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661" r:id="rId2"/>
  </p:sldMasterIdLst>
  <p:notesMasterIdLst>
    <p:notesMasterId r:id="rId80"/>
  </p:notesMasterIdLst>
  <p:handoutMasterIdLst>
    <p:handoutMasterId r:id="rId81"/>
  </p:handoutMasterIdLst>
  <p:sldIdLst>
    <p:sldId id="975" r:id="rId3"/>
    <p:sldId id="976" r:id="rId4"/>
    <p:sldId id="1081" r:id="rId5"/>
    <p:sldId id="978" r:id="rId6"/>
    <p:sldId id="1123" r:id="rId7"/>
    <p:sldId id="985" r:id="rId8"/>
    <p:sldId id="979" r:id="rId9"/>
    <p:sldId id="1030" r:id="rId10"/>
    <p:sldId id="1082" r:id="rId11"/>
    <p:sldId id="977" r:id="rId12"/>
    <p:sldId id="980" r:id="rId13"/>
    <p:sldId id="1083" r:id="rId14"/>
    <p:sldId id="981" r:id="rId15"/>
    <p:sldId id="1084" r:id="rId16"/>
    <p:sldId id="1085" r:id="rId17"/>
    <p:sldId id="1086" r:id="rId18"/>
    <p:sldId id="1087" r:id="rId19"/>
    <p:sldId id="1088" r:id="rId20"/>
    <p:sldId id="983" r:id="rId21"/>
    <p:sldId id="990" r:id="rId22"/>
    <p:sldId id="995" r:id="rId23"/>
    <p:sldId id="996" r:id="rId24"/>
    <p:sldId id="997" r:id="rId25"/>
    <p:sldId id="1089" r:id="rId26"/>
    <p:sldId id="984" r:id="rId27"/>
    <p:sldId id="986" r:id="rId28"/>
    <p:sldId id="987" r:id="rId29"/>
    <p:sldId id="1047" r:id="rId30"/>
    <p:sldId id="1044" r:id="rId31"/>
    <p:sldId id="1049" r:id="rId32"/>
    <p:sldId id="1046" r:id="rId33"/>
    <p:sldId id="991" r:id="rId34"/>
    <p:sldId id="992" r:id="rId35"/>
    <p:sldId id="993" r:id="rId36"/>
    <p:sldId id="1080" r:id="rId37"/>
    <p:sldId id="1050" r:id="rId38"/>
    <p:sldId id="1051" r:id="rId39"/>
    <p:sldId id="1053" r:id="rId40"/>
    <p:sldId id="1055" r:id="rId41"/>
    <p:sldId id="1056" r:id="rId42"/>
    <p:sldId id="1057" r:id="rId43"/>
    <p:sldId id="1058" r:id="rId44"/>
    <p:sldId id="1059" r:id="rId45"/>
    <p:sldId id="1112" r:id="rId46"/>
    <p:sldId id="1113" r:id="rId47"/>
    <p:sldId id="1114" r:id="rId48"/>
    <p:sldId id="1115" r:id="rId49"/>
    <p:sldId id="1116" r:id="rId50"/>
    <p:sldId id="1117" r:id="rId51"/>
    <p:sldId id="1094" r:id="rId52"/>
    <p:sldId id="1060" r:id="rId53"/>
    <p:sldId id="1118" r:id="rId54"/>
    <p:sldId id="1119" r:id="rId55"/>
    <p:sldId id="1120" r:id="rId56"/>
    <p:sldId id="1121" r:id="rId57"/>
    <p:sldId id="1096" r:id="rId58"/>
    <p:sldId id="1061" r:id="rId59"/>
    <p:sldId id="1062" r:id="rId60"/>
    <p:sldId id="1122" r:id="rId61"/>
    <p:sldId id="1076" r:id="rId62"/>
    <p:sldId id="1077" r:id="rId63"/>
    <p:sldId id="1078" r:id="rId64"/>
    <p:sldId id="1079" r:id="rId65"/>
    <p:sldId id="1099" r:id="rId66"/>
    <p:sldId id="1101" r:id="rId67"/>
    <p:sldId id="1103" r:id="rId68"/>
    <p:sldId id="1102" r:id="rId69"/>
    <p:sldId id="1100" r:id="rId70"/>
    <p:sldId id="1105" r:id="rId71"/>
    <p:sldId id="1106" r:id="rId72"/>
    <p:sldId id="1107" r:id="rId73"/>
    <p:sldId id="1108" r:id="rId74"/>
    <p:sldId id="1109" r:id="rId75"/>
    <p:sldId id="1110" r:id="rId76"/>
    <p:sldId id="1111" r:id="rId77"/>
    <p:sldId id="1098" r:id="rId78"/>
    <p:sldId id="876" r:id="rId79"/>
  </p:sldIdLst>
  <p:sldSz cx="9144000" cy="6858000" type="screen4x3"/>
  <p:notesSz cx="6858000" cy="9144000"/>
  <p:defaultTextStyle>
    <a:defPPr>
      <a:defRPr lang="zh-CN"/>
    </a:defPPr>
    <a:lvl1pPr algn="ctr" rtl="0" fontAlgn="base">
      <a:spcBef>
        <a:spcPct val="0"/>
      </a:spcBef>
      <a:spcAft>
        <a:spcPct val="0"/>
      </a:spcAft>
      <a:defRPr sz="2400" kern="1200">
        <a:solidFill>
          <a:schemeClr val="tx1"/>
        </a:solidFill>
        <a:latin typeface="Arial" charset="0"/>
        <a:ea typeface="黑体" charset="0"/>
        <a:cs typeface="黑体" charset="0"/>
      </a:defRPr>
    </a:lvl1pPr>
    <a:lvl2pPr marL="457200" algn="ctr" rtl="0" fontAlgn="base">
      <a:spcBef>
        <a:spcPct val="0"/>
      </a:spcBef>
      <a:spcAft>
        <a:spcPct val="0"/>
      </a:spcAft>
      <a:defRPr sz="2400" kern="1200">
        <a:solidFill>
          <a:schemeClr val="tx1"/>
        </a:solidFill>
        <a:latin typeface="Arial" charset="0"/>
        <a:ea typeface="黑体" charset="0"/>
        <a:cs typeface="黑体" charset="0"/>
      </a:defRPr>
    </a:lvl2pPr>
    <a:lvl3pPr marL="914400" algn="ctr" rtl="0" fontAlgn="base">
      <a:spcBef>
        <a:spcPct val="0"/>
      </a:spcBef>
      <a:spcAft>
        <a:spcPct val="0"/>
      </a:spcAft>
      <a:defRPr sz="2400" kern="1200">
        <a:solidFill>
          <a:schemeClr val="tx1"/>
        </a:solidFill>
        <a:latin typeface="Arial" charset="0"/>
        <a:ea typeface="黑体" charset="0"/>
        <a:cs typeface="黑体" charset="0"/>
      </a:defRPr>
    </a:lvl3pPr>
    <a:lvl4pPr marL="1371600" algn="ctr" rtl="0" fontAlgn="base">
      <a:spcBef>
        <a:spcPct val="0"/>
      </a:spcBef>
      <a:spcAft>
        <a:spcPct val="0"/>
      </a:spcAft>
      <a:defRPr sz="2400" kern="1200">
        <a:solidFill>
          <a:schemeClr val="tx1"/>
        </a:solidFill>
        <a:latin typeface="Arial" charset="0"/>
        <a:ea typeface="黑体" charset="0"/>
        <a:cs typeface="黑体" charset="0"/>
      </a:defRPr>
    </a:lvl4pPr>
    <a:lvl5pPr marL="1828800" algn="ctr" rtl="0" fontAlgn="base">
      <a:spcBef>
        <a:spcPct val="0"/>
      </a:spcBef>
      <a:spcAft>
        <a:spcPct val="0"/>
      </a:spcAft>
      <a:defRPr sz="2400" kern="1200">
        <a:solidFill>
          <a:schemeClr val="tx1"/>
        </a:solidFill>
        <a:latin typeface="Arial" charset="0"/>
        <a:ea typeface="黑体" charset="0"/>
        <a:cs typeface="黑体" charset="0"/>
      </a:defRPr>
    </a:lvl5pPr>
    <a:lvl6pPr marL="2286000" algn="l" defTabSz="457200" rtl="0" eaLnBrk="1" latinLnBrk="0" hangingPunct="1">
      <a:defRPr sz="2400" kern="1200">
        <a:solidFill>
          <a:schemeClr val="tx1"/>
        </a:solidFill>
        <a:latin typeface="Arial" charset="0"/>
        <a:ea typeface="黑体" charset="0"/>
        <a:cs typeface="黑体" charset="0"/>
      </a:defRPr>
    </a:lvl6pPr>
    <a:lvl7pPr marL="2743200" algn="l" defTabSz="457200" rtl="0" eaLnBrk="1" latinLnBrk="0" hangingPunct="1">
      <a:defRPr sz="2400" kern="1200">
        <a:solidFill>
          <a:schemeClr val="tx1"/>
        </a:solidFill>
        <a:latin typeface="Arial" charset="0"/>
        <a:ea typeface="黑体" charset="0"/>
        <a:cs typeface="黑体" charset="0"/>
      </a:defRPr>
    </a:lvl7pPr>
    <a:lvl8pPr marL="3200400" algn="l" defTabSz="457200" rtl="0" eaLnBrk="1" latinLnBrk="0" hangingPunct="1">
      <a:defRPr sz="2400" kern="1200">
        <a:solidFill>
          <a:schemeClr val="tx1"/>
        </a:solidFill>
        <a:latin typeface="Arial" charset="0"/>
        <a:ea typeface="黑体" charset="0"/>
        <a:cs typeface="黑体" charset="0"/>
      </a:defRPr>
    </a:lvl8pPr>
    <a:lvl9pPr marL="3657600" algn="l" defTabSz="457200" rtl="0" eaLnBrk="1" latinLnBrk="0" hangingPunct="1">
      <a:defRPr sz="2400" kern="1200">
        <a:solidFill>
          <a:schemeClr val="tx1"/>
        </a:solidFill>
        <a:latin typeface="Arial" charset="0"/>
        <a:ea typeface="黑体" charset="0"/>
        <a:cs typeface="黑体" charset="0"/>
      </a:defRPr>
    </a:lvl9pPr>
  </p:defaultTextStyle>
  <p:extLst>
    <p:ext uri="{EFAFB233-063F-42B5-8137-9DF3F51BA10A}">
      <p15:sldGuideLst xmlns:p15="http://schemas.microsoft.com/office/powerpoint/2012/main">
        <p15:guide id="1" orient="horz" pos="2324">
          <p15:clr>
            <a:srgbClr val="A4A3A4"/>
          </p15:clr>
        </p15:guide>
        <p15:guide id="2" pos="2864">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FF00"/>
    <a:srgbClr val="12357C"/>
    <a:srgbClr val="DDDDDD"/>
    <a:srgbClr val="132584"/>
    <a:srgbClr val="FE340C"/>
    <a:srgbClr val="950341"/>
    <a:srgbClr val="93053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6"/>
    <p:restoredTop sz="76709" autoAdjust="0"/>
  </p:normalViewPr>
  <p:slideViewPr>
    <p:cSldViewPr snapToObjects="1">
      <p:cViewPr varScale="1">
        <p:scale>
          <a:sx n="112" d="100"/>
          <a:sy n="112" d="100"/>
        </p:scale>
        <p:origin x="2408" y="192"/>
      </p:cViewPr>
      <p:guideLst>
        <p:guide orient="horz" pos="2324"/>
        <p:guide pos="286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79" d="100"/>
          <a:sy n="79" d="100"/>
        </p:scale>
        <p:origin x="-2632" y="-104"/>
      </p:cViewPr>
      <p:guideLst>
        <p:guide orient="horz" pos="2880"/>
        <p:guide pos="2160"/>
      </p:guideLst>
    </p:cSldViewPr>
  </p:notesViewPr>
  <p:gridSpacing cx="76198" cy="7619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notesMaster" Target="notesMasters/notesMaster1.xml"/><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FF3828B-9E9A-2243-8A12-FAAD45C3912A}" type="datetimeFigureOut">
              <a:rPr lang="en-US" smtClean="0"/>
              <a:t>2/18/19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118483-4B22-5B46-AA28-C7F4E3C750CC}" type="slidenum">
              <a:rPr lang="en-US" smtClean="0"/>
              <a:t>‹#›</a:t>
            </a:fld>
            <a:endParaRPr lang="en-US"/>
          </a:p>
        </p:txBody>
      </p:sp>
    </p:spTree>
    <p:extLst>
      <p:ext uri="{BB962C8B-B14F-4D97-AF65-F5344CB8AC3E}">
        <p14:creationId xmlns:p14="http://schemas.microsoft.com/office/powerpoint/2010/main" val="245118596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l">
              <a:defRPr sz="1200" smtClean="0">
                <a:ea typeface="宋体" charset="0"/>
                <a:cs typeface="宋体" charset="0"/>
              </a:defRPr>
            </a:lvl1pPr>
          </a:lstStyle>
          <a:p>
            <a:pPr>
              <a:defRPr/>
            </a:pPr>
            <a:endParaRPr lang="en-US" altLang="zh-CN"/>
          </a:p>
        </p:txBody>
      </p:sp>
      <p:sp>
        <p:nvSpPr>
          <p:cNvPr id="6147" name="Rectangle 3"/>
          <p:cNvSpPr>
            <a:spLocks noGrp="1" noChangeArrowheads="1"/>
          </p:cNvSpPr>
          <p:nvPr>
            <p:ph type="dt" idx="1"/>
          </p:nvPr>
        </p:nvSpPr>
        <p:spPr bwMode="auto">
          <a:xfrm>
            <a:off x="5180013" y="0"/>
            <a:ext cx="39624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smtClean="0">
                <a:ea typeface="宋体" charset="0"/>
                <a:cs typeface="宋体" charset="0"/>
              </a:defRPr>
            </a:lvl1pPr>
          </a:lstStyle>
          <a:p>
            <a:pPr>
              <a:defRPr/>
            </a:pPr>
            <a:endParaRPr lang="en-US" altLang="zh-CN"/>
          </a:p>
        </p:txBody>
      </p:sp>
      <p:sp>
        <p:nvSpPr>
          <p:cNvPr id="3076" name="Rectangle 4"/>
          <p:cNvSpPr>
            <a:spLocks noGrp="1" noRot="1" noChangeAspect="1" noChangeArrowheads="1"/>
          </p:cNvSpPr>
          <p:nvPr>
            <p:ph type="sldImg" idx="2"/>
          </p:nvPr>
        </p:nvSpPr>
        <p:spPr bwMode="auto">
          <a:xfrm>
            <a:off x="2857500" y="514350"/>
            <a:ext cx="3429000" cy="257175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sp>
      <p:sp>
        <p:nvSpPr>
          <p:cNvPr id="6149" name="Rectangle 5"/>
          <p:cNvSpPr>
            <a:spLocks noGrp="1" noChangeArrowheads="1"/>
          </p:cNvSpPr>
          <p:nvPr>
            <p:ph type="body" sz="quarter" idx="3"/>
          </p:nvPr>
        </p:nvSpPr>
        <p:spPr bwMode="auto">
          <a:xfrm>
            <a:off x="914400" y="3257550"/>
            <a:ext cx="7315200" cy="30861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a:t>单击此处编辑母版文本样式</a:t>
            </a:r>
            <a:endParaRPr lang="en-US" altLang="zh-CN"/>
          </a:p>
          <a:p>
            <a:pPr lvl="1"/>
            <a:r>
              <a:rPr lang="zh-CN" altLang="en-US"/>
              <a:t>第二级</a:t>
            </a:r>
            <a:endParaRPr lang="en-US" altLang="zh-CN"/>
          </a:p>
          <a:p>
            <a:pPr lvl="2"/>
            <a:r>
              <a:rPr lang="zh-CN" altLang="en-US"/>
              <a:t>第三级</a:t>
            </a:r>
            <a:endParaRPr lang="en-US" altLang="zh-CN"/>
          </a:p>
          <a:p>
            <a:pPr lvl="3"/>
            <a:r>
              <a:rPr lang="zh-CN" altLang="en-US"/>
              <a:t>第四级</a:t>
            </a:r>
            <a:endParaRPr lang="en-US" altLang="zh-CN"/>
          </a:p>
          <a:p>
            <a:pPr lvl="4"/>
            <a:r>
              <a:rPr lang="zh-CN" altLang="en-US"/>
              <a:t>第五级</a:t>
            </a:r>
            <a:endParaRPr lang="en-US" altLang="zh-CN"/>
          </a:p>
        </p:txBody>
      </p:sp>
      <p:sp>
        <p:nvSpPr>
          <p:cNvPr id="6150" name="Rectangle 6"/>
          <p:cNvSpPr>
            <a:spLocks noGrp="1" noChangeArrowheads="1"/>
          </p:cNvSpPr>
          <p:nvPr>
            <p:ph type="ftr" sz="quarter" idx="4"/>
          </p:nvPr>
        </p:nvSpPr>
        <p:spPr bwMode="auto">
          <a:xfrm>
            <a:off x="0" y="6513513"/>
            <a:ext cx="3962400" cy="3429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l">
              <a:defRPr sz="1200" smtClean="0">
                <a:ea typeface="宋体" charset="0"/>
                <a:cs typeface="宋体" charset="0"/>
              </a:defRPr>
            </a:lvl1pPr>
          </a:lstStyle>
          <a:p>
            <a:pPr>
              <a:defRPr/>
            </a:pPr>
            <a:endParaRPr lang="en-US" altLang="zh-CN"/>
          </a:p>
        </p:txBody>
      </p:sp>
      <p:sp>
        <p:nvSpPr>
          <p:cNvPr id="6151" name="Rectangle 7"/>
          <p:cNvSpPr>
            <a:spLocks noGrp="1" noChangeArrowheads="1"/>
          </p:cNvSpPr>
          <p:nvPr>
            <p:ph type="sldNum" sz="quarter" idx="5"/>
          </p:nvPr>
        </p:nvSpPr>
        <p:spPr bwMode="auto">
          <a:xfrm>
            <a:off x="5180013" y="6513513"/>
            <a:ext cx="3962400" cy="3429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smtClean="0">
                <a:ea typeface="宋体" charset="0"/>
                <a:cs typeface="宋体" charset="0"/>
              </a:defRPr>
            </a:lvl1pPr>
          </a:lstStyle>
          <a:p>
            <a:pPr>
              <a:defRPr/>
            </a:pPr>
            <a:fld id="{1B49A2F8-CCFC-5D4C-A1C4-C56321058C50}" type="slidenum">
              <a:rPr lang="en-US" altLang="zh-CN"/>
              <a:pPr>
                <a:defRPr/>
              </a:pPr>
              <a:t>‹#›</a:t>
            </a:fld>
            <a:endParaRPr lang="en-US" altLang="zh-CN"/>
          </a:p>
        </p:txBody>
      </p:sp>
    </p:spTree>
    <p:extLst>
      <p:ext uri="{BB962C8B-B14F-4D97-AF65-F5344CB8AC3E}">
        <p14:creationId xmlns:p14="http://schemas.microsoft.com/office/powerpoint/2010/main" val="352018671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宋体" pitchFamily="2" charset="-122"/>
        <a:cs typeface="宋体" charset="0"/>
      </a:defRPr>
    </a:lvl1pPr>
    <a:lvl2pPr marL="457200" algn="l" rtl="0" eaLnBrk="0" fontAlgn="base" hangingPunct="0">
      <a:spcBef>
        <a:spcPct val="30000"/>
      </a:spcBef>
      <a:spcAft>
        <a:spcPct val="0"/>
      </a:spcAft>
      <a:defRPr sz="1200" kern="1200">
        <a:solidFill>
          <a:schemeClr val="tx1"/>
        </a:solidFill>
        <a:latin typeface="Arial" pitchFamily="34" charset="0"/>
        <a:ea typeface="宋体" pitchFamily="2" charset="-122"/>
        <a:cs typeface="宋体" charset="0"/>
      </a:defRPr>
    </a:lvl2pPr>
    <a:lvl3pPr marL="914400" algn="l" rtl="0" eaLnBrk="0" fontAlgn="base" hangingPunct="0">
      <a:spcBef>
        <a:spcPct val="30000"/>
      </a:spcBef>
      <a:spcAft>
        <a:spcPct val="0"/>
      </a:spcAft>
      <a:defRPr sz="1200" kern="1200">
        <a:solidFill>
          <a:schemeClr val="tx1"/>
        </a:solidFill>
        <a:latin typeface="Arial" pitchFamily="34" charset="0"/>
        <a:ea typeface="宋体" pitchFamily="2" charset="-122"/>
        <a:cs typeface="宋体" charset="0"/>
      </a:defRPr>
    </a:lvl3pPr>
    <a:lvl4pPr marL="1371600" algn="l" rtl="0" eaLnBrk="0" fontAlgn="base" hangingPunct="0">
      <a:spcBef>
        <a:spcPct val="30000"/>
      </a:spcBef>
      <a:spcAft>
        <a:spcPct val="0"/>
      </a:spcAft>
      <a:defRPr sz="1200" kern="1200">
        <a:solidFill>
          <a:schemeClr val="tx1"/>
        </a:solidFill>
        <a:latin typeface="Arial" pitchFamily="34" charset="0"/>
        <a:ea typeface="宋体" pitchFamily="2" charset="-122"/>
        <a:cs typeface="宋体" charset="0"/>
      </a:defRPr>
    </a:lvl4pPr>
    <a:lvl5pPr marL="1828800" algn="l" rtl="0" eaLnBrk="0" fontAlgn="base" hangingPunct="0">
      <a:spcBef>
        <a:spcPct val="30000"/>
      </a:spcBef>
      <a:spcAft>
        <a:spcPct val="0"/>
      </a:spcAft>
      <a:defRPr sz="1200" kern="1200">
        <a:solidFill>
          <a:schemeClr val="tx1"/>
        </a:solidFill>
        <a:latin typeface="Arial" pitchFamily="34" charset="0"/>
        <a:ea typeface="宋体" pitchFamily="2" charset="-122"/>
        <a:cs typeface="宋体"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en.wikipedia.org/wiki/F._L._Bauer"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en.wikipedia.org/wiki/ACM_Turing_Award" TargetMode="External"/><Relationship Id="rId5" Type="http://schemas.openxmlformats.org/officeDocument/2006/relationships/hyperlink" Target="http://en.wikipedia.org/wiki/Edsger_Dijkstra" TargetMode="External"/><Relationship Id="rId4" Type="http://schemas.openxmlformats.org/officeDocument/2006/relationships/hyperlink" Target="http://en.wikipedia.org/wiki/Garmisch"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en.wikipedia.org/wiki/Hardware" TargetMode="External"/><Relationship Id="rId2" Type="http://schemas.openxmlformats.org/officeDocument/2006/relationships/slide" Target="../slides/slide4.xml"/><Relationship Id="rId1" Type="http://schemas.openxmlformats.org/officeDocument/2006/relationships/notesMaster" Target="../notesMasters/notesMaster1.xml"/><Relationship Id="rId5" Type="http://schemas.openxmlformats.org/officeDocument/2006/relationships/hyperlink" Target="http://en.wikipedia.org/wiki/Women" TargetMode="External"/><Relationship Id="rId4" Type="http://schemas.openxmlformats.org/officeDocument/2006/relationships/hyperlink" Target="http://en.wikipedia.org/wiki/Engineering" TargetMode="Externa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a:t>
            </a:fld>
            <a:endParaRPr lang="en-US" altLang="zh-CN"/>
          </a:p>
        </p:txBody>
      </p:sp>
    </p:spTree>
    <p:extLst>
      <p:ext uri="{BB962C8B-B14F-4D97-AF65-F5344CB8AC3E}">
        <p14:creationId xmlns:p14="http://schemas.microsoft.com/office/powerpoint/2010/main" val="275406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Computers and Software have impact</a:t>
            </a:r>
            <a:r>
              <a:rPr lang="en-US" baseline="0" dirty="0"/>
              <a:t> on our culture:</a:t>
            </a:r>
          </a:p>
          <a:p>
            <a:pPr marL="228600" indent="-228600">
              <a:buAutoNum type="arabicParenBoth"/>
            </a:pPr>
            <a:r>
              <a:rPr lang="en-US" baseline="0" dirty="0"/>
              <a:t>New industrial revolution</a:t>
            </a:r>
          </a:p>
          <a:p>
            <a:pPr marL="228600" indent="-228600">
              <a:buAutoNum type="arabicParenBoth"/>
            </a:pPr>
            <a:r>
              <a:rPr lang="en-US" baseline="0" dirty="0"/>
              <a:t>Transformation from an industrial society to an “information society”</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11</a:t>
            </a:fld>
            <a:endParaRPr lang="en-US" altLang="zh-CN"/>
          </a:p>
        </p:txBody>
      </p:sp>
    </p:spTree>
    <p:extLst>
      <p:ext uri="{BB962C8B-B14F-4D97-AF65-F5344CB8AC3E}">
        <p14:creationId xmlns:p14="http://schemas.microsoft.com/office/powerpoint/2010/main" val="1678561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a:t>
            </a:r>
            <a:r>
              <a:rPr lang="en-US" baseline="0" dirty="0"/>
              <a:t> software is becoming more and more important, software industry is also facing many challenges.</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12</a:t>
            </a:fld>
            <a:endParaRPr lang="en-US" altLang="zh-CN"/>
          </a:p>
        </p:txBody>
      </p:sp>
    </p:spTree>
    <p:extLst>
      <p:ext uri="{BB962C8B-B14F-4D97-AF65-F5344CB8AC3E}">
        <p14:creationId xmlns:p14="http://schemas.microsoft.com/office/powerpoint/2010/main" val="3830031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pitchFamily="34" charset="0"/>
                <a:ea typeface="宋体" pitchFamily="2" charset="-122"/>
                <a:cs typeface="宋体" charset="0"/>
              </a:rPr>
              <a:t>The term "software crisis" was coined by </a:t>
            </a:r>
            <a:r>
              <a:rPr lang="en-US" sz="1200" kern="1200" dirty="0">
                <a:solidFill>
                  <a:schemeClr val="tx1"/>
                </a:solidFill>
                <a:latin typeface="Arial" pitchFamily="34" charset="0"/>
                <a:ea typeface="宋体" pitchFamily="2" charset="-122"/>
                <a:cs typeface="宋体" charset="0"/>
                <a:hlinkClick r:id="rId3"/>
              </a:rPr>
              <a:t>F. L. Bauer at the first NATO Software Engineering Conference in 1968 at </a:t>
            </a:r>
            <a:r>
              <a:rPr lang="en-US" sz="1200" kern="1200" dirty="0">
                <a:solidFill>
                  <a:schemeClr val="tx1"/>
                </a:solidFill>
                <a:latin typeface="Arial" pitchFamily="34" charset="0"/>
                <a:ea typeface="宋体" pitchFamily="2" charset="-122"/>
                <a:cs typeface="宋体" charset="0"/>
                <a:hlinkClick r:id="rId4"/>
              </a:rPr>
              <a:t>Garmisch, Germany.[1] </a:t>
            </a:r>
          </a:p>
          <a:p>
            <a:r>
              <a:rPr lang="en-US" sz="1200" kern="1200" dirty="0">
                <a:solidFill>
                  <a:schemeClr val="tx1"/>
                </a:solidFill>
                <a:latin typeface="Arial" pitchFamily="34" charset="0"/>
                <a:ea typeface="宋体" pitchFamily="2" charset="-122"/>
                <a:cs typeface="宋体" charset="0"/>
                <a:hlinkClick r:id="rId4"/>
              </a:rPr>
              <a:t>An early use of the term is in </a:t>
            </a:r>
            <a:r>
              <a:rPr lang="en-US" sz="1200" kern="1200" dirty="0">
                <a:solidFill>
                  <a:schemeClr val="tx1"/>
                </a:solidFill>
                <a:latin typeface="Arial" pitchFamily="34" charset="0"/>
                <a:ea typeface="宋体" pitchFamily="2" charset="-122"/>
                <a:cs typeface="宋体" charset="0"/>
                <a:hlinkClick r:id="rId5"/>
              </a:rPr>
              <a:t>Edsger Dijkstra's 1972 </a:t>
            </a:r>
            <a:r>
              <a:rPr lang="en-US" sz="1200" kern="1200" dirty="0">
                <a:solidFill>
                  <a:schemeClr val="tx1"/>
                </a:solidFill>
                <a:latin typeface="Arial" pitchFamily="34" charset="0"/>
                <a:ea typeface="宋体" pitchFamily="2" charset="-122"/>
                <a:cs typeface="宋体" charset="0"/>
                <a:hlinkClick r:id="rId6"/>
              </a:rPr>
              <a:t>ACM Turing Award Lecture</a:t>
            </a:r>
            <a:endParaRPr lang="en-US" sz="1200" kern="1200" dirty="0">
              <a:solidFill>
                <a:schemeClr val="tx1"/>
              </a:solidFill>
              <a:latin typeface="Arial" pitchFamily="34" charset="0"/>
              <a:ea typeface="宋体" pitchFamily="2" charset="-122"/>
              <a:cs typeface="宋体"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a:solidFill>
                  <a:schemeClr val="tx1"/>
                </a:solidFill>
                <a:latin typeface="Arial" pitchFamily="34" charset="0"/>
                <a:ea typeface="宋体" pitchFamily="2" charset="-122"/>
                <a:cs typeface="宋体" charset="0"/>
              </a:rPr>
              <a:t>The major cause of the software crisis is that the machines have become several orders of magnitude more powerful! To put it quite bluntly: as long as there were no machines, programming was no problem at all; when we had a few weak computers, programming became a mild problem, and now we have gigantic computers, programming has become an equally gigantic problem.</a:t>
            </a:r>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13</a:t>
            </a:fld>
            <a:endParaRPr lang="en-US" altLang="zh-CN"/>
          </a:p>
        </p:txBody>
      </p:sp>
    </p:spTree>
    <p:extLst>
      <p:ext uri="{BB962C8B-B14F-4D97-AF65-F5344CB8AC3E}">
        <p14:creationId xmlns:p14="http://schemas.microsoft.com/office/powerpoint/2010/main" val="2296943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14</a:t>
            </a:fld>
            <a:endParaRPr lang="en-US" altLang="zh-CN"/>
          </a:p>
        </p:txBody>
      </p:sp>
    </p:spTree>
    <p:extLst>
      <p:ext uri="{BB962C8B-B14F-4D97-AF65-F5344CB8AC3E}">
        <p14:creationId xmlns:p14="http://schemas.microsoft.com/office/powerpoint/2010/main" val="8031055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Mariner</a:t>
            </a:r>
            <a:r>
              <a:rPr kumimoji="1" lang="zh-CN" altLang="en-US" dirty="0"/>
              <a:t>  水手</a:t>
            </a:r>
            <a:endParaRPr kumimoji="1" lang="en-US" altLang="zh-CN" dirty="0"/>
          </a:p>
          <a:p>
            <a:r>
              <a:rPr kumimoji="1" lang="en-US" altLang="zh-CN" dirty="0"/>
              <a:t>Venus</a:t>
            </a:r>
            <a:r>
              <a:rPr kumimoji="1" lang="zh-CN" altLang="en-US" dirty="0"/>
              <a:t> 金星</a:t>
            </a:r>
          </a:p>
        </p:txBody>
      </p:sp>
      <p:sp>
        <p:nvSpPr>
          <p:cNvPr id="4" name="幻灯片编号占位符 3"/>
          <p:cNvSpPr>
            <a:spLocks noGrp="1"/>
          </p:cNvSpPr>
          <p:nvPr>
            <p:ph type="sldNum" sz="quarter" idx="10"/>
          </p:nvPr>
        </p:nvSpPr>
        <p:spPr/>
        <p:txBody>
          <a:bodyPr/>
          <a:lstStyle/>
          <a:p>
            <a:pPr>
              <a:defRPr/>
            </a:pPr>
            <a:fld id="{1B49A2F8-CCFC-5D4C-A1C4-C56321058C50}" type="slidenum">
              <a:rPr lang="en-US" altLang="zh-CN" smtClean="0"/>
              <a:pPr>
                <a:defRPr/>
              </a:pPr>
              <a:t>15</a:t>
            </a:fld>
            <a:endParaRPr lang="en-US" altLang="zh-CN"/>
          </a:p>
        </p:txBody>
      </p:sp>
    </p:spTree>
    <p:extLst>
      <p:ext uri="{BB962C8B-B14F-4D97-AF65-F5344CB8AC3E}">
        <p14:creationId xmlns:p14="http://schemas.microsoft.com/office/powerpoint/2010/main" val="17021071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ballistic missile</a:t>
            </a:r>
            <a:r>
              <a:rPr kumimoji="1" lang="zh-CN" altLang="en-US" dirty="0"/>
              <a:t> 弹道导弹</a:t>
            </a:r>
          </a:p>
        </p:txBody>
      </p:sp>
      <p:sp>
        <p:nvSpPr>
          <p:cNvPr id="4" name="幻灯片编号占位符 3"/>
          <p:cNvSpPr>
            <a:spLocks noGrp="1"/>
          </p:cNvSpPr>
          <p:nvPr>
            <p:ph type="sldNum" sz="quarter" idx="10"/>
          </p:nvPr>
        </p:nvSpPr>
        <p:spPr/>
        <p:txBody>
          <a:bodyPr/>
          <a:lstStyle/>
          <a:p>
            <a:pPr>
              <a:defRPr/>
            </a:pPr>
            <a:fld id="{1B49A2F8-CCFC-5D4C-A1C4-C56321058C50}" type="slidenum">
              <a:rPr lang="en-US" altLang="zh-CN" smtClean="0"/>
              <a:pPr>
                <a:defRPr/>
              </a:pPr>
              <a:t>16</a:t>
            </a:fld>
            <a:endParaRPr lang="en-US" altLang="zh-CN"/>
          </a:p>
        </p:txBody>
      </p:sp>
    </p:spTree>
    <p:extLst>
      <p:ext uri="{BB962C8B-B14F-4D97-AF65-F5344CB8AC3E}">
        <p14:creationId xmlns:p14="http://schemas.microsoft.com/office/powerpoint/2010/main" val="464050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Sideway</a:t>
            </a:r>
            <a:r>
              <a:rPr lang="zh-CN" altLang="en-US" dirty="0"/>
              <a:t> </a:t>
            </a:r>
            <a:r>
              <a:rPr lang="en-US" altLang="zh-CN" dirty="0"/>
              <a:t>velocity:</a:t>
            </a:r>
            <a:r>
              <a:rPr lang="zh-CN" altLang="en-US" baseline="0" dirty="0"/>
              <a:t> 侧向速度</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17</a:t>
            </a:fld>
            <a:endParaRPr lang="en-US" altLang="zh-CN"/>
          </a:p>
        </p:txBody>
      </p:sp>
    </p:spTree>
    <p:extLst>
      <p:ext uri="{BB962C8B-B14F-4D97-AF65-F5344CB8AC3E}">
        <p14:creationId xmlns:p14="http://schemas.microsoft.com/office/powerpoint/2010/main" val="36434606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Infamous:</a:t>
            </a:r>
            <a:r>
              <a:rPr lang="en-US" altLang="zh-CN" baseline="0" dirty="0"/>
              <a:t> well known for something bad</a:t>
            </a:r>
          </a:p>
          <a:p>
            <a:r>
              <a:rPr lang="en-US" baseline="0" dirty="0"/>
              <a:t>Glitch</a:t>
            </a:r>
            <a:r>
              <a:rPr lang="en-US" sz="1200" kern="1200" dirty="0">
                <a:solidFill>
                  <a:schemeClr val="tx1"/>
                </a:solidFill>
                <a:latin typeface="Arial" pitchFamily="34" charset="0"/>
                <a:ea typeface="宋体" pitchFamily="2" charset="-122"/>
                <a:cs typeface="宋体" charset="0"/>
              </a:rPr>
              <a:t>[</a:t>
            </a:r>
            <a:r>
              <a:rPr lang="en-US" sz="1200" kern="1200" dirty="0" err="1">
                <a:solidFill>
                  <a:schemeClr val="tx1"/>
                </a:solidFill>
                <a:latin typeface="Arial" pitchFamily="34" charset="0"/>
                <a:ea typeface="宋体" pitchFamily="2" charset="-122"/>
                <a:cs typeface="宋体" charset="0"/>
              </a:rPr>
              <a:t>ɡlɪtʃ</a:t>
            </a:r>
            <a:r>
              <a:rPr lang="en-US" sz="1200" kern="1200" dirty="0">
                <a:solidFill>
                  <a:schemeClr val="tx1"/>
                </a:solidFill>
                <a:latin typeface="Arial" pitchFamily="34" charset="0"/>
                <a:ea typeface="宋体" pitchFamily="2" charset="-122"/>
                <a:cs typeface="宋体" charset="0"/>
              </a:rPr>
              <a:t>]:</a:t>
            </a:r>
            <a:r>
              <a:rPr lang="en-US" baseline="0" dirty="0"/>
              <a:t> </a:t>
            </a:r>
            <a:r>
              <a:rPr lang="en-US" sz="1200" kern="1200" dirty="0">
                <a:solidFill>
                  <a:schemeClr val="tx1"/>
                </a:solidFill>
                <a:latin typeface="Arial" pitchFamily="34" charset="0"/>
                <a:ea typeface="宋体" pitchFamily="2" charset="-122"/>
                <a:cs typeface="宋体" charset="0"/>
              </a:rPr>
              <a:t>a small and sudden problem, especially with technology such as a computer</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18</a:t>
            </a:fld>
            <a:endParaRPr lang="en-US" altLang="zh-CN"/>
          </a:p>
        </p:txBody>
      </p:sp>
    </p:spTree>
    <p:extLst>
      <p:ext uri="{BB962C8B-B14F-4D97-AF65-F5344CB8AC3E}">
        <p14:creationId xmlns:p14="http://schemas.microsoft.com/office/powerpoint/2010/main" val="35675796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dirty="0"/>
              <a:t>Because the BSOD message indicates an unrecoverable system crash and leaves the user no option other than rebooting the computer, it’s been both feared and ridiculed by Windows OS users since becoming introduced on Windows 3.1.</a:t>
            </a:r>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19</a:t>
            </a:fld>
            <a:endParaRPr lang="en-US" altLang="zh-CN"/>
          </a:p>
        </p:txBody>
      </p:sp>
    </p:spTree>
    <p:extLst>
      <p:ext uri="{BB962C8B-B14F-4D97-AF65-F5344CB8AC3E}">
        <p14:creationId xmlns:p14="http://schemas.microsoft.com/office/powerpoint/2010/main" val="38068784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20</a:t>
            </a:fld>
            <a:endParaRPr lang="en-US" altLang="zh-CN"/>
          </a:p>
        </p:txBody>
      </p:sp>
    </p:spTree>
    <p:extLst>
      <p:ext uri="{BB962C8B-B14F-4D97-AF65-F5344CB8AC3E}">
        <p14:creationId xmlns:p14="http://schemas.microsoft.com/office/powerpoint/2010/main" val="32581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a:t>
            </a:fld>
            <a:endParaRPr lang="en-US" altLang="zh-CN"/>
          </a:p>
        </p:txBody>
      </p:sp>
    </p:spTree>
    <p:extLst>
      <p:ext uri="{BB962C8B-B14F-4D97-AF65-F5344CB8AC3E}">
        <p14:creationId xmlns:p14="http://schemas.microsoft.com/office/powerpoint/2010/main" val="29221211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domain is sometimes difficult, just because we are not experts in it. That is,</a:t>
            </a:r>
            <a:r>
              <a:rPr lang="en-US" baseline="0" dirty="0"/>
              <a:t> </a:t>
            </a:r>
            <a:r>
              <a:rPr lang="en-US" dirty="0"/>
              <a:t>because you are not an expert in it, you have to learn it. </a:t>
            </a:r>
          </a:p>
          <a:p>
            <a:r>
              <a:rPr lang="en-US" dirty="0"/>
              <a:t>The development process is very difficult to manage. This has taken some time and some billion dollars to learn, but we are now starting to accept the fact, that software development is a complex activity. One of the assumptions that managers have made in the past, is that software development can be managed as a set of steps in linear fashion, for example: Requirements Specification, followed by System Design followed by Implementation followed by Testing and Delivery. </a:t>
            </a:r>
          </a:p>
          <a:p>
            <a:r>
              <a:rPr lang="en-US" dirty="0"/>
              <a:t>In reality this is not that easy. Software Development does not follow a linear process. It is highly nonlinear. There are dependencies between the way you design a system and the functionality you require it to have. Moreover, and that makes it really tricky, some of these dependencies cannot be formulated unless you try the design.</a:t>
            </a:r>
          </a:p>
          <a:p>
            <a:r>
              <a:rPr lang="en-US" dirty="0"/>
              <a:t>Another issue: Software is extremely flexible. We can change almost anything that we have designed in software. While it is hard to change the layout of a washing machine, it is extremely easy to change the program running it. </a:t>
            </a:r>
          </a:p>
          <a:p>
            <a:r>
              <a:rPr lang="en-US" dirty="0"/>
              <a:t>Here is another problem: When you are sitting in a plane in a window seat, and you push a button to call the steward for a drink, you don</a:t>
            </a:r>
            <a:r>
              <a:rPr lang="ja-JP" altLang="en-US" dirty="0">
                <a:latin typeface="Arial"/>
              </a:rPr>
              <a:t>’</a:t>
            </a:r>
            <a:r>
              <a:rPr lang="en-US" dirty="0"/>
              <a:t>t expect the system to take a hard left turn and dive down into the pacific. This can happen with digital systems. One of the reasons: While you can decompose the system into subsystems, say </a:t>
            </a:r>
            <a:r>
              <a:rPr lang="ja-JP" altLang="en-US" dirty="0">
                <a:latin typeface="Arial"/>
              </a:rPr>
              <a:t>“</a:t>
            </a:r>
            <a:r>
              <a:rPr lang="en-US" dirty="0"/>
              <a:t>Call Steward</a:t>
            </a:r>
            <a:r>
              <a:rPr lang="ja-JP" altLang="en-US" dirty="0">
                <a:latin typeface="Arial"/>
              </a:rPr>
              <a:t>”</a:t>
            </a:r>
            <a:r>
              <a:rPr lang="en-US" dirty="0"/>
              <a:t> and </a:t>
            </a:r>
            <a:r>
              <a:rPr lang="ja-JP" altLang="en-US" dirty="0">
                <a:latin typeface="Arial"/>
              </a:rPr>
              <a:t>“</a:t>
            </a:r>
            <a:r>
              <a:rPr lang="en-US" dirty="0"/>
              <a:t>Flight Control</a:t>
            </a:r>
            <a:r>
              <a:rPr lang="ja-JP" altLang="en-US" dirty="0">
                <a:latin typeface="Arial"/>
              </a:rPr>
              <a:t>”</a:t>
            </a:r>
            <a:r>
              <a:rPr lang="en-US" dirty="0"/>
              <a:t> subsystems, if you don</a:t>
            </a:r>
            <a:r>
              <a:rPr lang="ja-JP" altLang="en-US" dirty="0">
                <a:latin typeface="Arial"/>
              </a:rPr>
              <a:t>’</a:t>
            </a:r>
            <a:r>
              <a:rPr lang="en-US" dirty="0"/>
              <a:t>t follow good design rules, you might have used some global variable for each of these subsystems. And one of these variables used by the flight control subsystem might have been overwritten by the Call Steward </a:t>
            </a:r>
            <a:r>
              <a:rPr lang="en-US" dirty="0" err="1"/>
              <a:t>SubSystem</a:t>
            </a:r>
            <a:r>
              <a:rPr lang="en-US" dirty="0"/>
              <a:t>. </a:t>
            </a:r>
          </a:p>
          <a:p>
            <a:endParaRPr lang="en-US" dirty="0"/>
          </a:p>
          <a:p>
            <a:r>
              <a:rPr lang="en-US" dirty="0"/>
              <a:t>(from  Bernd </a:t>
            </a:r>
            <a:r>
              <a:rPr lang="en-US" dirty="0" err="1"/>
              <a:t>Bruegge</a:t>
            </a:r>
            <a:r>
              <a:rPr lang="en-US" dirty="0"/>
              <a:t> &amp; Allen H. </a:t>
            </a:r>
            <a:r>
              <a:rPr lang="en-US" dirty="0" err="1"/>
              <a:t>Dutoit</a:t>
            </a:r>
            <a:r>
              <a:rPr lang="en-US" baseline="0" dirty="0" err="1"/>
              <a:t>’s</a:t>
            </a:r>
            <a:r>
              <a:rPr lang="en-US" baseline="0" dirty="0"/>
              <a:t> PPT)</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21</a:t>
            </a:fld>
            <a:endParaRPr lang="en-US" altLang="zh-CN"/>
          </a:p>
        </p:txBody>
      </p:sp>
    </p:spTree>
    <p:extLst>
      <p:ext uri="{BB962C8B-B14F-4D97-AF65-F5344CB8AC3E}">
        <p14:creationId xmlns:p14="http://schemas.microsoft.com/office/powerpoint/2010/main" val="399836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22</a:t>
            </a:fld>
            <a:endParaRPr lang="en-US" altLang="zh-CN"/>
          </a:p>
        </p:txBody>
      </p:sp>
    </p:spTree>
    <p:extLst>
      <p:ext uri="{BB962C8B-B14F-4D97-AF65-F5344CB8AC3E}">
        <p14:creationId xmlns:p14="http://schemas.microsoft.com/office/powerpoint/2010/main" val="13194122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a:t>
            </a:r>
            <a:r>
              <a:rPr lang="en-US" baseline="0" dirty="0"/>
              <a:t> achieve one goal is not easy and try to achieve all three conflicting goals becomes a challenge</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23</a:t>
            </a:fld>
            <a:endParaRPr lang="en-US" altLang="zh-CN"/>
          </a:p>
        </p:txBody>
      </p:sp>
    </p:spTree>
    <p:extLst>
      <p:ext uri="{BB962C8B-B14F-4D97-AF65-F5344CB8AC3E}">
        <p14:creationId xmlns:p14="http://schemas.microsoft.com/office/powerpoint/2010/main" val="17823925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24</a:t>
            </a:fld>
            <a:endParaRPr lang="en-US" altLang="zh-CN"/>
          </a:p>
        </p:txBody>
      </p:sp>
    </p:spTree>
    <p:extLst>
      <p:ext uri="{BB962C8B-B14F-4D97-AF65-F5344CB8AC3E}">
        <p14:creationId xmlns:p14="http://schemas.microsoft.com/office/powerpoint/2010/main" val="2944570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a:t>
            </a:r>
            <a:r>
              <a:rPr lang="en-US" baseline="0" dirty="0"/>
              <a:t> these approaches benefit the improvement of software development. But…</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25</a:t>
            </a:fld>
            <a:endParaRPr lang="en-US" altLang="zh-CN"/>
          </a:p>
        </p:txBody>
      </p:sp>
    </p:spTree>
    <p:extLst>
      <p:ext uri="{BB962C8B-B14F-4D97-AF65-F5344CB8AC3E}">
        <p14:creationId xmlns:p14="http://schemas.microsoft.com/office/powerpoint/2010/main" val="5483327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26</a:t>
            </a:fld>
            <a:endParaRPr lang="en-US" altLang="zh-CN"/>
          </a:p>
        </p:txBody>
      </p:sp>
    </p:spTree>
    <p:extLst>
      <p:ext uri="{BB962C8B-B14F-4D97-AF65-F5344CB8AC3E}">
        <p14:creationId xmlns:p14="http://schemas.microsoft.com/office/powerpoint/2010/main" val="26633676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Model driven software development</a:t>
            </a:r>
          </a:p>
          <a:p>
            <a:r>
              <a:rPr lang="en-US" dirty="0"/>
              <a:t>Developing model first instead of coding directly</a:t>
            </a:r>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27</a:t>
            </a:fld>
            <a:endParaRPr lang="en-US" altLang="zh-CN"/>
          </a:p>
        </p:txBody>
      </p:sp>
    </p:spTree>
    <p:extLst>
      <p:ext uri="{BB962C8B-B14F-4D97-AF65-F5344CB8AC3E}">
        <p14:creationId xmlns:p14="http://schemas.microsoft.com/office/powerpoint/2010/main" val="32806721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The ideal approach is we</a:t>
            </a:r>
            <a:r>
              <a:rPr lang="en-US" baseline="0" dirty="0"/>
              <a:t> only define models and code can be generated directly. But the current status is we still need to transform the model to code using our knowledge</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28</a:t>
            </a:fld>
            <a:endParaRPr lang="en-US" altLang="zh-CN"/>
          </a:p>
        </p:txBody>
      </p:sp>
    </p:spTree>
    <p:extLst>
      <p:ext uri="{BB962C8B-B14F-4D97-AF65-F5344CB8AC3E}">
        <p14:creationId xmlns:p14="http://schemas.microsoft.com/office/powerpoint/2010/main" val="35427588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29</a:t>
            </a:fld>
            <a:endParaRPr lang="en-US" altLang="zh-CN"/>
          </a:p>
        </p:txBody>
      </p:sp>
    </p:spTree>
    <p:extLst>
      <p:ext uri="{BB962C8B-B14F-4D97-AF65-F5344CB8AC3E}">
        <p14:creationId xmlns:p14="http://schemas.microsoft.com/office/powerpoint/2010/main" val="1105213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Approval</a:t>
            </a:r>
          </a:p>
          <a:p>
            <a:r>
              <a:rPr lang="en-US" dirty="0"/>
              <a:t>Opposition</a:t>
            </a:r>
          </a:p>
          <a:p>
            <a:r>
              <a:rPr lang="en-US" dirty="0"/>
              <a:t>Jupiter</a:t>
            </a:r>
            <a:r>
              <a:rPr lang="zh-CN" altLang="en-US" dirty="0"/>
              <a:t>：木星</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30</a:t>
            </a:fld>
            <a:endParaRPr lang="en-US" altLang="zh-CN"/>
          </a:p>
        </p:txBody>
      </p:sp>
    </p:spTree>
    <p:extLst>
      <p:ext uri="{BB962C8B-B14F-4D97-AF65-F5344CB8AC3E}">
        <p14:creationId xmlns:p14="http://schemas.microsoft.com/office/powerpoint/2010/main" val="21307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t>
            </a:r>
            <a:r>
              <a:rPr lang="en-US" altLang="zh-CN" dirty="0"/>
              <a:t>irstly, before we delve </a:t>
            </a:r>
            <a:r>
              <a:rPr lang="en-US" altLang="zh-CN" dirty="0" err="1"/>
              <a:t>int</a:t>
            </a:r>
            <a:r>
              <a:rPr lang="zh-CN" altLang="zh-CN" dirty="0"/>
              <a:t>o</a:t>
            </a:r>
            <a:r>
              <a:rPr lang="en-US" altLang="zh-CN" dirty="0"/>
              <a:t> the detail of the SE, lets see a very simple question</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a:t>
            </a:fld>
            <a:endParaRPr lang="en-US" altLang="zh-CN"/>
          </a:p>
        </p:txBody>
      </p:sp>
    </p:spTree>
    <p:extLst>
      <p:ext uri="{BB962C8B-B14F-4D97-AF65-F5344CB8AC3E}">
        <p14:creationId xmlns:p14="http://schemas.microsoft.com/office/powerpoint/2010/main" val="22914388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600" dirty="0"/>
              <a:t>In essence,</a:t>
            </a:r>
            <a:r>
              <a:rPr lang="en-US" sz="3600" baseline="0" dirty="0"/>
              <a:t> software engineering is a engineered problem solving process which includes methodologies, technical.</a:t>
            </a:r>
          </a:p>
          <a:p>
            <a:pPr marL="742950" indent="-742950">
              <a:buAutoNum type="arabicPeriod"/>
            </a:pPr>
            <a:r>
              <a:rPr lang="en-US" sz="3600" baseline="0" dirty="0"/>
              <a:t>W</a:t>
            </a:r>
            <a:r>
              <a:rPr lang="en-US" altLang="zh-CN" sz="3600" baseline="0" dirty="0"/>
              <a:t>e should understand the problem</a:t>
            </a:r>
          </a:p>
          <a:p>
            <a:pPr marL="742950" indent="-742950">
              <a:buAutoNum type="arabicPeriod"/>
            </a:pPr>
            <a:r>
              <a:rPr lang="en-US" sz="3600" baseline="0" dirty="0"/>
              <a:t>W</a:t>
            </a:r>
            <a:r>
              <a:rPr lang="en-US" altLang="zh-CN" sz="3600" baseline="0" dirty="0"/>
              <a:t>e try to find useful information which can help us propose the solution</a:t>
            </a:r>
          </a:p>
          <a:p>
            <a:pPr marL="742950" indent="-742950">
              <a:buAutoNum type="arabicPeriod"/>
            </a:pPr>
            <a:r>
              <a:rPr lang="en-US" sz="3600" baseline="0" dirty="0"/>
              <a:t>E</a:t>
            </a:r>
            <a:r>
              <a:rPr lang="en-US" altLang="zh-CN" sz="3600" baseline="0" dirty="0"/>
              <a:t>valuate different solutions according to a set of indexes</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32</a:t>
            </a:fld>
            <a:endParaRPr lang="en-US" altLang="zh-CN"/>
          </a:p>
        </p:txBody>
      </p:sp>
    </p:spTree>
    <p:extLst>
      <p:ext uri="{BB962C8B-B14F-4D97-AF65-F5344CB8AC3E}">
        <p14:creationId xmlns:p14="http://schemas.microsoft.com/office/powerpoint/2010/main" val="18682163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4000" dirty="0"/>
              <a:t>Funnel /</a:t>
            </a:r>
            <a:r>
              <a:rPr lang="en-US" sz="4000" kern="1200" dirty="0">
                <a:solidFill>
                  <a:schemeClr val="tx1"/>
                </a:solidFill>
                <a:latin typeface="Arial" pitchFamily="34" charset="0"/>
                <a:ea typeface="宋体" pitchFamily="2" charset="-122"/>
                <a:cs typeface="宋体" charset="0"/>
              </a:rPr>
              <a:t>ˈ</a:t>
            </a:r>
            <a:r>
              <a:rPr lang="en-US" sz="4000" kern="1200" dirty="0" err="1">
                <a:solidFill>
                  <a:schemeClr val="tx1"/>
                </a:solidFill>
                <a:latin typeface="Arial" pitchFamily="34" charset="0"/>
                <a:ea typeface="宋体" pitchFamily="2" charset="-122"/>
                <a:cs typeface="宋体" charset="0"/>
              </a:rPr>
              <a:t>fʌn</a:t>
            </a:r>
            <a:r>
              <a:rPr lang="en-US" sz="4000" kern="1200" dirty="0">
                <a:solidFill>
                  <a:schemeClr val="tx1"/>
                </a:solidFill>
                <a:latin typeface="Arial" pitchFamily="34" charset="0"/>
                <a:ea typeface="宋体" pitchFamily="2" charset="-122"/>
                <a:cs typeface="宋体" charset="0"/>
              </a:rPr>
              <a:t>(</a:t>
            </a:r>
            <a:r>
              <a:rPr lang="en-US" sz="4000" kern="1200" dirty="0" err="1">
                <a:solidFill>
                  <a:schemeClr val="tx1"/>
                </a:solidFill>
                <a:latin typeface="Arial" pitchFamily="34" charset="0"/>
                <a:ea typeface="宋体" pitchFamily="2" charset="-122"/>
                <a:cs typeface="宋体" charset="0"/>
              </a:rPr>
              <a:t>ə</a:t>
            </a:r>
            <a:r>
              <a:rPr lang="en-US" sz="4000" kern="1200" dirty="0">
                <a:solidFill>
                  <a:schemeClr val="tx1"/>
                </a:solidFill>
                <a:latin typeface="Arial" pitchFamily="34" charset="0"/>
                <a:ea typeface="宋体" pitchFamily="2" charset="-122"/>
                <a:cs typeface="宋体" charset="0"/>
              </a:rPr>
              <a:t>)l] 漏斗</a:t>
            </a:r>
          </a:p>
          <a:p>
            <a:r>
              <a:rPr lang="en-US" sz="4000" kern="1200" dirty="0">
                <a:solidFill>
                  <a:schemeClr val="tx1"/>
                </a:solidFill>
                <a:latin typeface="Arial" pitchFamily="34" charset="0"/>
                <a:ea typeface="宋体" pitchFamily="2" charset="-122"/>
                <a:cs typeface="宋体" charset="0"/>
              </a:rPr>
              <a:t>O</a:t>
            </a:r>
            <a:r>
              <a:rPr lang="en-US" altLang="zh-CN" sz="4000" kern="1200" dirty="0">
                <a:solidFill>
                  <a:schemeClr val="tx1"/>
                </a:solidFill>
                <a:latin typeface="Arial" pitchFamily="34" charset="0"/>
                <a:ea typeface="宋体" pitchFamily="2" charset="-122"/>
                <a:cs typeface="宋体" charset="0"/>
              </a:rPr>
              <a:t>ne theory </a:t>
            </a:r>
            <a:r>
              <a:rPr lang="zh-CN" altLang="zh-CN" sz="4000" kern="1200" dirty="0">
                <a:solidFill>
                  <a:schemeClr val="tx1"/>
                </a:solidFill>
                <a:latin typeface="Arial" pitchFamily="34" charset="0"/>
                <a:ea typeface="宋体" pitchFamily="2" charset="-122"/>
                <a:cs typeface="宋体" charset="0"/>
              </a:rPr>
              <a:t>o</a:t>
            </a:r>
            <a:r>
              <a:rPr lang="en-US" altLang="zh-CN" sz="4000" kern="1200" dirty="0" err="1">
                <a:solidFill>
                  <a:schemeClr val="tx1"/>
                </a:solidFill>
                <a:latin typeface="Arial" pitchFamily="34" charset="0"/>
                <a:ea typeface="宋体" pitchFamily="2" charset="-122"/>
                <a:cs typeface="宋体" charset="0"/>
              </a:rPr>
              <a:t>ur</a:t>
            </a:r>
            <a:r>
              <a:rPr lang="en-US" altLang="zh-CN" sz="4000" kern="1200" dirty="0">
                <a:solidFill>
                  <a:schemeClr val="tx1"/>
                </a:solidFill>
                <a:latin typeface="Arial" pitchFamily="34" charset="0"/>
                <a:ea typeface="宋体" pitchFamily="2" charset="-122"/>
                <a:cs typeface="宋体" charset="0"/>
              </a:rPr>
              <a:t> brain is like  funnel, we can put everything</a:t>
            </a:r>
            <a:r>
              <a:rPr lang="en-US" altLang="zh-CN" sz="4000" kern="1200" baseline="0" dirty="0">
                <a:solidFill>
                  <a:schemeClr val="tx1"/>
                </a:solidFill>
                <a:latin typeface="Arial" pitchFamily="34" charset="0"/>
                <a:ea typeface="宋体" pitchFamily="2" charset="-122"/>
                <a:cs typeface="宋体" charset="0"/>
              </a:rPr>
              <a:t> into it, then we know what we put in</a:t>
            </a:r>
          </a:p>
          <a:p>
            <a:r>
              <a:rPr lang="en-US" sz="4000" kern="1200" baseline="0" dirty="0">
                <a:solidFill>
                  <a:schemeClr val="tx1"/>
                </a:solidFill>
                <a:latin typeface="Arial" pitchFamily="34" charset="0"/>
                <a:ea typeface="宋体" pitchFamily="2" charset="-122"/>
                <a:cs typeface="宋体" charset="0"/>
              </a:rPr>
              <a:t>B</a:t>
            </a:r>
            <a:r>
              <a:rPr lang="en-US" altLang="zh-CN" sz="4000" kern="1200" baseline="0" dirty="0">
                <a:solidFill>
                  <a:schemeClr val="tx1"/>
                </a:solidFill>
                <a:latin typeface="Arial" pitchFamily="34" charset="0"/>
                <a:ea typeface="宋体" pitchFamily="2" charset="-122"/>
                <a:cs typeface="宋体" charset="0"/>
              </a:rPr>
              <a:t>ut </a:t>
            </a:r>
            <a:r>
              <a:rPr lang="zh-CN" altLang="zh-CN" sz="4000" kern="1200" baseline="0" dirty="0">
                <a:solidFill>
                  <a:schemeClr val="tx1"/>
                </a:solidFill>
                <a:latin typeface="Arial" pitchFamily="34" charset="0"/>
                <a:ea typeface="宋体" pitchFamily="2" charset="-122"/>
                <a:cs typeface="宋体" charset="0"/>
              </a:rPr>
              <a:t>a</a:t>
            </a:r>
            <a:r>
              <a:rPr lang="en-US" altLang="zh-CN" sz="4000" kern="1200" baseline="0" dirty="0" err="1">
                <a:solidFill>
                  <a:schemeClr val="tx1"/>
                </a:solidFill>
                <a:latin typeface="Arial" pitchFamily="34" charset="0"/>
                <a:ea typeface="宋体" pitchFamily="2" charset="-122"/>
                <a:cs typeface="宋体" charset="0"/>
              </a:rPr>
              <a:t>ccording</a:t>
            </a:r>
            <a:r>
              <a:rPr lang="en-US" altLang="zh-CN" sz="4000" kern="1200" baseline="0" dirty="0">
                <a:solidFill>
                  <a:schemeClr val="tx1"/>
                </a:solidFill>
                <a:latin typeface="Arial" pitchFamily="34" charset="0"/>
                <a:ea typeface="宋体" pitchFamily="2" charset="-122"/>
                <a:cs typeface="宋体" charset="0"/>
              </a:rPr>
              <a:t> to our daily life experience, leaning is a nonlinear process, during which one more piece of knowledge can deny what we have learned before</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33</a:t>
            </a:fld>
            <a:endParaRPr lang="en-US" altLang="zh-CN"/>
          </a:p>
        </p:txBody>
      </p:sp>
    </p:spTree>
    <p:extLst>
      <p:ext uri="{BB962C8B-B14F-4D97-AF65-F5344CB8AC3E}">
        <p14:creationId xmlns:p14="http://schemas.microsoft.com/office/powerpoint/2010/main" val="17947775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Because</a:t>
            </a:r>
            <a:r>
              <a:rPr lang="en-US" sz="4000" baseline="0" dirty="0"/>
              <a:t> change happens frequently, rational should be kept to help members understand how the system was developed</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34</a:t>
            </a:fld>
            <a:endParaRPr lang="en-US" altLang="zh-CN"/>
          </a:p>
        </p:txBody>
      </p:sp>
    </p:spTree>
    <p:extLst>
      <p:ext uri="{BB962C8B-B14F-4D97-AF65-F5344CB8AC3E}">
        <p14:creationId xmlns:p14="http://schemas.microsoft.com/office/powerpoint/2010/main" val="3736500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35</a:t>
            </a:fld>
            <a:endParaRPr lang="en-US" altLang="zh-CN"/>
          </a:p>
        </p:txBody>
      </p:sp>
    </p:spTree>
    <p:extLst>
      <p:ext uri="{BB962C8B-B14F-4D97-AF65-F5344CB8AC3E}">
        <p14:creationId xmlns:p14="http://schemas.microsoft.com/office/powerpoint/2010/main" val="42333136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body" idx="1"/>
          </p:nvPr>
        </p:nvSpPr>
        <p:spPr>
          <a:xfrm>
            <a:off x="457200" y="3771901"/>
            <a:ext cx="5986463" cy="4762500"/>
          </a:xfrm>
          <a:noFill/>
          <a:ln/>
        </p:spPr>
        <p:txBody>
          <a:bodyPr/>
          <a:lstStyle/>
          <a:p>
            <a:r>
              <a:rPr lang="en-US" sz="4000" dirty="0"/>
              <a:t>Which decomposition is the right one? </a:t>
            </a:r>
          </a:p>
          <a:p>
            <a:r>
              <a:rPr lang="en-US" sz="4000" dirty="0"/>
              <a:t>Functional decomposition emphasizes the ordering of operations, very useful at requirements engineering stage and high level description of the system.</a:t>
            </a:r>
          </a:p>
          <a:p>
            <a:r>
              <a:rPr lang="en-US" sz="4000" dirty="0"/>
              <a:t>Object-oriented decomposition emphasizes the agents that cause the operations. Very useful after initial functional description. Helps to deal with change (usually object don</a:t>
            </a:r>
            <a:r>
              <a:rPr lang="ja-JP" altLang="en-US" sz="4000" dirty="0">
                <a:latin typeface="Arial"/>
              </a:rPr>
              <a:t>’</a:t>
            </a:r>
            <a:r>
              <a:rPr lang="en-US" sz="4000" dirty="0"/>
              <a:t>t change often, but the functions attached to them do).</a:t>
            </a:r>
          </a:p>
        </p:txBody>
      </p:sp>
      <p:sp>
        <p:nvSpPr>
          <p:cNvPr id="40963" name="Rectangle 3"/>
          <p:cNvSpPr>
            <a:spLocks noGrp="1" noRot="1" noChangeAspect="1" noChangeArrowheads="1" noTextEdit="1"/>
          </p:cNvSpPr>
          <p:nvPr>
            <p:ph type="sldImg"/>
          </p:nvPr>
        </p:nvSpPr>
        <p:spPr>
          <a:xfrm>
            <a:off x="896938" y="95250"/>
            <a:ext cx="4570412" cy="3429000"/>
          </a:xfrm>
          <a:ln cap="flat"/>
          <a:extLst>
            <a:ext uri="{FAA26D3D-D897-4be2-8F04-BA451C77F1D7}">
              <ma14:placeholderFlag xmlns:ma14="http://schemas.microsoft.com/office/mac/drawingml/2011/main" xmlns="" val="1"/>
            </a:ext>
          </a:extLst>
        </p:spPr>
      </p:sp>
    </p:spTree>
    <p:extLst>
      <p:ext uri="{BB962C8B-B14F-4D97-AF65-F5344CB8AC3E}">
        <p14:creationId xmlns:p14="http://schemas.microsoft.com/office/powerpoint/2010/main" val="961998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37</a:t>
            </a:fld>
            <a:endParaRPr lang="en-US" altLang="zh-CN"/>
          </a:p>
        </p:txBody>
      </p:sp>
    </p:spTree>
    <p:extLst>
      <p:ext uri="{BB962C8B-B14F-4D97-AF65-F5344CB8AC3E}">
        <p14:creationId xmlns:p14="http://schemas.microsoft.com/office/powerpoint/2010/main" val="34818112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38</a:t>
            </a:fld>
            <a:endParaRPr lang="en-US" altLang="zh-CN"/>
          </a:p>
        </p:txBody>
      </p:sp>
    </p:spTree>
    <p:extLst>
      <p:ext uri="{BB962C8B-B14F-4D97-AF65-F5344CB8AC3E}">
        <p14:creationId xmlns:p14="http://schemas.microsoft.com/office/powerpoint/2010/main" val="3032801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39</a:t>
            </a:fld>
            <a:endParaRPr lang="en-US" altLang="zh-CN"/>
          </a:p>
        </p:txBody>
      </p:sp>
    </p:spTree>
    <p:extLst>
      <p:ext uri="{BB962C8B-B14F-4D97-AF65-F5344CB8AC3E}">
        <p14:creationId xmlns:p14="http://schemas.microsoft.com/office/powerpoint/2010/main" val="40742161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40</a:t>
            </a:fld>
            <a:endParaRPr lang="en-US" altLang="zh-CN"/>
          </a:p>
        </p:txBody>
      </p:sp>
    </p:spTree>
    <p:extLst>
      <p:ext uri="{BB962C8B-B14F-4D97-AF65-F5344CB8AC3E}">
        <p14:creationId xmlns:p14="http://schemas.microsoft.com/office/powerpoint/2010/main" val="1629427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41</a:t>
            </a:fld>
            <a:endParaRPr lang="en-US" altLang="zh-CN"/>
          </a:p>
        </p:txBody>
      </p:sp>
    </p:spTree>
    <p:extLst>
      <p:ext uri="{BB962C8B-B14F-4D97-AF65-F5344CB8AC3E}">
        <p14:creationId xmlns:p14="http://schemas.microsoft.com/office/powerpoint/2010/main" val="1729862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i="0" dirty="0"/>
              <a:t>O</a:t>
            </a:r>
            <a:r>
              <a:rPr lang="en-US" altLang="zh-CN" sz="1200" i="0" dirty="0"/>
              <a:t>bviously, software is defined in terms of it’s difference between hardware</a:t>
            </a:r>
          </a:p>
          <a:p>
            <a:pPr marL="0" indent="0">
              <a:buNone/>
            </a:pPr>
            <a:endParaRPr lang="en-US" sz="1200" i="0" dirty="0"/>
          </a:p>
          <a:p>
            <a:pPr marL="0" indent="0">
              <a:buNone/>
            </a:pPr>
            <a:r>
              <a:rPr lang="en-US" sz="1200" i="0" dirty="0"/>
              <a:t>A Joke:</a:t>
            </a:r>
          </a:p>
          <a:p>
            <a:pPr marL="0" indent="0">
              <a:buNone/>
            </a:pPr>
            <a:r>
              <a:rPr lang="en-US" sz="1200" i="0" dirty="0"/>
              <a:t>1.</a:t>
            </a:r>
            <a:r>
              <a:rPr lang="en-US" sz="1200" i="1" dirty="0"/>
              <a:t> The easiest way to tell the difference between hardware and software is to kick it. If it hurts your toe, it’s hardware. </a:t>
            </a:r>
          </a:p>
          <a:p>
            <a:pPr marL="0" indent="0">
              <a:buNone/>
            </a:pPr>
            <a:r>
              <a:rPr lang="en-US" sz="1200" dirty="0"/>
              <a:t>                    Carl Farrell</a:t>
            </a:r>
          </a:p>
          <a:p>
            <a:pPr marL="0" indent="0">
              <a:buNone/>
            </a:pPr>
            <a:endParaRPr lang="en-US" sz="1200" dirty="0"/>
          </a:p>
          <a:p>
            <a:pPr marL="0" indent="0">
              <a:buNone/>
            </a:pPr>
            <a:r>
              <a:rPr lang="en-US" dirty="0"/>
              <a:t>Before</a:t>
            </a:r>
            <a:r>
              <a:rPr lang="en-US" baseline="0" dirty="0"/>
              <a:t> </a:t>
            </a:r>
            <a:r>
              <a:rPr lang="en-US" baseline="0" dirty="0" err="1"/>
              <a:t>Eniac</a:t>
            </a:r>
            <a:r>
              <a:rPr lang="en-US" baseline="0" dirty="0"/>
              <a:t>, software can not be separated from the hardware, i.e., the software can only works on its hardware.</a:t>
            </a:r>
          </a:p>
          <a:p>
            <a:pPr marL="0" indent="0">
              <a:buNone/>
            </a:pPr>
            <a:endParaRPr lang="en-US" baseline="0" dirty="0"/>
          </a:p>
          <a:p>
            <a:pPr marL="0" indent="0">
              <a:buNone/>
            </a:pPr>
            <a:r>
              <a:rPr lang="en-US" sz="1200" kern="1200" dirty="0">
                <a:solidFill>
                  <a:schemeClr val="tx1"/>
                </a:solidFill>
                <a:latin typeface="Arial" pitchFamily="34" charset="0"/>
                <a:ea typeface="宋体" pitchFamily="2" charset="-122"/>
                <a:cs typeface="宋体" charset="0"/>
              </a:rPr>
              <a:t>In the 1940s, 1950s, and 1960s, men often filled the more prestigious and better paying </a:t>
            </a:r>
            <a:r>
              <a:rPr lang="en-US" sz="1200" kern="1200" dirty="0">
                <a:solidFill>
                  <a:schemeClr val="tx1"/>
                </a:solidFill>
                <a:latin typeface="Arial" pitchFamily="34" charset="0"/>
                <a:ea typeface="宋体" pitchFamily="2" charset="-122"/>
                <a:cs typeface="宋体" charset="0"/>
                <a:hlinkClick r:id="rId3"/>
              </a:rPr>
              <a:t>hardware </a:t>
            </a:r>
            <a:r>
              <a:rPr lang="en-US" sz="1200" kern="1200" dirty="0">
                <a:solidFill>
                  <a:schemeClr val="tx1"/>
                </a:solidFill>
                <a:latin typeface="Arial" pitchFamily="34" charset="0"/>
                <a:ea typeface="宋体" pitchFamily="2" charset="-122"/>
                <a:cs typeface="宋体" charset="0"/>
                <a:hlinkClick r:id="rId4"/>
              </a:rPr>
              <a:t>engineering roles, but often delegated the writing of software to </a:t>
            </a:r>
            <a:r>
              <a:rPr lang="en-US" sz="1200" kern="1200" dirty="0">
                <a:solidFill>
                  <a:schemeClr val="tx1"/>
                </a:solidFill>
                <a:latin typeface="Arial" pitchFamily="34" charset="0"/>
                <a:ea typeface="宋体" pitchFamily="2" charset="-122"/>
                <a:cs typeface="宋体" charset="0"/>
                <a:hlinkClick r:id="rId5"/>
              </a:rPr>
              <a:t>women</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a:t>
            </a:fld>
            <a:endParaRPr lang="en-US" altLang="zh-CN"/>
          </a:p>
        </p:txBody>
      </p:sp>
    </p:spTree>
    <p:extLst>
      <p:ext uri="{BB962C8B-B14F-4D97-AF65-F5344CB8AC3E}">
        <p14:creationId xmlns:p14="http://schemas.microsoft.com/office/powerpoint/2010/main" val="34843794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42</a:t>
            </a:fld>
            <a:endParaRPr lang="en-US" altLang="zh-CN"/>
          </a:p>
        </p:txBody>
      </p:sp>
    </p:spTree>
    <p:extLst>
      <p:ext uri="{BB962C8B-B14F-4D97-AF65-F5344CB8AC3E}">
        <p14:creationId xmlns:p14="http://schemas.microsoft.com/office/powerpoint/2010/main" val="37692757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43</a:t>
            </a:fld>
            <a:endParaRPr lang="en-US" altLang="zh-CN"/>
          </a:p>
        </p:txBody>
      </p:sp>
    </p:spTree>
    <p:extLst>
      <p:ext uri="{BB962C8B-B14F-4D97-AF65-F5344CB8AC3E}">
        <p14:creationId xmlns:p14="http://schemas.microsoft.com/office/powerpoint/2010/main" val="16945756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hdr" sz="quarter"/>
          </p:nvPr>
        </p:nvSpPr>
        <p:spPr>
          <a:ln/>
        </p:spPr>
        <p:txBody>
          <a:bodyPr/>
          <a:lstStyle/>
          <a:p>
            <a:r>
              <a:rPr lang="en-US"/>
              <a:t>OOADv4.2 Instructor Notes</a:t>
            </a:r>
            <a:endParaRPr lang="en-US" sz="1000" i="1"/>
          </a:p>
        </p:txBody>
      </p:sp>
      <p:sp>
        <p:nvSpPr>
          <p:cNvPr id="8" name="Rectangle 4"/>
          <p:cNvSpPr>
            <a:spLocks noGrp="1" noChangeArrowheads="1"/>
          </p:cNvSpPr>
          <p:nvPr>
            <p:ph type="ftr" sz="quarter" idx="4"/>
          </p:nvPr>
        </p:nvSpPr>
        <p:spPr>
          <a:ln/>
        </p:spPr>
        <p:txBody>
          <a:bodyPr/>
          <a:lstStyle/>
          <a:p>
            <a:r>
              <a:rPr lang="en-US"/>
              <a:t>Module 3 - Introduction to Object Orientation</a:t>
            </a:r>
            <a:endParaRPr lang="en-US">
              <a:latin typeface="ZapfHumnst BT" charset="0"/>
            </a:endParaRPr>
          </a:p>
        </p:txBody>
      </p:sp>
      <p:sp>
        <p:nvSpPr>
          <p:cNvPr id="323586" name="Rectangle 2"/>
          <p:cNvSpPr>
            <a:spLocks noChangeArrowheads="1"/>
          </p:cNvSpPr>
          <p:nvPr/>
        </p:nvSpPr>
        <p:spPr bwMode="auto">
          <a:xfrm>
            <a:off x="3885273" y="-1581"/>
            <a:ext cx="2974275"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3587" name="Rectangle 3"/>
          <p:cNvSpPr>
            <a:spLocks noChangeArrowheads="1"/>
          </p:cNvSpPr>
          <p:nvPr/>
        </p:nvSpPr>
        <p:spPr bwMode="auto">
          <a:xfrm>
            <a:off x="-1547" y="8682533"/>
            <a:ext cx="2974275" cy="46146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3588" name="Rectangle 4"/>
          <p:cNvSpPr>
            <a:spLocks noChangeArrowheads="1"/>
          </p:cNvSpPr>
          <p:nvPr/>
        </p:nvSpPr>
        <p:spPr bwMode="auto">
          <a:xfrm>
            <a:off x="-1547" y="-1581"/>
            <a:ext cx="2974275"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3591" name="Rectangle 7"/>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23592" name="Rectangle 8"/>
          <p:cNvSpPr>
            <a:spLocks noGrp="1" noChangeArrowheads="1"/>
          </p:cNvSpPr>
          <p:nvPr>
            <p:ph type="body" idx="1"/>
          </p:nvPr>
        </p:nvSpPr>
        <p:spPr/>
        <p:txBody>
          <a:bodyPr/>
          <a:lstStyle/>
          <a:p>
            <a:r>
              <a:rPr lang="en-US" sz="4000" dirty="0"/>
              <a:t>I believe you are quite familiar</a:t>
            </a:r>
            <a:r>
              <a:rPr lang="en-US" sz="4000" baseline="0" dirty="0"/>
              <a:t> with the object-oriented concepts, I will go through these concepts quickly.</a:t>
            </a:r>
            <a:endParaRPr lang="en-US" sz="4000" dirty="0"/>
          </a:p>
        </p:txBody>
      </p:sp>
    </p:spTree>
    <p:extLst>
      <p:ext uri="{BB962C8B-B14F-4D97-AF65-F5344CB8AC3E}">
        <p14:creationId xmlns:p14="http://schemas.microsoft.com/office/powerpoint/2010/main" val="238551541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hdr" sz="quarter"/>
          </p:nvPr>
        </p:nvSpPr>
        <p:spPr>
          <a:ln/>
        </p:spPr>
        <p:txBody>
          <a:bodyPr/>
          <a:lstStyle/>
          <a:p>
            <a:r>
              <a:rPr lang="en-US"/>
              <a:t>OOADv4.2 Instructor Notes</a:t>
            </a:r>
            <a:endParaRPr lang="en-US" sz="1000" i="1"/>
          </a:p>
        </p:txBody>
      </p:sp>
      <p:sp>
        <p:nvSpPr>
          <p:cNvPr id="8" name="Rectangle 4"/>
          <p:cNvSpPr>
            <a:spLocks noGrp="1" noChangeArrowheads="1"/>
          </p:cNvSpPr>
          <p:nvPr>
            <p:ph type="ftr" sz="quarter" idx="4"/>
          </p:nvPr>
        </p:nvSpPr>
        <p:spPr>
          <a:ln/>
        </p:spPr>
        <p:txBody>
          <a:bodyPr/>
          <a:lstStyle/>
          <a:p>
            <a:r>
              <a:rPr lang="en-US"/>
              <a:t>Module 3 - Introduction to Object Orientation</a:t>
            </a:r>
            <a:endParaRPr lang="en-US">
              <a:latin typeface="ZapfHumnst BT" charset="0"/>
            </a:endParaRPr>
          </a:p>
        </p:txBody>
      </p:sp>
      <p:sp>
        <p:nvSpPr>
          <p:cNvPr id="325634" name="Rectangle 2"/>
          <p:cNvSpPr>
            <a:spLocks noChangeArrowheads="1"/>
          </p:cNvSpPr>
          <p:nvPr/>
        </p:nvSpPr>
        <p:spPr bwMode="auto">
          <a:xfrm>
            <a:off x="3885273" y="-1581"/>
            <a:ext cx="2974275"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5635" name="Rectangle 3"/>
          <p:cNvSpPr>
            <a:spLocks noChangeArrowheads="1"/>
          </p:cNvSpPr>
          <p:nvPr/>
        </p:nvSpPr>
        <p:spPr bwMode="auto">
          <a:xfrm>
            <a:off x="-1547" y="8682533"/>
            <a:ext cx="2974275" cy="46146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5636" name="Rectangle 4"/>
          <p:cNvSpPr>
            <a:spLocks noChangeArrowheads="1"/>
          </p:cNvSpPr>
          <p:nvPr/>
        </p:nvSpPr>
        <p:spPr bwMode="auto">
          <a:xfrm>
            <a:off x="-1547" y="-1581"/>
            <a:ext cx="2974275"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25639" name="Rectangle 7"/>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25640" name="Rectangle 8"/>
          <p:cNvSpPr>
            <a:spLocks noGrp="1" noChangeArrowheads="1"/>
          </p:cNvSpPr>
          <p:nvPr>
            <p:ph type="body" idx="1"/>
          </p:nvPr>
        </p:nvSpPr>
        <p:spPr/>
        <p:txBody>
          <a:bodyPr/>
          <a:lstStyle/>
          <a:p>
            <a:endParaRPr lang="en-US" sz="1000"/>
          </a:p>
        </p:txBody>
      </p:sp>
    </p:spTree>
    <p:extLst>
      <p:ext uri="{BB962C8B-B14F-4D97-AF65-F5344CB8AC3E}">
        <p14:creationId xmlns:p14="http://schemas.microsoft.com/office/powerpoint/2010/main" val="14265616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2"/>
          <p:cNvSpPr>
            <a:spLocks noGrp="1" noChangeArrowheads="1"/>
          </p:cNvSpPr>
          <p:nvPr>
            <p:ph type="hdr" sz="quarter"/>
          </p:nvPr>
        </p:nvSpPr>
        <p:spPr>
          <a:ln/>
        </p:spPr>
        <p:txBody>
          <a:bodyPr/>
          <a:lstStyle/>
          <a:p>
            <a:r>
              <a:rPr lang="en-US"/>
              <a:t>OOADv4.2 Instructor Notes</a:t>
            </a:r>
            <a:endParaRPr lang="en-US" sz="1000" i="1"/>
          </a:p>
        </p:txBody>
      </p:sp>
      <p:sp>
        <p:nvSpPr>
          <p:cNvPr id="10" name="Rectangle 4"/>
          <p:cNvSpPr>
            <a:spLocks noGrp="1" noChangeArrowheads="1"/>
          </p:cNvSpPr>
          <p:nvPr>
            <p:ph type="ftr" sz="quarter" idx="4"/>
          </p:nvPr>
        </p:nvSpPr>
        <p:spPr>
          <a:ln/>
        </p:spPr>
        <p:txBody>
          <a:bodyPr/>
          <a:lstStyle/>
          <a:p>
            <a:r>
              <a:rPr lang="en-US"/>
              <a:t>Module 3 - Introduction to Object Orientation</a:t>
            </a:r>
            <a:endParaRPr lang="en-US">
              <a:latin typeface="ZapfHumnst BT" charset="0"/>
            </a:endParaRPr>
          </a:p>
        </p:txBody>
      </p:sp>
      <p:sp>
        <p:nvSpPr>
          <p:cNvPr id="339970" name="Rectangle 2"/>
          <p:cNvSpPr>
            <a:spLocks noChangeArrowheads="1"/>
          </p:cNvSpPr>
          <p:nvPr/>
        </p:nvSpPr>
        <p:spPr bwMode="auto">
          <a:xfrm>
            <a:off x="3886820" y="-1581"/>
            <a:ext cx="2972728"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39971" name="Rectangle 3"/>
          <p:cNvSpPr>
            <a:spLocks noChangeArrowheads="1"/>
          </p:cNvSpPr>
          <p:nvPr/>
        </p:nvSpPr>
        <p:spPr bwMode="auto">
          <a:xfrm>
            <a:off x="-1547" y="8682533"/>
            <a:ext cx="2972729" cy="46146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39972" name="Rectangle 4"/>
          <p:cNvSpPr>
            <a:spLocks noChangeArrowheads="1"/>
          </p:cNvSpPr>
          <p:nvPr/>
        </p:nvSpPr>
        <p:spPr bwMode="auto">
          <a:xfrm>
            <a:off x="-1547" y="-1581"/>
            <a:ext cx="2972729"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39973" name="Rectangle 5"/>
          <p:cNvSpPr>
            <a:spLocks noChangeArrowheads="1"/>
          </p:cNvSpPr>
          <p:nvPr/>
        </p:nvSpPr>
        <p:spPr bwMode="auto">
          <a:xfrm>
            <a:off x="1127534" y="5468068"/>
            <a:ext cx="5192220" cy="1245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39976" name="Text Box 8"/>
          <p:cNvSpPr txBox="1">
            <a:spLocks noChangeArrowheads="1"/>
          </p:cNvSpPr>
          <p:nvPr/>
        </p:nvSpPr>
        <p:spPr bwMode="auto">
          <a:xfrm>
            <a:off x="0" y="1212142"/>
            <a:ext cx="2057091" cy="19541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6471" tIns="53236" rIns="106471" bIns="53236">
            <a:spAutoFit/>
          </a:bodyPr>
          <a:lstStyle/>
          <a:p>
            <a:pPr>
              <a:spcBef>
                <a:spcPct val="50000"/>
              </a:spcBef>
            </a:pPr>
            <a:r>
              <a:rPr lang="en-US" u="none"/>
              <a:t>A class has been called a </a:t>
            </a:r>
            <a:r>
              <a:rPr lang="ja-JP" altLang="en-US" u="none">
                <a:latin typeface="Arial"/>
              </a:rPr>
              <a:t>“</a:t>
            </a:r>
            <a:r>
              <a:rPr lang="en-US" u="none"/>
              <a:t>cookie cutter</a:t>
            </a:r>
            <a:r>
              <a:rPr lang="ja-JP" altLang="en-US" u="none">
                <a:latin typeface="Arial"/>
              </a:rPr>
              <a:t>”</a:t>
            </a:r>
            <a:r>
              <a:rPr lang="en-US" u="none"/>
              <a:t> for objects.</a:t>
            </a:r>
            <a:endParaRPr lang="en-US" u="none">
              <a:latin typeface="Arial" charset="0"/>
            </a:endParaRPr>
          </a:p>
        </p:txBody>
      </p:sp>
      <p:sp>
        <p:nvSpPr>
          <p:cNvPr id="339977" name="Rectangle 9"/>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39978" name="Rectangle 10"/>
          <p:cNvSpPr>
            <a:spLocks noGrp="1" noChangeArrowheads="1"/>
          </p:cNvSpPr>
          <p:nvPr>
            <p:ph type="body" idx="1"/>
          </p:nvPr>
        </p:nvSpPr>
        <p:spPr/>
        <p:txBody>
          <a:bodyPr/>
          <a:lstStyle/>
          <a:p>
            <a:endParaRPr lang="en-US" sz="1000" dirty="0"/>
          </a:p>
        </p:txBody>
      </p:sp>
    </p:spTree>
    <p:extLst>
      <p:ext uri="{BB962C8B-B14F-4D97-AF65-F5344CB8AC3E}">
        <p14:creationId xmlns:p14="http://schemas.microsoft.com/office/powerpoint/2010/main" val="24796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We</a:t>
            </a:r>
            <a:r>
              <a:rPr lang="en-US" sz="4000" baseline="0" dirty="0"/>
              <a:t> can not put ever properties into the class, otherwise it will become too complicated to manage.</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47</a:t>
            </a:fld>
            <a:endParaRPr lang="en-US" altLang="zh-CN"/>
          </a:p>
        </p:txBody>
      </p:sp>
    </p:spTree>
    <p:extLst>
      <p:ext uri="{BB962C8B-B14F-4D97-AF65-F5344CB8AC3E}">
        <p14:creationId xmlns:p14="http://schemas.microsoft.com/office/powerpoint/2010/main" val="39136790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hdr" sz="quarter"/>
          </p:nvPr>
        </p:nvSpPr>
        <p:spPr>
          <a:ln/>
        </p:spPr>
        <p:txBody>
          <a:bodyPr/>
          <a:lstStyle/>
          <a:p>
            <a:r>
              <a:rPr lang="en-US"/>
              <a:t>OOADv4.2 Instructor Notes</a:t>
            </a:r>
            <a:endParaRPr lang="en-US" sz="1000" i="1"/>
          </a:p>
        </p:txBody>
      </p:sp>
      <p:sp>
        <p:nvSpPr>
          <p:cNvPr id="8" name="Rectangle 4"/>
          <p:cNvSpPr>
            <a:spLocks noGrp="1" noChangeArrowheads="1"/>
          </p:cNvSpPr>
          <p:nvPr>
            <p:ph type="ftr" sz="quarter" idx="4"/>
          </p:nvPr>
        </p:nvSpPr>
        <p:spPr>
          <a:ln/>
        </p:spPr>
        <p:txBody>
          <a:bodyPr/>
          <a:lstStyle/>
          <a:p>
            <a:r>
              <a:rPr lang="en-US"/>
              <a:t>Module 3 - Introduction to Object Orientation</a:t>
            </a:r>
            <a:endParaRPr lang="en-US">
              <a:latin typeface="ZapfHumnst BT" charset="0"/>
            </a:endParaRPr>
          </a:p>
        </p:txBody>
      </p:sp>
      <p:sp>
        <p:nvSpPr>
          <p:cNvPr id="342018" name="Rectangle 2"/>
          <p:cNvSpPr>
            <a:spLocks noChangeArrowheads="1"/>
          </p:cNvSpPr>
          <p:nvPr/>
        </p:nvSpPr>
        <p:spPr bwMode="auto">
          <a:xfrm>
            <a:off x="3886820" y="-1581"/>
            <a:ext cx="2972728"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42019" name="Rectangle 3"/>
          <p:cNvSpPr>
            <a:spLocks noChangeArrowheads="1"/>
          </p:cNvSpPr>
          <p:nvPr/>
        </p:nvSpPr>
        <p:spPr bwMode="auto">
          <a:xfrm>
            <a:off x="-1547" y="8682533"/>
            <a:ext cx="2972729" cy="46146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42020" name="Rectangle 4"/>
          <p:cNvSpPr>
            <a:spLocks noChangeArrowheads="1"/>
          </p:cNvSpPr>
          <p:nvPr/>
        </p:nvSpPr>
        <p:spPr bwMode="auto">
          <a:xfrm>
            <a:off x="-1547" y="-1581"/>
            <a:ext cx="2972729" cy="4583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187" tIns="45094" rIns="90187" bIns="45094" anchor="ctr"/>
          <a:lstStyle/>
          <a:p>
            <a:endParaRPr lang="en-US"/>
          </a:p>
        </p:txBody>
      </p:sp>
      <p:sp>
        <p:nvSpPr>
          <p:cNvPr id="342023" name="Rectangle 7"/>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42024" name="Rectangle 8"/>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464736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t>OOADv4.2 Instructor Notes</a:t>
            </a:r>
            <a:endParaRPr lang="en-US" sz="1000" i="1"/>
          </a:p>
        </p:txBody>
      </p:sp>
      <p:sp>
        <p:nvSpPr>
          <p:cNvPr id="6" name="Rectangle 4"/>
          <p:cNvSpPr>
            <a:spLocks noGrp="1" noChangeArrowheads="1"/>
          </p:cNvSpPr>
          <p:nvPr>
            <p:ph type="ftr" sz="quarter" idx="4"/>
          </p:nvPr>
        </p:nvSpPr>
        <p:spPr>
          <a:ln/>
        </p:spPr>
        <p:txBody>
          <a:bodyPr/>
          <a:lstStyle/>
          <a:p>
            <a:r>
              <a:rPr lang="en-US"/>
              <a:t>Module 3 - Introduction to Object Orientation</a:t>
            </a:r>
            <a:endParaRPr lang="en-US">
              <a:latin typeface="ZapfHumnst BT" charset="0"/>
            </a:endParaRPr>
          </a:p>
        </p:txBody>
      </p:sp>
      <p:sp>
        <p:nvSpPr>
          <p:cNvPr id="45568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455683" name="Rectangle 3"/>
          <p:cNvSpPr>
            <a:spLocks noGrp="1" noChangeArrowheads="1"/>
          </p:cNvSpPr>
          <p:nvPr>
            <p:ph type="body" idx="1"/>
          </p:nvPr>
        </p:nvSpPr>
        <p:spPr/>
        <p:txBody>
          <a:bodyPr/>
          <a:lstStyle/>
          <a:p>
            <a:endParaRPr lang="en-US" sz="1000" dirty="0"/>
          </a:p>
        </p:txBody>
      </p:sp>
      <p:sp>
        <p:nvSpPr>
          <p:cNvPr id="455684" name="Text Box 4"/>
          <p:cNvSpPr txBox="1">
            <a:spLocks noChangeArrowheads="1"/>
          </p:cNvSpPr>
          <p:nvPr/>
        </p:nvSpPr>
        <p:spPr bwMode="auto">
          <a:xfrm>
            <a:off x="153122" y="1363857"/>
            <a:ext cx="1903968" cy="97101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6471" tIns="53236" rIns="106471" bIns="53236">
            <a:spAutoFit/>
          </a:bodyPr>
          <a:lstStyle/>
          <a:p>
            <a:pPr>
              <a:spcBef>
                <a:spcPct val="50000"/>
              </a:spcBef>
            </a:pPr>
            <a:r>
              <a:rPr lang="en-US" u="none"/>
              <a:t>In Rose:</a:t>
            </a:r>
          </a:p>
          <a:p>
            <a:pPr>
              <a:spcBef>
                <a:spcPct val="50000"/>
              </a:spcBef>
              <a:buFontTx/>
              <a:buChar char="•"/>
            </a:pPr>
            <a:r>
              <a:rPr lang="en-US" u="none"/>
              <a:t>You may select which compartments are displayed via Diagram Object Properties for the diagram element.</a:t>
            </a:r>
          </a:p>
          <a:p>
            <a:pPr>
              <a:spcBef>
                <a:spcPct val="50000"/>
              </a:spcBef>
              <a:buFontTx/>
              <a:buChar char="•"/>
            </a:pPr>
            <a:r>
              <a:rPr lang="en-US" u="none"/>
              <a:t>You may select which items appear in which compartments using the Edit Compartment function for the diagram element.</a:t>
            </a:r>
            <a:endParaRPr lang="en-US" u="none">
              <a:latin typeface="Arial" charset="0"/>
            </a:endParaRPr>
          </a:p>
        </p:txBody>
      </p:sp>
    </p:spTree>
    <p:extLst>
      <p:ext uri="{BB962C8B-B14F-4D97-AF65-F5344CB8AC3E}">
        <p14:creationId xmlns:p14="http://schemas.microsoft.com/office/powerpoint/2010/main" val="399507080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D55A5B5-3E93-2245-B386-0308FDDCF50B}" type="slidenum">
              <a:rPr lang="en-US" altLang="zh-CN"/>
              <a:pPr/>
              <a:t>50</a:t>
            </a:fld>
            <a:endParaRPr lang="en-US" altLang="zh-CN"/>
          </a:p>
        </p:txBody>
      </p:sp>
      <p:sp>
        <p:nvSpPr>
          <p:cNvPr id="301058" name="Rectangle 2"/>
          <p:cNvSpPr>
            <a:spLocks noGrp="1" noRot="1" noChangeAspect="1"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xmlns="" val="1"/>
            </a:ext>
          </a:extLst>
        </p:spPr>
      </p:sp>
      <p:sp>
        <p:nvSpPr>
          <p:cNvPr id="301059" name="Rectangle 3"/>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a:extLst>
            <a:ext uri="{FAA26D3D-D897-4be2-8F04-BA451C77F1D7}">
              <ma14:placeholderFlag xmlns:ma14="http://schemas.microsoft.com/office/mac/drawingml/2011/main" xmlns="" val="1"/>
            </a:ext>
          </a:extLst>
        </p:spPr>
        <p:txBody>
          <a:bodyPr/>
          <a:lstStyle/>
          <a:p>
            <a:r>
              <a:rPr lang="en-US" sz="4000" dirty="0"/>
              <a:t>The interaction between two objects is achieved by message sending and receiving</a:t>
            </a:r>
          </a:p>
        </p:txBody>
      </p:sp>
    </p:spTree>
    <p:extLst>
      <p:ext uri="{BB962C8B-B14F-4D97-AF65-F5344CB8AC3E}">
        <p14:creationId xmlns:p14="http://schemas.microsoft.com/office/powerpoint/2010/main" val="10823440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51</a:t>
            </a:fld>
            <a:endParaRPr lang="en-US" altLang="zh-CN"/>
          </a:p>
        </p:txBody>
      </p:sp>
    </p:spTree>
    <p:extLst>
      <p:ext uri="{BB962C8B-B14F-4D97-AF65-F5344CB8AC3E}">
        <p14:creationId xmlns:p14="http://schemas.microsoft.com/office/powerpoint/2010/main" val="8094447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male</a:t>
            </a:r>
            <a:r>
              <a:rPr lang="en-US" baseline="0" dirty="0"/>
              <a:t> programmers are majority in software industry now. From the historical view of software engineering, woman contributed a lot. </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a:t>
            </a:fld>
            <a:endParaRPr lang="en-US" altLang="zh-CN"/>
          </a:p>
        </p:txBody>
      </p:sp>
    </p:spTree>
    <p:extLst>
      <p:ext uri="{BB962C8B-B14F-4D97-AF65-F5344CB8AC3E}">
        <p14:creationId xmlns:p14="http://schemas.microsoft.com/office/powerpoint/2010/main" val="32278589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7CAC7E-8E2F-134F-9767-346C171C9C2A}" type="slidenum">
              <a:rPr lang="en-US"/>
              <a:pPr/>
              <a:t>52</a:t>
            </a:fld>
            <a:endParaRPr lang="en-US"/>
          </a:p>
        </p:txBody>
      </p:sp>
      <p:sp>
        <p:nvSpPr>
          <p:cNvPr id="28160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281603" name="Rectangle 3"/>
          <p:cNvSpPr>
            <a:spLocks noGrp="1" noChangeArrowheads="1"/>
          </p:cNvSpPr>
          <p:nvPr>
            <p:ph type="body" idx="1"/>
          </p:nvPr>
        </p:nvSpPr>
        <p:spPr>
          <a:xfrm>
            <a:off x="914400" y="4344025"/>
            <a:ext cx="5029200" cy="4114488"/>
          </a:xfrm>
        </p:spPr>
        <p:txBody>
          <a:bodyPr/>
          <a:lstStyle/>
          <a:p>
            <a:endParaRPr lang="en-US" dirty="0"/>
          </a:p>
        </p:txBody>
      </p:sp>
    </p:spTree>
    <p:extLst>
      <p:ext uri="{BB962C8B-B14F-4D97-AF65-F5344CB8AC3E}">
        <p14:creationId xmlns:p14="http://schemas.microsoft.com/office/powerpoint/2010/main" val="14172405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53</a:t>
            </a:fld>
            <a:endParaRPr lang="en-US" altLang="zh-CN"/>
          </a:p>
        </p:txBody>
      </p:sp>
    </p:spTree>
    <p:extLst>
      <p:ext uri="{BB962C8B-B14F-4D97-AF65-F5344CB8AC3E}">
        <p14:creationId xmlns:p14="http://schemas.microsoft.com/office/powerpoint/2010/main" val="42566387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54</a:t>
            </a:fld>
            <a:endParaRPr lang="en-US" altLang="zh-CN"/>
          </a:p>
        </p:txBody>
      </p:sp>
    </p:spTree>
    <p:extLst>
      <p:ext uri="{BB962C8B-B14F-4D97-AF65-F5344CB8AC3E}">
        <p14:creationId xmlns:p14="http://schemas.microsoft.com/office/powerpoint/2010/main" val="257353974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1250BE-A8FB-8A47-8F18-08166C958159}" type="slidenum">
              <a:rPr lang="en-US"/>
              <a:pPr/>
              <a:t>55</a:t>
            </a:fld>
            <a:endParaRPr lang="en-US"/>
          </a:p>
        </p:txBody>
      </p:sp>
      <p:sp>
        <p:nvSpPr>
          <p:cNvPr id="31949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319491" name="Rectangle 3"/>
          <p:cNvSpPr>
            <a:spLocks noGrp="1" noChangeArrowheads="1"/>
          </p:cNvSpPr>
          <p:nvPr>
            <p:ph type="body" idx="1"/>
          </p:nvPr>
        </p:nvSpPr>
        <p:spPr>
          <a:xfrm>
            <a:off x="914400" y="4344025"/>
            <a:ext cx="5029200" cy="4114488"/>
          </a:xfrm>
        </p:spPr>
        <p:txBody>
          <a:bodyPr/>
          <a:lstStyle/>
          <a:p>
            <a:r>
              <a:rPr lang="en-US" sz="4000" kern="1200" dirty="0">
                <a:solidFill>
                  <a:schemeClr val="tx1"/>
                </a:solidFill>
                <a:latin typeface="Arial" pitchFamily="34" charset="0"/>
                <a:ea typeface="宋体" pitchFamily="2" charset="-122"/>
                <a:cs typeface="宋体" charset="0"/>
              </a:rPr>
              <a:t>In this picture, all objects have a method Speak() but each has a different implementation. Polymorphism allows you to do this, you can declare an action for a class and its subclasses but for each subclass, you can write exactly what you want later.</a:t>
            </a:r>
            <a:endParaRPr lang="en-US" sz="4000" dirty="0"/>
          </a:p>
        </p:txBody>
      </p:sp>
    </p:spTree>
    <p:extLst>
      <p:ext uri="{BB962C8B-B14F-4D97-AF65-F5344CB8AC3E}">
        <p14:creationId xmlns:p14="http://schemas.microsoft.com/office/powerpoint/2010/main" val="35001811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4000" dirty="0"/>
              <a:t>Analysis models do not consider any implementation constraints that might exist, such as concurrency, distribution, persistence, or how the system is to be built.</a:t>
            </a:r>
            <a:r>
              <a:rPr lang="en-US" sz="4000" kern="1200" dirty="0">
                <a:solidFill>
                  <a:schemeClr val="tx1"/>
                </a:solidFill>
                <a:latin typeface="Arial" pitchFamily="34" charset="0"/>
                <a:ea typeface="宋体" pitchFamily="2" charset="-122"/>
                <a:cs typeface="宋体" charset="0"/>
              </a:rPr>
              <a:t> Implementation constraints are dealt during object-oriented design (OOD). Analysis is done before the Design. </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4000" dirty="0"/>
              <a:t>Object-oriented design (OOD) transforms the conceptual model produced to take account of the constraints imposed by the chosen architecture and any non-functional – technological or environmental – constraints, such as transaction throughput, response time, run-time platform, development environment, or programming language</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sz="4000" dirty="0"/>
          </a:p>
          <a:p>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56</a:t>
            </a:fld>
            <a:endParaRPr lang="en-US" altLang="zh-CN"/>
          </a:p>
        </p:txBody>
      </p:sp>
    </p:spTree>
    <p:extLst>
      <p:ext uri="{BB962C8B-B14F-4D97-AF65-F5344CB8AC3E}">
        <p14:creationId xmlns:p14="http://schemas.microsoft.com/office/powerpoint/2010/main" val="27069030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From objects</a:t>
            </a:r>
            <a:r>
              <a:rPr lang="en-US" sz="4000" baseline="0" dirty="0"/>
              <a:t> we can find the definition of class</a:t>
            </a:r>
          </a:p>
          <a:p>
            <a:r>
              <a:rPr lang="en-US" sz="4000" baseline="0" dirty="0"/>
              <a:t>And we can create multiple objects according to the definition of a class</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57</a:t>
            </a:fld>
            <a:endParaRPr lang="en-US" altLang="zh-CN"/>
          </a:p>
        </p:txBody>
      </p:sp>
    </p:spTree>
    <p:extLst>
      <p:ext uri="{BB962C8B-B14F-4D97-AF65-F5344CB8AC3E}">
        <p14:creationId xmlns:p14="http://schemas.microsoft.com/office/powerpoint/2010/main" val="51603293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58</a:t>
            </a:fld>
            <a:endParaRPr lang="en-US" altLang="zh-CN"/>
          </a:p>
        </p:txBody>
      </p:sp>
    </p:spTree>
    <p:extLst>
      <p:ext uri="{BB962C8B-B14F-4D97-AF65-F5344CB8AC3E}">
        <p14:creationId xmlns:p14="http://schemas.microsoft.com/office/powerpoint/2010/main" val="26288750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59</a:t>
            </a:fld>
            <a:endParaRPr lang="en-US" altLang="zh-CN"/>
          </a:p>
        </p:txBody>
      </p:sp>
    </p:spTree>
    <p:extLst>
      <p:ext uri="{BB962C8B-B14F-4D97-AF65-F5344CB8AC3E}">
        <p14:creationId xmlns:p14="http://schemas.microsoft.com/office/powerpoint/2010/main" val="272151635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Rectangle 2"/>
          <p:cNvSpPr>
            <a:spLocks noGrp="1" noChangeArrowheads="1"/>
          </p:cNvSpPr>
          <p:nvPr>
            <p:ph type="body" idx="1"/>
          </p:nvPr>
        </p:nvSpPr>
        <p:spPr>
          <a:ln/>
        </p:spPr>
        <p:txBody>
          <a:bodyPr/>
          <a:lstStyle/>
          <a:p>
            <a:endParaRPr lang="de-DE"/>
          </a:p>
        </p:txBody>
      </p:sp>
      <p:sp>
        <p:nvSpPr>
          <p:cNvPr id="297987" name="Rectangle 3"/>
          <p:cNvSpPr>
            <a:spLocks noGrp="1" noRot="1" noChangeAspect="1" noChangeArrowheads="1" noTextEdit="1"/>
          </p:cNvSpPr>
          <p:nvPr>
            <p:ph type="sldImg"/>
          </p:nvPr>
        </p:nvSpPr>
        <p:spPr>
          <a:xfrm>
            <a:off x="1293813" y="31750"/>
            <a:ext cx="4160837" cy="3122613"/>
          </a:xfrm>
          <a:ln cap="flat"/>
          <a:extLst>
            <a:ext uri="{FAA26D3D-D897-4be2-8F04-BA451C77F1D7}">
              <ma14:placeholderFlag xmlns:ma14="http://schemas.microsoft.com/office/mac/drawingml/2011/main" xmlns="" val="1"/>
            </a:ext>
          </a:extLst>
        </p:spPr>
      </p:sp>
    </p:spTree>
    <p:extLst>
      <p:ext uri="{BB962C8B-B14F-4D97-AF65-F5344CB8AC3E}">
        <p14:creationId xmlns:p14="http://schemas.microsoft.com/office/powerpoint/2010/main" val="369816121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Grp="1" noRot="1" noChangeAspect="1" noChangeArrowheads="1" noTextEdit="1"/>
          </p:cNvSpPr>
          <p:nvPr>
            <p:ph type="sldImg"/>
          </p:nvPr>
        </p:nvSpPr>
        <p:spPr>
          <a:xfrm>
            <a:off x="2107406" y="31751"/>
            <a:ext cx="2534841" cy="3122083"/>
          </a:xfrm>
          <a:ln/>
          <a:extLst>
            <a:ext uri="{FAA26D3D-D897-4be2-8F04-BA451C77F1D7}">
              <ma14:placeholderFlag xmlns:ma14="http://schemas.microsoft.com/office/mac/drawingml/2011/main" xmlns="" val="1"/>
            </a:ext>
          </a:extLst>
        </p:spPr>
      </p:sp>
      <p:sp>
        <p:nvSpPr>
          <p:cNvPr id="300035" name="Rectangle 3"/>
          <p:cNvSpPr>
            <a:spLocks noGrp="1" noChangeArrowheads="1"/>
          </p:cNvSpPr>
          <p:nvPr>
            <p:ph type="body" idx="1"/>
          </p:nvPr>
        </p:nvSpPr>
        <p:spPr/>
        <p:txBody>
          <a:bodyPr/>
          <a:lstStyle/>
          <a:p>
            <a:endParaRPr lang="de-DE"/>
          </a:p>
        </p:txBody>
      </p:sp>
    </p:spTree>
    <p:extLst>
      <p:ext uri="{BB962C8B-B14F-4D97-AF65-F5344CB8AC3E}">
        <p14:creationId xmlns:p14="http://schemas.microsoft.com/office/powerpoint/2010/main" val="2914885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classification</a:t>
            </a:r>
            <a:r>
              <a:rPr lang="en-US" baseline="0" dirty="0"/>
              <a:t> is changing because Internet has become a software platform. Many applications runs above a Web OS.</a:t>
            </a:r>
          </a:p>
          <a:p>
            <a:r>
              <a:rPr lang="en-US" baseline="0" dirty="0"/>
              <a:t>Operating System can run on virtual machine, instead of on the hardware directly.</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6</a:t>
            </a:fld>
            <a:endParaRPr lang="en-US" altLang="zh-CN"/>
          </a:p>
        </p:txBody>
      </p:sp>
    </p:spTree>
    <p:extLst>
      <p:ext uri="{BB962C8B-B14F-4D97-AF65-F5344CB8AC3E}">
        <p14:creationId xmlns:p14="http://schemas.microsoft.com/office/powerpoint/2010/main" val="4360130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Rectangle 2"/>
          <p:cNvSpPr>
            <a:spLocks noGrp="1" noChangeArrowheads="1"/>
          </p:cNvSpPr>
          <p:nvPr>
            <p:ph type="body" idx="1"/>
          </p:nvPr>
        </p:nvSpPr>
        <p:spPr>
          <a:ln/>
        </p:spPr>
        <p:txBody>
          <a:bodyPr/>
          <a:lstStyle/>
          <a:p>
            <a:endParaRPr lang="de-DE" dirty="0"/>
          </a:p>
        </p:txBody>
      </p:sp>
      <p:sp>
        <p:nvSpPr>
          <p:cNvPr id="302083" name="Rectangle 3"/>
          <p:cNvSpPr>
            <a:spLocks noGrp="1" noRot="1" noChangeAspect="1" noChangeArrowheads="1" noTextEdit="1"/>
          </p:cNvSpPr>
          <p:nvPr>
            <p:ph type="sldImg"/>
          </p:nvPr>
        </p:nvSpPr>
        <p:spPr>
          <a:xfrm>
            <a:off x="1293813" y="31750"/>
            <a:ext cx="4160837" cy="3122613"/>
          </a:xfrm>
          <a:ln cap="flat"/>
          <a:extLst>
            <a:ext uri="{FAA26D3D-D897-4be2-8F04-BA451C77F1D7}">
              <ma14:placeholderFlag xmlns:ma14="http://schemas.microsoft.com/office/mac/drawingml/2011/main" xmlns="" val="1"/>
            </a:ext>
          </a:extLst>
        </p:spPr>
      </p:sp>
    </p:spTree>
    <p:extLst>
      <p:ext uri="{BB962C8B-B14F-4D97-AF65-F5344CB8AC3E}">
        <p14:creationId xmlns:p14="http://schemas.microsoft.com/office/powerpoint/2010/main" val="264694164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body" idx="1"/>
          </p:nvPr>
        </p:nvSpPr>
        <p:spPr>
          <a:noFill/>
          <a:ln/>
        </p:spPr>
        <p:txBody>
          <a:bodyPr/>
          <a:lstStyle/>
          <a:p>
            <a:r>
              <a:rPr lang="en-US" sz="4000" dirty="0"/>
              <a:t>The identification of objects and the definition of the system boundary are heavily intertwined with each other.  </a:t>
            </a:r>
          </a:p>
        </p:txBody>
      </p:sp>
      <p:sp>
        <p:nvSpPr>
          <p:cNvPr id="108547" name="Rectangle 3"/>
          <p:cNvSpPr>
            <a:spLocks noGrp="1" noRot="1" noChangeAspect="1" noChangeArrowheads="1" noTextEdit="1"/>
          </p:cNvSpPr>
          <p:nvPr>
            <p:ph type="sldImg"/>
          </p:nvPr>
        </p:nvSpPr>
        <p:spPr>
          <a:ln cap="flat"/>
          <a:extLst>
            <a:ext uri="{FAA26D3D-D897-4be2-8F04-BA451C77F1D7}">
              <ma14:placeholderFlag xmlns:ma14="http://schemas.microsoft.com/office/mac/drawingml/2011/main" xmlns="" val="1"/>
            </a:ext>
          </a:extLst>
        </p:spPr>
      </p:sp>
    </p:spTree>
    <p:extLst>
      <p:ext uri="{BB962C8B-B14F-4D97-AF65-F5344CB8AC3E}">
        <p14:creationId xmlns:p14="http://schemas.microsoft.com/office/powerpoint/2010/main" val="21188857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64</a:t>
            </a:fld>
            <a:endParaRPr lang="en-US" altLang="zh-CN"/>
          </a:p>
        </p:txBody>
      </p:sp>
    </p:spTree>
    <p:extLst>
      <p:ext uri="{BB962C8B-B14F-4D97-AF65-F5344CB8AC3E}">
        <p14:creationId xmlns:p14="http://schemas.microsoft.com/office/powerpoint/2010/main" val="98429950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In order to show the content of each activity clearly, let’s see an example.</a:t>
            </a:r>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70</a:t>
            </a:fld>
            <a:endParaRPr lang="en-US" altLang="zh-CN"/>
          </a:p>
        </p:txBody>
      </p:sp>
    </p:spTree>
    <p:extLst>
      <p:ext uri="{BB962C8B-B14F-4D97-AF65-F5344CB8AC3E}">
        <p14:creationId xmlns:p14="http://schemas.microsoft.com/office/powerpoint/2010/main" val="108001592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During analysis, we can define which objects</a:t>
            </a:r>
            <a:r>
              <a:rPr lang="en-US" sz="4000" baseline="0" dirty="0"/>
              <a:t> participate in the interactions and their messages</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72</a:t>
            </a:fld>
            <a:endParaRPr lang="en-US" altLang="zh-CN"/>
          </a:p>
        </p:txBody>
      </p:sp>
    </p:spTree>
    <p:extLst>
      <p:ext uri="{BB962C8B-B14F-4D97-AF65-F5344CB8AC3E}">
        <p14:creationId xmlns:p14="http://schemas.microsoft.com/office/powerpoint/2010/main" val="70446171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Then we can find the important concept, which will be modeled</a:t>
            </a:r>
            <a:r>
              <a:rPr lang="en-US" sz="4000" baseline="0" dirty="0"/>
              <a:t> as class</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73</a:t>
            </a:fld>
            <a:endParaRPr lang="en-US" altLang="zh-CN"/>
          </a:p>
        </p:txBody>
      </p:sp>
    </p:spTree>
    <p:extLst>
      <p:ext uri="{BB962C8B-B14F-4D97-AF65-F5344CB8AC3E}">
        <p14:creationId xmlns:p14="http://schemas.microsoft.com/office/powerpoint/2010/main" val="112929834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During system</a:t>
            </a:r>
            <a:r>
              <a:rPr lang="en-US" sz="4000" baseline="0" dirty="0"/>
              <a:t> design, how many components should be developed and how to organize the components into subsystem are considered</a:t>
            </a:r>
            <a:endParaRPr lang="en-US" sz="40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74</a:t>
            </a:fld>
            <a:endParaRPr lang="en-US" altLang="zh-CN"/>
          </a:p>
        </p:txBody>
      </p:sp>
    </p:spTree>
    <p:extLst>
      <p:ext uri="{BB962C8B-B14F-4D97-AF65-F5344CB8AC3E}">
        <p14:creationId xmlns:p14="http://schemas.microsoft.com/office/powerpoint/2010/main" val="103598259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000" dirty="0"/>
              <a:t>4. Developers</a:t>
            </a:r>
            <a:r>
              <a:rPr lang="en-US" sz="4000" baseline="0" dirty="0"/>
              <a:t> define solution domain objects to bridge the gap between the analysis model and hardware/Software platform</a:t>
            </a:r>
          </a:p>
          <a:p>
            <a:r>
              <a:rPr lang="en-US" sz="4000" baseline="0" dirty="0"/>
              <a:t>5. Developers translate the solution domain model into source code</a:t>
            </a:r>
          </a:p>
          <a:p>
            <a:r>
              <a:rPr lang="en-US" sz="4000" baseline="0" dirty="0"/>
              <a:t>6. Input the sample data and try to find the faults</a:t>
            </a:r>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75</a:t>
            </a:fld>
            <a:endParaRPr lang="en-US" altLang="zh-CN"/>
          </a:p>
        </p:txBody>
      </p:sp>
    </p:spTree>
    <p:extLst>
      <p:ext uri="{BB962C8B-B14F-4D97-AF65-F5344CB8AC3E}">
        <p14:creationId xmlns:p14="http://schemas.microsoft.com/office/powerpoint/2010/main" val="96954368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76</a:t>
            </a:fld>
            <a:endParaRPr lang="en-US" altLang="zh-CN"/>
          </a:p>
        </p:txBody>
      </p:sp>
    </p:spTree>
    <p:extLst>
      <p:ext uri="{BB962C8B-B14F-4D97-AF65-F5344CB8AC3E}">
        <p14:creationId xmlns:p14="http://schemas.microsoft.com/office/powerpoint/2010/main" val="29077337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a:t>N</a:t>
            </a:r>
            <a:r>
              <a:rPr lang="en-US" altLang="zh-CN" sz="2800" dirty="0"/>
              <a:t>ow let’s go</a:t>
            </a:r>
            <a:r>
              <a:rPr lang="en-US" altLang="zh-CN" sz="2800" baseline="0" dirty="0"/>
              <a:t> to the second lecture</a:t>
            </a:r>
            <a:endParaRPr lang="en-US" sz="2800"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77</a:t>
            </a:fld>
            <a:endParaRPr lang="en-US" altLang="zh-CN"/>
          </a:p>
        </p:txBody>
      </p:sp>
    </p:spTree>
    <p:extLst>
      <p:ext uri="{BB962C8B-B14F-4D97-AF65-F5344CB8AC3E}">
        <p14:creationId xmlns:p14="http://schemas.microsoft.com/office/powerpoint/2010/main" val="3276187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Bathtub /</a:t>
            </a:r>
            <a:r>
              <a:rPr lang="is-IS" sz="1200" kern="1200" dirty="0">
                <a:solidFill>
                  <a:schemeClr val="tx1"/>
                </a:solidFill>
                <a:latin typeface="Arial" pitchFamily="34" charset="0"/>
                <a:ea typeface="宋体" pitchFamily="2" charset="-122"/>
                <a:cs typeface="宋体" charset="0"/>
              </a:rPr>
              <a:t>ˈbæθˌtʌb/</a:t>
            </a:r>
            <a:r>
              <a:rPr lang="en-US" dirty="0"/>
              <a:t> curve</a:t>
            </a:r>
          </a:p>
          <a:p>
            <a:r>
              <a:rPr lang="en-US" dirty="0"/>
              <a:t>It indicates that hardware</a:t>
            </a:r>
            <a:r>
              <a:rPr lang="en-US" baseline="0" dirty="0"/>
              <a:t> exhibits relatively high failure rates early in its life; defects are corrected and the failure rate drops to a steady-state level for some period of time. As time passes, the failure rate rises again as hardware components suffer from the cumulative affects of dust, vibration, abuse, temperature extremes and many other environmental maladies</a:t>
            </a:r>
          </a:p>
          <a:p>
            <a:r>
              <a:rPr lang="en-US" baseline="0" dirty="0"/>
              <a:t>Software is not susceptible to the environmental maladies that cause hardware to wear out. In theory therefore, the failure rate curve for software should take the form of the “idealized curve”. Undiscovered defects will cause high failure rates early in the life of a program. However, these are corrected and the curve flattens as shown.</a:t>
            </a:r>
          </a:p>
          <a:p>
            <a:r>
              <a:rPr lang="en-US" baseline="0" dirty="0"/>
              <a:t>During its life software will undergo change (maintenance). As changes are made, it is likely that some new defects will be introduced, causing the failure rate curve to spike. Before the curve can return to the original steady-sate failure rate, another change is requested, causing the curve to spike again. Slowly, the minimum failure rate level begins to rise-the software is deteriorating /</a:t>
            </a:r>
            <a:r>
              <a:rPr lang="en-US" sz="1200" kern="1200" dirty="0" err="1">
                <a:solidFill>
                  <a:schemeClr val="tx1"/>
                </a:solidFill>
                <a:latin typeface="Arial" pitchFamily="34" charset="0"/>
                <a:ea typeface="宋体" pitchFamily="2" charset="-122"/>
                <a:cs typeface="宋体" charset="0"/>
              </a:rPr>
              <a:t>dɪˈtɪəriəreɪt</a:t>
            </a:r>
            <a:r>
              <a:rPr lang="en-US" sz="1200" kern="1200" dirty="0">
                <a:solidFill>
                  <a:schemeClr val="tx1"/>
                </a:solidFill>
                <a:latin typeface="Arial" pitchFamily="34" charset="0"/>
                <a:ea typeface="宋体" pitchFamily="2" charset="-122"/>
                <a:cs typeface="宋体" charset="0"/>
              </a:rPr>
              <a:t>/ </a:t>
            </a:r>
            <a:r>
              <a:rPr lang="en-US" baseline="0" dirty="0"/>
              <a:t>due to change.</a:t>
            </a:r>
          </a:p>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8</a:t>
            </a:fld>
            <a:endParaRPr lang="en-US" altLang="zh-CN"/>
          </a:p>
        </p:txBody>
      </p:sp>
    </p:spTree>
    <p:extLst>
      <p:ext uri="{BB962C8B-B14F-4D97-AF65-F5344CB8AC3E}">
        <p14:creationId xmlns:p14="http://schemas.microsoft.com/office/powerpoint/2010/main" val="1359632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9</a:t>
            </a:fld>
            <a:endParaRPr lang="en-US" altLang="zh-CN"/>
          </a:p>
        </p:txBody>
      </p:sp>
    </p:spTree>
    <p:extLst>
      <p:ext uri="{BB962C8B-B14F-4D97-AF65-F5344CB8AC3E}">
        <p14:creationId xmlns:p14="http://schemas.microsoft.com/office/powerpoint/2010/main" val="1471225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pitchFamily="34" charset="0"/>
                <a:ea typeface="宋体" pitchFamily="2" charset="-122"/>
                <a:cs typeface="宋体" charset="0"/>
              </a:rPr>
              <a:t>Computer Software has become a driving</a:t>
            </a:r>
            <a:r>
              <a:rPr lang="en-US" sz="1200" kern="1200" baseline="0" dirty="0">
                <a:solidFill>
                  <a:schemeClr val="tx1"/>
                </a:solidFill>
                <a:latin typeface="Arial" pitchFamily="34" charset="0"/>
                <a:ea typeface="宋体" pitchFamily="2" charset="-122"/>
                <a:cs typeface="宋体" charset="0"/>
              </a:rPr>
              <a:t> force. </a:t>
            </a:r>
          </a:p>
          <a:p>
            <a:r>
              <a:rPr lang="en-US" sz="1200" kern="1200" baseline="0" dirty="0">
                <a:solidFill>
                  <a:schemeClr val="tx1"/>
                </a:solidFill>
                <a:latin typeface="Arial" pitchFamily="34" charset="0"/>
                <a:ea typeface="宋体" pitchFamily="2" charset="-122"/>
                <a:cs typeface="宋体" charset="0"/>
              </a:rPr>
              <a:t>It is the engine that dries business decision making. It serves as the basis for modern scientific investigation and engineering problem solving. It is a key factor that differentiates modern products </a:t>
            </a:r>
            <a:endParaRPr lang="en-US" sz="1200" kern="1200" dirty="0">
              <a:solidFill>
                <a:schemeClr val="tx1"/>
              </a:solidFill>
              <a:latin typeface="Arial" pitchFamily="34" charset="0"/>
              <a:ea typeface="宋体" pitchFamily="2" charset="-122"/>
              <a:cs typeface="宋体" charset="0"/>
            </a:endParaRPr>
          </a:p>
          <a:p>
            <a:r>
              <a:rPr lang="en-US" sz="1200" kern="1200" dirty="0">
                <a:solidFill>
                  <a:schemeClr val="tx1"/>
                </a:solidFill>
                <a:latin typeface="Arial" pitchFamily="34" charset="0"/>
                <a:ea typeface="宋体" pitchFamily="2" charset="-122"/>
                <a:cs typeface="宋体" charset="0"/>
              </a:rPr>
              <a:t>It's what lets us get cash from an ATM, make a phone call, and drive our cars. A typical cellphone now contains 2 million lines of software code; by 2010 it will likely have 10 times as many. General Motors Corp. estimates that by then its cars will each have 100 million lines of code.</a:t>
            </a:r>
          </a:p>
          <a:p>
            <a:endParaRPr lang="en-US" sz="1200" kern="1200" dirty="0">
              <a:solidFill>
                <a:schemeClr val="tx1"/>
              </a:solidFill>
              <a:latin typeface="Arial" pitchFamily="34" charset="0"/>
              <a:ea typeface="宋体" pitchFamily="2" charset="-122"/>
              <a:cs typeface="宋体" charset="0"/>
            </a:endParaRPr>
          </a:p>
          <a:p>
            <a:r>
              <a:rPr lang="en-US" sz="1200" kern="1200" dirty="0">
                <a:solidFill>
                  <a:schemeClr val="tx1"/>
                </a:solidFill>
                <a:latin typeface="Arial" pitchFamily="34" charset="0"/>
                <a:ea typeface="宋体" pitchFamily="2" charset="-122"/>
                <a:cs typeface="宋体" charset="0"/>
              </a:rPr>
              <a:t>The average company spends about 4 to 5 percent of revenue on information technology, with those that are highly IT dependent--such as financial and telecommunications companies--spending more than 10 percent on it. In other words, IT is now one of the largest corporate expenses outside employee costs. Much of that money goes into hardware and software upgrades, software license fees, and so forth, but a big chunk is for new software projects meant to create a better future for the organization and its customers.</a:t>
            </a:r>
          </a:p>
          <a:p>
            <a:endParaRPr lang="en-US" sz="1200" kern="1200" dirty="0">
              <a:solidFill>
                <a:schemeClr val="tx1"/>
              </a:solidFill>
              <a:latin typeface="Arial" pitchFamily="34" charset="0"/>
              <a:ea typeface="宋体" pitchFamily="2" charset="-122"/>
              <a:cs typeface="宋体" charset="0"/>
            </a:endParaRPr>
          </a:p>
          <a:p>
            <a:r>
              <a:rPr lang="en-US" sz="1200" kern="1200" dirty="0">
                <a:solidFill>
                  <a:schemeClr val="tx1"/>
                </a:solidFill>
                <a:latin typeface="Arial" pitchFamily="34" charset="0"/>
                <a:ea typeface="宋体" pitchFamily="2" charset="-122"/>
                <a:cs typeface="宋体" charset="0"/>
              </a:rPr>
              <a:t>Governments, too, are big consumers of software. In 2003, the United Kingdom had more than 100 major government IT projects under way that totaled $20.3 billion. In 2004, the U.S. government cataloged 1200 civilian IT projects costing more than $60 billion, plus another $16 billion for military software.</a:t>
            </a:r>
            <a:endParaRPr lang="en-US" dirty="0"/>
          </a:p>
        </p:txBody>
      </p:sp>
      <p:sp>
        <p:nvSpPr>
          <p:cNvPr id="4" name="Slide Number Placeholder 3"/>
          <p:cNvSpPr>
            <a:spLocks noGrp="1"/>
          </p:cNvSpPr>
          <p:nvPr>
            <p:ph type="sldNum" sz="quarter" idx="10"/>
          </p:nvPr>
        </p:nvSpPr>
        <p:spPr/>
        <p:txBody>
          <a:bodyPr/>
          <a:lstStyle/>
          <a:p>
            <a:pPr>
              <a:defRPr/>
            </a:pPr>
            <a:fld id="{1B49A2F8-CCFC-5D4C-A1C4-C56321058C50}" type="slidenum">
              <a:rPr lang="en-US" altLang="zh-CN" smtClean="0"/>
              <a:pPr>
                <a:defRPr/>
              </a:pPr>
              <a:t>10</a:t>
            </a:fld>
            <a:endParaRPr lang="en-US" altLang="zh-CN"/>
          </a:p>
        </p:txBody>
      </p:sp>
    </p:spTree>
    <p:extLst>
      <p:ext uri="{BB962C8B-B14F-4D97-AF65-F5344CB8AC3E}">
        <p14:creationId xmlns:p14="http://schemas.microsoft.com/office/powerpoint/2010/main" val="1574188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1881703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691413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179388"/>
            <a:ext cx="2286000" cy="6154737"/>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79388"/>
            <a:ext cx="6705600" cy="615473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888151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36725232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8353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1212959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31800" y="1268413"/>
            <a:ext cx="40386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2800" y="1268413"/>
            <a:ext cx="40386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466142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776323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3924921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44407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4331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2921235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2870982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867791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179388"/>
            <a:ext cx="2286000" cy="6154737"/>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79388"/>
            <a:ext cx="6705600" cy="615473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55384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3219094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31800" y="1268413"/>
            <a:ext cx="40386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2800" y="1268413"/>
            <a:ext cx="40386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519191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0401604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091029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047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3892531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3024230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18" Type="http://schemas.openxmlformats.org/officeDocument/2006/relationships/image" Target="../media/image8.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image" Target="../media/image7.jpeg"/><Relationship Id="rId2" Type="http://schemas.openxmlformats.org/officeDocument/2006/relationships/slideLayout" Target="../slideLayouts/slideLayout13.xml"/><Relationship Id="rId16" Type="http://schemas.openxmlformats.org/officeDocument/2006/relationships/image" Target="../media/image6.jpeg"/><Relationship Id="rId20"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5.jpeg"/><Relationship Id="rId10" Type="http://schemas.openxmlformats.org/officeDocument/2006/relationships/slideLayout" Target="../slideLayouts/slideLayout21.xml"/><Relationship Id="rId19" Type="http://schemas.openxmlformats.org/officeDocument/2006/relationships/image" Target="../media/image9.jpe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pic>
        <p:nvPicPr>
          <p:cNvPr id="1026" name="Picture 11" descr="ppt底板白-英文大写40"/>
          <p:cNvPicPr>
            <a:picLocks noChangeAspect="1" noChangeArrowheads="1"/>
          </p:cNvPicPr>
          <p:nvPr userDrawn="1"/>
        </p:nvPicPr>
        <p:blipFill>
          <a:blip r:embed="rId14" cstate="email">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27" name="Rectangle 2"/>
          <p:cNvSpPr>
            <a:spLocks noChangeArrowheads="1"/>
          </p:cNvSpPr>
          <p:nvPr/>
        </p:nvSpPr>
        <p:spPr bwMode="auto">
          <a:xfrm>
            <a:off x="287338" y="833438"/>
            <a:ext cx="4318000" cy="28575"/>
          </a:xfrm>
          <a:prstGeom prst="rect">
            <a:avLst/>
          </a:prstGeom>
          <a:gradFill rotWithShape="1">
            <a:gsLst>
              <a:gs pos="0">
                <a:srgbClr val="FFFFFF"/>
              </a:gs>
              <a:gs pos="100000">
                <a:srgbClr val="133984"/>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a:p>
        </p:txBody>
      </p:sp>
      <p:sp>
        <p:nvSpPr>
          <p:cNvPr id="1028" name="Rectangle 3"/>
          <p:cNvSpPr>
            <a:spLocks noChangeArrowheads="1"/>
          </p:cNvSpPr>
          <p:nvPr/>
        </p:nvSpPr>
        <p:spPr bwMode="auto">
          <a:xfrm>
            <a:off x="4826000" y="6477000"/>
            <a:ext cx="4318000" cy="28575"/>
          </a:xfrm>
          <a:prstGeom prst="rect">
            <a:avLst/>
          </a:prstGeom>
          <a:gradFill rotWithShape="1">
            <a:gsLst>
              <a:gs pos="0">
                <a:srgbClr val="FFFFFF"/>
              </a:gs>
              <a:gs pos="100000">
                <a:srgbClr val="133984"/>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a:p>
        </p:txBody>
      </p:sp>
      <p:sp>
        <p:nvSpPr>
          <p:cNvPr id="1029" name="Rectangle 4"/>
          <p:cNvSpPr>
            <a:spLocks noGrp="1" noChangeArrowheads="1"/>
          </p:cNvSpPr>
          <p:nvPr>
            <p:ph type="title"/>
          </p:nvPr>
        </p:nvSpPr>
        <p:spPr bwMode="auto">
          <a:xfrm>
            <a:off x="0" y="179388"/>
            <a:ext cx="9144000" cy="68897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54000" rIns="91440" bIns="45720" numCol="1" anchor="t" anchorCtr="1" compatLnSpc="1">
            <a:prstTxWarp prst="textNoShape">
              <a:avLst/>
            </a:prstTxWarp>
          </a:bodyPr>
          <a:lstStyle/>
          <a:p>
            <a:pPr lvl="0"/>
            <a:r>
              <a:rPr lang="zh-CN" altLang="en-US"/>
              <a:t>单击此处编辑母版标题样式</a:t>
            </a:r>
            <a:endParaRPr lang="en-US" altLang="zh-CN"/>
          </a:p>
        </p:txBody>
      </p:sp>
      <p:sp>
        <p:nvSpPr>
          <p:cNvPr id="1030" name="Rectangle 5"/>
          <p:cNvSpPr>
            <a:spLocks noGrp="1" noChangeArrowheads="1"/>
          </p:cNvSpPr>
          <p:nvPr>
            <p:ph type="body" idx="1"/>
          </p:nvPr>
        </p:nvSpPr>
        <p:spPr bwMode="auto">
          <a:xfrm>
            <a:off x="431800" y="1268413"/>
            <a:ext cx="8229600" cy="5065712"/>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endParaRPr lang="en-US" altLang="zh-CN"/>
          </a:p>
          <a:p>
            <a:pPr lvl="1"/>
            <a:r>
              <a:rPr lang="zh-CN" altLang="en-US"/>
              <a:t>第二级</a:t>
            </a:r>
            <a:endParaRPr lang="en-US" altLang="zh-CN"/>
          </a:p>
        </p:txBody>
      </p:sp>
      <p:sp>
        <p:nvSpPr>
          <p:cNvPr id="1031" name="TextBox 1"/>
          <p:cNvSpPr txBox="1">
            <a:spLocks noChangeArrowheads="1"/>
          </p:cNvSpPr>
          <p:nvPr userDrawn="1"/>
        </p:nvSpPr>
        <p:spPr bwMode="auto">
          <a:xfrm>
            <a:off x="5849937" y="6477000"/>
            <a:ext cx="3294063" cy="400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黑体" charset="0"/>
                <a:cs typeface="黑体" charset="0"/>
              </a:defRPr>
            </a:lvl1pPr>
            <a:lvl2pPr marL="742950" indent="-285750" eaLnBrk="0" hangingPunct="0">
              <a:defRPr sz="2400">
                <a:solidFill>
                  <a:schemeClr val="tx1"/>
                </a:solidFill>
                <a:latin typeface="Arial" charset="0"/>
                <a:ea typeface="黑体" charset="0"/>
                <a:cs typeface="黑体" charset="0"/>
              </a:defRPr>
            </a:lvl2pPr>
            <a:lvl3pPr marL="1143000" indent="-228600" eaLnBrk="0" hangingPunct="0">
              <a:defRPr sz="2400">
                <a:solidFill>
                  <a:schemeClr val="tx1"/>
                </a:solidFill>
                <a:latin typeface="Arial" charset="0"/>
                <a:ea typeface="黑体" charset="0"/>
                <a:cs typeface="黑体" charset="0"/>
              </a:defRPr>
            </a:lvl3pPr>
            <a:lvl4pPr marL="1600200" indent="-228600" eaLnBrk="0" hangingPunct="0">
              <a:defRPr sz="2400">
                <a:solidFill>
                  <a:schemeClr val="tx1"/>
                </a:solidFill>
                <a:latin typeface="Arial" charset="0"/>
                <a:ea typeface="黑体" charset="0"/>
                <a:cs typeface="黑体" charset="0"/>
              </a:defRPr>
            </a:lvl4pPr>
            <a:lvl5pPr marL="2057400" indent="-228600" eaLnBrk="0" hangingPunct="0">
              <a:defRPr sz="2400">
                <a:solidFill>
                  <a:schemeClr val="tx1"/>
                </a:solidFill>
                <a:latin typeface="Arial" charset="0"/>
                <a:ea typeface="黑体" charset="0"/>
                <a:cs typeface="黑体" charset="0"/>
              </a:defRPr>
            </a:lvl5pPr>
            <a:lvl6pPr marL="2514600" indent="-228600" algn="ctr" eaLnBrk="0" fontAlgn="base" hangingPunct="0">
              <a:spcBef>
                <a:spcPct val="0"/>
              </a:spcBef>
              <a:spcAft>
                <a:spcPct val="0"/>
              </a:spcAft>
              <a:defRPr sz="2400">
                <a:solidFill>
                  <a:schemeClr val="tx1"/>
                </a:solidFill>
                <a:latin typeface="Arial" charset="0"/>
                <a:ea typeface="黑体" charset="0"/>
                <a:cs typeface="黑体" charset="0"/>
              </a:defRPr>
            </a:lvl6pPr>
            <a:lvl7pPr marL="2971800" indent="-228600" algn="ctr" eaLnBrk="0" fontAlgn="base" hangingPunct="0">
              <a:spcBef>
                <a:spcPct val="0"/>
              </a:spcBef>
              <a:spcAft>
                <a:spcPct val="0"/>
              </a:spcAft>
              <a:defRPr sz="2400">
                <a:solidFill>
                  <a:schemeClr val="tx1"/>
                </a:solidFill>
                <a:latin typeface="Arial" charset="0"/>
                <a:ea typeface="黑体" charset="0"/>
                <a:cs typeface="黑体" charset="0"/>
              </a:defRPr>
            </a:lvl7pPr>
            <a:lvl8pPr marL="3429000" indent="-228600" algn="ctr" eaLnBrk="0" fontAlgn="base" hangingPunct="0">
              <a:spcBef>
                <a:spcPct val="0"/>
              </a:spcBef>
              <a:spcAft>
                <a:spcPct val="0"/>
              </a:spcAft>
              <a:defRPr sz="2400">
                <a:solidFill>
                  <a:schemeClr val="tx1"/>
                </a:solidFill>
                <a:latin typeface="Arial" charset="0"/>
                <a:ea typeface="黑体" charset="0"/>
                <a:cs typeface="黑体" charset="0"/>
              </a:defRPr>
            </a:lvl8pPr>
            <a:lvl9pPr marL="3886200" indent="-228600" algn="ctr" eaLnBrk="0" fontAlgn="base" hangingPunct="0">
              <a:spcBef>
                <a:spcPct val="0"/>
              </a:spcBef>
              <a:spcAft>
                <a:spcPct val="0"/>
              </a:spcAft>
              <a:defRPr sz="2400">
                <a:solidFill>
                  <a:schemeClr val="tx1"/>
                </a:solidFill>
                <a:latin typeface="Arial" charset="0"/>
                <a:ea typeface="黑体" charset="0"/>
                <a:cs typeface="黑体" charset="0"/>
              </a:defRPr>
            </a:lvl9pPr>
          </a:lstStyle>
          <a:p>
            <a:pPr eaLnBrk="1" hangingPunct="1"/>
            <a:r>
              <a:rPr lang="en-US" sz="2000" dirty="0"/>
              <a:t>S</a:t>
            </a:r>
            <a:r>
              <a:rPr lang="en-US" altLang="zh-CN" sz="2000" dirty="0"/>
              <a:t>oftware Engineering</a:t>
            </a:r>
            <a:endParaRPr lang="en-US" sz="2000"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ctr" rtl="0" eaLnBrk="0" fontAlgn="base" hangingPunct="0">
        <a:spcBef>
          <a:spcPct val="0"/>
        </a:spcBef>
        <a:spcAft>
          <a:spcPct val="0"/>
        </a:spcAft>
        <a:defRPr sz="2800" b="1">
          <a:solidFill>
            <a:srgbClr val="133984"/>
          </a:solidFill>
          <a:latin typeface="+mj-lt"/>
          <a:ea typeface="+mj-ea"/>
          <a:cs typeface="华文新魏" charset="0"/>
        </a:defRPr>
      </a:lvl1pPr>
      <a:lvl2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2pPr>
      <a:lvl3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3pPr>
      <a:lvl4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4pPr>
      <a:lvl5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5pPr>
      <a:lvl6pPr marL="457200" algn="ctr" rtl="0" eaLnBrk="0" fontAlgn="base" hangingPunct="0">
        <a:spcBef>
          <a:spcPct val="0"/>
        </a:spcBef>
        <a:spcAft>
          <a:spcPct val="0"/>
        </a:spcAft>
        <a:defRPr sz="2800" b="1">
          <a:solidFill>
            <a:srgbClr val="133984"/>
          </a:solidFill>
          <a:latin typeface="Arial" pitchFamily="34" charset="0"/>
          <a:ea typeface="华文新魏" pitchFamily="2" charset="-122"/>
        </a:defRPr>
      </a:lvl6pPr>
      <a:lvl7pPr marL="914400" algn="ctr" rtl="0" eaLnBrk="0" fontAlgn="base" hangingPunct="0">
        <a:spcBef>
          <a:spcPct val="0"/>
        </a:spcBef>
        <a:spcAft>
          <a:spcPct val="0"/>
        </a:spcAft>
        <a:defRPr sz="2800" b="1">
          <a:solidFill>
            <a:srgbClr val="133984"/>
          </a:solidFill>
          <a:latin typeface="Arial" pitchFamily="34" charset="0"/>
          <a:ea typeface="华文新魏" pitchFamily="2" charset="-122"/>
        </a:defRPr>
      </a:lvl7pPr>
      <a:lvl8pPr marL="1371600" algn="ctr" rtl="0" eaLnBrk="0" fontAlgn="base" hangingPunct="0">
        <a:spcBef>
          <a:spcPct val="0"/>
        </a:spcBef>
        <a:spcAft>
          <a:spcPct val="0"/>
        </a:spcAft>
        <a:defRPr sz="2800" b="1">
          <a:solidFill>
            <a:srgbClr val="133984"/>
          </a:solidFill>
          <a:latin typeface="Arial" pitchFamily="34" charset="0"/>
          <a:ea typeface="华文新魏" pitchFamily="2" charset="-122"/>
        </a:defRPr>
      </a:lvl8pPr>
      <a:lvl9pPr marL="1828800" algn="ctr" rtl="0" eaLnBrk="0" fontAlgn="base" hangingPunct="0">
        <a:spcBef>
          <a:spcPct val="0"/>
        </a:spcBef>
        <a:spcAft>
          <a:spcPct val="0"/>
        </a:spcAft>
        <a:defRPr sz="2800" b="1">
          <a:solidFill>
            <a:srgbClr val="133984"/>
          </a:solidFill>
          <a:latin typeface="Arial" pitchFamily="34" charset="0"/>
          <a:ea typeface="华文新魏" pitchFamily="2" charset="-122"/>
        </a:defRPr>
      </a:lvl9pPr>
    </p:titleStyle>
    <p:bodyStyle>
      <a:lvl1pPr marL="449263" indent="-449263" algn="l" rtl="0" eaLnBrk="0" fontAlgn="base" hangingPunct="0">
        <a:lnSpc>
          <a:spcPct val="110000"/>
        </a:lnSpc>
        <a:spcBef>
          <a:spcPct val="20000"/>
        </a:spcBef>
        <a:spcAft>
          <a:spcPct val="0"/>
        </a:spcAft>
        <a:buSzPct val="120000"/>
        <a:buBlip>
          <a:blip r:embed="rId15"/>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pic>
        <p:nvPicPr>
          <p:cNvPr id="2050" name="Picture 29" descr="1-4"/>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5391150" y="3808413"/>
            <a:ext cx="3752850" cy="3049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51" name="Picture 22" descr="图片5"/>
          <p:cNvPicPr>
            <a:picLocks noChangeAspect="1" noChangeArrowheads="1"/>
          </p:cNvPicPr>
          <p:nvPr userDrawn="1"/>
        </p:nvPicPr>
        <p:blipFill>
          <a:blip r:embed="rId15" cstate="email">
            <a:extLst>
              <a:ext uri="{28A0092B-C50C-407E-A947-70E740481C1C}">
                <a14:useLocalDpi xmlns:a14="http://schemas.microsoft.com/office/drawing/2010/main" val="0"/>
              </a:ext>
            </a:extLst>
          </a:blip>
          <a:srcRect/>
          <a:stretch>
            <a:fillRect/>
          </a:stretch>
        </p:blipFill>
        <p:spPr bwMode="auto">
          <a:xfrm>
            <a:off x="8388350" y="179388"/>
            <a:ext cx="755650" cy="506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52" name="Picture 23" descr="图片2"/>
          <p:cNvPicPr>
            <a:picLocks noChangeAspect="1" noChangeArrowheads="1"/>
          </p:cNvPicPr>
          <p:nvPr userDrawn="1"/>
        </p:nvPicPr>
        <p:blipFill>
          <a:blip r:embed="rId16" cstate="email">
            <a:extLst>
              <a:ext uri="{28A0092B-C50C-407E-A947-70E740481C1C}">
                <a14:useLocalDpi xmlns:a14="http://schemas.microsoft.com/office/drawing/2010/main" val="0"/>
              </a:ext>
            </a:extLst>
          </a:blip>
          <a:srcRect/>
          <a:stretch>
            <a:fillRect/>
          </a:stretch>
        </p:blipFill>
        <p:spPr bwMode="auto">
          <a:xfrm>
            <a:off x="6134100" y="179388"/>
            <a:ext cx="755650" cy="506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53" name="Picture 24" descr="图片1"/>
          <p:cNvPicPr>
            <a:picLocks noChangeAspect="1" noChangeArrowheads="1"/>
          </p:cNvPicPr>
          <p:nvPr userDrawn="1"/>
        </p:nvPicPr>
        <p:blipFill>
          <a:blip r:embed="rId17" cstate="email">
            <a:extLst>
              <a:ext uri="{28A0092B-C50C-407E-A947-70E740481C1C}">
                <a14:useLocalDpi xmlns:a14="http://schemas.microsoft.com/office/drawing/2010/main" val="0"/>
              </a:ext>
            </a:extLst>
          </a:blip>
          <a:srcRect/>
          <a:stretch>
            <a:fillRect/>
          </a:stretch>
        </p:blipFill>
        <p:spPr bwMode="auto">
          <a:xfrm>
            <a:off x="5391150" y="179388"/>
            <a:ext cx="755650" cy="506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54" name="Picture 25" descr="图片3"/>
          <p:cNvPicPr>
            <a:picLocks noChangeAspect="1" noChangeArrowheads="1"/>
          </p:cNvPicPr>
          <p:nvPr userDrawn="1"/>
        </p:nvPicPr>
        <p:blipFill>
          <a:blip r:embed="rId18" cstate="email">
            <a:extLst>
              <a:ext uri="{28A0092B-C50C-407E-A947-70E740481C1C}">
                <a14:useLocalDpi xmlns:a14="http://schemas.microsoft.com/office/drawing/2010/main" val="0"/>
              </a:ext>
            </a:extLst>
          </a:blip>
          <a:srcRect/>
          <a:stretch>
            <a:fillRect/>
          </a:stretch>
        </p:blipFill>
        <p:spPr bwMode="auto">
          <a:xfrm>
            <a:off x="6889750" y="179388"/>
            <a:ext cx="755650" cy="506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055" name="Picture 26" descr="图片4"/>
          <p:cNvPicPr>
            <a:picLocks noChangeAspect="1" noChangeArrowheads="1"/>
          </p:cNvPicPr>
          <p:nvPr userDrawn="1"/>
        </p:nvPicPr>
        <p:blipFill>
          <a:blip r:embed="rId19" cstate="email">
            <a:extLst>
              <a:ext uri="{28A0092B-C50C-407E-A947-70E740481C1C}">
                <a14:useLocalDpi xmlns:a14="http://schemas.microsoft.com/office/drawing/2010/main" val="0"/>
              </a:ext>
            </a:extLst>
          </a:blip>
          <a:srcRect/>
          <a:stretch>
            <a:fillRect/>
          </a:stretch>
        </p:blipFill>
        <p:spPr bwMode="auto">
          <a:xfrm>
            <a:off x="7645400" y="179388"/>
            <a:ext cx="755650" cy="506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056" name="Rectangle 4"/>
          <p:cNvSpPr>
            <a:spLocks noGrp="1" noChangeArrowheads="1"/>
          </p:cNvSpPr>
          <p:nvPr>
            <p:ph type="title"/>
          </p:nvPr>
        </p:nvSpPr>
        <p:spPr bwMode="auto">
          <a:xfrm>
            <a:off x="0" y="179388"/>
            <a:ext cx="9144000" cy="68897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54000" rIns="91440" bIns="45720" numCol="1" anchor="t" anchorCtr="1" compatLnSpc="1">
            <a:prstTxWarp prst="textNoShape">
              <a:avLst/>
            </a:prstTxWarp>
          </a:bodyPr>
          <a:lstStyle/>
          <a:p>
            <a:pPr lvl="0"/>
            <a:r>
              <a:rPr lang="zh-CN" altLang="en-US"/>
              <a:t>单击此处编辑母版标题样式</a:t>
            </a:r>
            <a:endParaRPr lang="en-US" altLang="zh-CN"/>
          </a:p>
        </p:txBody>
      </p:sp>
      <p:sp>
        <p:nvSpPr>
          <p:cNvPr id="2057" name="Rectangle 5"/>
          <p:cNvSpPr>
            <a:spLocks noGrp="1" noChangeArrowheads="1"/>
          </p:cNvSpPr>
          <p:nvPr>
            <p:ph type="body" idx="1"/>
          </p:nvPr>
        </p:nvSpPr>
        <p:spPr bwMode="auto">
          <a:xfrm>
            <a:off x="431800" y="1268413"/>
            <a:ext cx="8229600" cy="5065712"/>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endParaRPr lang="en-US" altLang="zh-CN"/>
          </a:p>
          <a:p>
            <a:pPr lvl="1"/>
            <a:r>
              <a:rPr lang="zh-CN" altLang="en-US"/>
              <a:t>第二级</a:t>
            </a:r>
            <a:endParaRPr lang="en-US" altLang="zh-CN"/>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ctr" rtl="0" eaLnBrk="0" fontAlgn="base" hangingPunct="0">
        <a:spcBef>
          <a:spcPct val="0"/>
        </a:spcBef>
        <a:spcAft>
          <a:spcPct val="0"/>
        </a:spcAft>
        <a:defRPr sz="2800" b="1">
          <a:solidFill>
            <a:srgbClr val="133984"/>
          </a:solidFill>
          <a:latin typeface="+mj-lt"/>
          <a:ea typeface="+mj-ea"/>
          <a:cs typeface="华文新魏" charset="0"/>
        </a:defRPr>
      </a:lvl1pPr>
      <a:lvl2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2pPr>
      <a:lvl3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3pPr>
      <a:lvl4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4pPr>
      <a:lvl5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5pPr>
      <a:lvl6pPr marL="457200" algn="ctr" rtl="0" eaLnBrk="0" fontAlgn="base" hangingPunct="0">
        <a:spcBef>
          <a:spcPct val="0"/>
        </a:spcBef>
        <a:spcAft>
          <a:spcPct val="0"/>
        </a:spcAft>
        <a:defRPr sz="2800" b="1">
          <a:solidFill>
            <a:srgbClr val="133984"/>
          </a:solidFill>
          <a:latin typeface="Arial" pitchFamily="34" charset="0"/>
          <a:ea typeface="华文新魏" pitchFamily="2" charset="-122"/>
        </a:defRPr>
      </a:lvl6pPr>
      <a:lvl7pPr marL="914400" algn="ctr" rtl="0" eaLnBrk="0" fontAlgn="base" hangingPunct="0">
        <a:spcBef>
          <a:spcPct val="0"/>
        </a:spcBef>
        <a:spcAft>
          <a:spcPct val="0"/>
        </a:spcAft>
        <a:defRPr sz="2800" b="1">
          <a:solidFill>
            <a:srgbClr val="133984"/>
          </a:solidFill>
          <a:latin typeface="Arial" pitchFamily="34" charset="0"/>
          <a:ea typeface="华文新魏" pitchFamily="2" charset="-122"/>
        </a:defRPr>
      </a:lvl7pPr>
      <a:lvl8pPr marL="1371600" algn="ctr" rtl="0" eaLnBrk="0" fontAlgn="base" hangingPunct="0">
        <a:spcBef>
          <a:spcPct val="0"/>
        </a:spcBef>
        <a:spcAft>
          <a:spcPct val="0"/>
        </a:spcAft>
        <a:defRPr sz="2800" b="1">
          <a:solidFill>
            <a:srgbClr val="133984"/>
          </a:solidFill>
          <a:latin typeface="Arial" pitchFamily="34" charset="0"/>
          <a:ea typeface="华文新魏" pitchFamily="2" charset="-122"/>
        </a:defRPr>
      </a:lvl8pPr>
      <a:lvl9pPr marL="1828800" algn="ctr" rtl="0" eaLnBrk="0" fontAlgn="base" hangingPunct="0">
        <a:spcBef>
          <a:spcPct val="0"/>
        </a:spcBef>
        <a:spcAft>
          <a:spcPct val="0"/>
        </a:spcAft>
        <a:defRPr sz="2800" b="1">
          <a:solidFill>
            <a:srgbClr val="133984"/>
          </a:solidFill>
          <a:latin typeface="Arial" pitchFamily="34" charset="0"/>
          <a:ea typeface="华文新魏" pitchFamily="2" charset="-122"/>
        </a:defRPr>
      </a:lvl9pPr>
    </p:titleStyle>
    <p:bodyStyle>
      <a:lvl1pPr marL="449263" indent="-449263" algn="l" rtl="0" eaLnBrk="0" fontAlgn="base" hangingPunct="0">
        <a:lnSpc>
          <a:spcPct val="110000"/>
        </a:lnSpc>
        <a:spcBef>
          <a:spcPct val="20000"/>
        </a:spcBef>
        <a:spcAft>
          <a:spcPct val="0"/>
        </a:spcAft>
        <a:buSzPct val="120000"/>
        <a:buBlip>
          <a:blip r:embed="rId20"/>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image" Target="../media/image19.png"/><Relationship Id="rId7" Type="http://schemas.openxmlformats.org/officeDocument/2006/relationships/image" Target="../media/image23.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10" Type="http://schemas.openxmlformats.org/officeDocument/2006/relationships/image" Target="../media/image3.png"/><Relationship Id="rId4" Type="http://schemas.openxmlformats.org/officeDocument/2006/relationships/image" Target="../media/image20.jpeg"/><Relationship Id="rId9"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devtopics.com/20-famous-software-disaster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41.png"/><Relationship Id="rId4" Type="http://schemas.openxmlformats.org/officeDocument/2006/relationships/image" Target="../media/image40.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en.wikipedia.org/wiki/Ballistic_Research_Laboratory" TargetMode="External"/><Relationship Id="rId4" Type="http://schemas.openxmlformats.org/officeDocument/2006/relationships/hyperlink" Target="http://en.wikipedia.org/wiki/Betty_Holberton"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7.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5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2"/>
          <p:cNvSpPr>
            <a:spLocks noGrp="1" noChangeArrowheads="1"/>
          </p:cNvSpPr>
          <p:nvPr>
            <p:ph type="ctrTitle" idx="4294967295"/>
          </p:nvPr>
        </p:nvSpPr>
        <p:spPr>
          <a:xfrm>
            <a:off x="272686" y="1828842"/>
            <a:ext cx="8839200" cy="1927225"/>
          </a:xfrm>
        </p:spPr>
        <p:txBody>
          <a:bodyPr anchor="ctr"/>
          <a:lstStyle/>
          <a:p>
            <a:pPr eaLnBrk="1" hangingPunct="1"/>
            <a:r>
              <a:rPr lang="en-US" altLang="zh-CN" sz="4000">
                <a:solidFill>
                  <a:schemeClr val="bg1"/>
                </a:solidFill>
                <a:latin typeface="Arial" charset="0"/>
                <a:ea typeface="华文新魏" charset="0"/>
              </a:rPr>
              <a:t>1. Introduction to Software Engineering</a:t>
            </a:r>
          </a:p>
        </p:txBody>
      </p:sp>
      <p:pic>
        <p:nvPicPr>
          <p:cNvPr id="2" name="Picture 1" descr="AA039230.png"/>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175657" y="3581396"/>
            <a:ext cx="3215747" cy="302066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itle 1"/>
          <p:cNvSpPr>
            <a:spLocks noGrp="1"/>
          </p:cNvSpPr>
          <p:nvPr>
            <p:ph type="title"/>
          </p:nvPr>
        </p:nvSpPr>
        <p:spPr/>
        <p:txBody>
          <a:bodyPr/>
          <a:lstStyle/>
          <a:p>
            <a:endParaRPr lang="en-US" dirty="0">
              <a:latin typeface="Arial" charset="0"/>
              <a:ea typeface="华文新魏" charset="0"/>
            </a:endParaRPr>
          </a:p>
        </p:txBody>
      </p:sp>
      <p:sp>
        <p:nvSpPr>
          <p:cNvPr id="7171" name="Content Placeholder 5"/>
          <p:cNvSpPr>
            <a:spLocks noGrp="1"/>
          </p:cNvSpPr>
          <p:nvPr>
            <p:ph idx="1"/>
          </p:nvPr>
        </p:nvSpPr>
        <p:spPr>
          <a:xfrm>
            <a:off x="431800" y="1268413"/>
            <a:ext cx="4064002" cy="5065712"/>
          </a:xfrm>
        </p:spPr>
        <p:txBody>
          <a:bodyPr/>
          <a:lstStyle/>
          <a:p>
            <a:r>
              <a:rPr lang="en-US" altLang="ko-KR" sz="2400" dirty="0"/>
              <a:t>More and more systems are software controlled</a:t>
            </a:r>
          </a:p>
          <a:p>
            <a:endParaRPr lang="en-US" altLang="ko-KR" dirty="0"/>
          </a:p>
          <a:p>
            <a:endParaRPr lang="en-US" altLang="ko-KR" dirty="0"/>
          </a:p>
          <a:p>
            <a:endParaRPr lang="en-US" altLang="ko-KR" dirty="0"/>
          </a:p>
          <a:p>
            <a:endParaRPr lang="en-US" dirty="0">
              <a:latin typeface="Arial" charset="0"/>
              <a:ea typeface="黑体" charset="0"/>
            </a:endParaRPr>
          </a:p>
          <a:p>
            <a:endParaRPr lang="en-US" dirty="0">
              <a:latin typeface="Arial" charset="0"/>
              <a:ea typeface="黑体" charset="0"/>
            </a:endParaRPr>
          </a:p>
          <a:p>
            <a:endParaRPr lang="en-US" dirty="0">
              <a:latin typeface="Arial" charset="0"/>
              <a:ea typeface="黑体" charset="0"/>
            </a:endParaRPr>
          </a:p>
          <a:p>
            <a:endParaRPr lang="en-US" dirty="0">
              <a:latin typeface="Arial" charset="0"/>
              <a:ea typeface="黑体" charset="0"/>
            </a:endParaRPr>
          </a:p>
        </p:txBody>
      </p:sp>
      <p:pic>
        <p:nvPicPr>
          <p:cNvPr id="3" name="Picture 2"/>
          <p:cNvPicPr>
            <a:picLocks noChangeAspect="1"/>
          </p:cNvPicPr>
          <p:nvPr/>
        </p:nvPicPr>
        <p:blipFill>
          <a:blip r:embed="rId3"/>
          <a:stretch>
            <a:fillRect/>
          </a:stretch>
        </p:blipFill>
        <p:spPr>
          <a:xfrm>
            <a:off x="4943633" y="1447420"/>
            <a:ext cx="2304653" cy="2514966"/>
          </a:xfrm>
          <a:prstGeom prst="rect">
            <a:avLst/>
          </a:prstGeom>
        </p:spPr>
      </p:pic>
      <p:pic>
        <p:nvPicPr>
          <p:cNvPr id="7" name="Picture 8" descr="kjcq2004011403-aaa"/>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69949" y="2135285"/>
            <a:ext cx="2470101" cy="18525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6" descr="1071027374"/>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06317" y="3962386"/>
            <a:ext cx="1473200" cy="1104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7" descr="u=1187941564,2283283869&amp;gp=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66411" y="3048010"/>
            <a:ext cx="1524000" cy="1270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 name="Picture 4" descr="U67P2T1D284166F14DT20040118150159"/>
          <p:cNvPicPr>
            <a:picLocks noChangeAspect="1" noChangeArrowheads="1"/>
          </p:cNvPicPr>
          <p:nvPr/>
        </p:nvPicPr>
        <p:blipFill>
          <a:blip r:embed="rId7" cstate="email">
            <a:extLst>
              <a:ext uri="{28A0092B-C50C-407E-A947-70E740481C1C}">
                <a14:useLocalDpi xmlns:a14="http://schemas.microsoft.com/office/drawing/2010/main" val="0"/>
              </a:ext>
            </a:extLst>
          </a:blip>
          <a:srcRect l="27870" t="4839" r="27563" b="8725"/>
          <a:stretch>
            <a:fillRect/>
          </a:stretch>
        </p:blipFill>
        <p:spPr bwMode="auto">
          <a:xfrm>
            <a:off x="2966345" y="4462462"/>
            <a:ext cx="1152525" cy="18716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1" name="Picture 5" descr="NewsMedia_267839"/>
          <p:cNvPicPr>
            <a:picLocks noChangeAspect="1" noChangeArrowheads="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820907" y="5173662"/>
            <a:ext cx="1546225" cy="11604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 name="Picture 1"/>
          <p:cNvPicPr>
            <a:picLocks noChangeAspect="1"/>
          </p:cNvPicPr>
          <p:nvPr/>
        </p:nvPicPr>
        <p:blipFill>
          <a:blip r:embed="rId9"/>
          <a:stretch>
            <a:fillRect/>
          </a:stretch>
        </p:blipFill>
        <p:spPr>
          <a:xfrm>
            <a:off x="6361459" y="3548086"/>
            <a:ext cx="2438336" cy="1828752"/>
          </a:xfrm>
          <a:prstGeom prst="rect">
            <a:avLst/>
          </a:prstGeom>
        </p:spPr>
      </p:pic>
      <p:sp>
        <p:nvSpPr>
          <p:cNvPr id="12" name="Content Placeholder 5"/>
          <p:cNvSpPr txBox="1">
            <a:spLocks/>
          </p:cNvSpPr>
          <p:nvPr/>
        </p:nvSpPr>
        <p:spPr bwMode="auto">
          <a:xfrm>
            <a:off x="4495802" y="5543550"/>
            <a:ext cx="4343286" cy="676164"/>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rtl="0" eaLnBrk="0" fontAlgn="base" hangingPunct="0">
              <a:lnSpc>
                <a:spcPct val="110000"/>
              </a:lnSpc>
              <a:spcBef>
                <a:spcPct val="20000"/>
              </a:spcBef>
              <a:spcAft>
                <a:spcPct val="0"/>
              </a:spcAft>
              <a:buSzPct val="120000"/>
              <a:buBlip>
                <a:blip r:embed="rId10"/>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a:lstStyle>
          <a:p>
            <a:r>
              <a:rPr lang="en-US" altLang="ko-KR" sz="2400" dirty="0"/>
              <a:t>S</a:t>
            </a:r>
            <a:r>
              <a:rPr lang="en-US" altLang="zh-CN" sz="2400" dirty="0"/>
              <a:t>oftware is sold by retail</a:t>
            </a:r>
            <a:endParaRPr lang="en-US" altLang="ko-KR" sz="2400" dirty="0"/>
          </a:p>
          <a:p>
            <a:endParaRPr lang="en-US" altLang="ko-KR" dirty="0"/>
          </a:p>
          <a:p>
            <a:endParaRPr lang="en-US" altLang="ko-KR" dirty="0"/>
          </a:p>
          <a:p>
            <a:endParaRPr lang="en-US" dirty="0">
              <a:latin typeface="Arial" charset="0"/>
              <a:ea typeface="黑体" charset="0"/>
            </a:endParaRPr>
          </a:p>
          <a:p>
            <a:endParaRPr lang="en-US" dirty="0">
              <a:latin typeface="Arial" charset="0"/>
              <a:ea typeface="黑体" charset="0"/>
            </a:endParaRPr>
          </a:p>
          <a:p>
            <a:endParaRPr lang="en-US" dirty="0">
              <a:latin typeface="Arial" charset="0"/>
              <a:ea typeface="黑体" charset="0"/>
            </a:endParaRPr>
          </a:p>
          <a:p>
            <a:endParaRPr lang="en-US" dirty="0">
              <a:latin typeface="Arial" charset="0"/>
              <a:ea typeface="黑体"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31800" y="877822"/>
            <a:ext cx="8229600" cy="5065712"/>
          </a:xfrm>
        </p:spPr>
        <p:txBody>
          <a:bodyPr/>
          <a:lstStyle/>
          <a:p>
            <a:r>
              <a:rPr lang="en-US" altLang="ko-KR" dirty="0"/>
              <a:t>The economies of ALL developed nations are </a:t>
            </a:r>
            <a:br>
              <a:rPr lang="en-US" altLang="ko-KR" dirty="0"/>
            </a:br>
            <a:r>
              <a:rPr lang="en-US" altLang="ko-KR" dirty="0"/>
              <a:t>dependent on software</a:t>
            </a:r>
          </a:p>
          <a:p>
            <a:r>
              <a:rPr lang="en-US" altLang="ko-KR" dirty="0"/>
              <a:t>Software engineering expenditure represents a </a:t>
            </a:r>
            <a:br>
              <a:rPr lang="en-US" altLang="ko-KR" dirty="0"/>
            </a:br>
            <a:r>
              <a:rPr lang="en-US" altLang="ko-KR" dirty="0"/>
              <a:t>significant fraction of total spends in all developed countries</a:t>
            </a:r>
          </a:p>
          <a:p>
            <a:endParaRPr lang="en-US" dirty="0"/>
          </a:p>
        </p:txBody>
      </p:sp>
    </p:spTree>
    <p:extLst>
      <p:ext uri="{BB962C8B-B14F-4D97-AF65-F5344CB8AC3E}">
        <p14:creationId xmlns:p14="http://schemas.microsoft.com/office/powerpoint/2010/main" val="1173448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sz="3200" dirty="0"/>
              <a:t>3. Software Crisis and Software Failures</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825524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76" y="152486"/>
            <a:ext cx="6934138" cy="688975"/>
          </a:xfrm>
        </p:spPr>
        <p:txBody>
          <a:bodyPr/>
          <a:lstStyle/>
          <a:p>
            <a:pPr algn="r"/>
            <a:r>
              <a:rPr lang="en-US" dirty="0">
                <a:latin typeface="Arial" charset="0"/>
                <a:ea typeface="黑体" charset="0"/>
              </a:rPr>
              <a:t>3.1 Software Crisis</a:t>
            </a:r>
            <a:endParaRPr lang="en-US" sz="3200" dirty="0"/>
          </a:p>
        </p:txBody>
      </p:sp>
      <p:sp>
        <p:nvSpPr>
          <p:cNvPr id="3" name="Content Placeholder 2"/>
          <p:cNvSpPr>
            <a:spLocks noGrp="1"/>
          </p:cNvSpPr>
          <p:nvPr>
            <p:ph idx="1"/>
          </p:nvPr>
        </p:nvSpPr>
        <p:spPr>
          <a:xfrm>
            <a:off x="431800" y="1143060"/>
            <a:ext cx="8229600" cy="5065712"/>
          </a:xfrm>
        </p:spPr>
        <p:txBody>
          <a:bodyPr/>
          <a:lstStyle/>
          <a:p>
            <a:r>
              <a:rPr lang="en-US" dirty="0"/>
              <a:t>The difficulty of </a:t>
            </a:r>
            <a:r>
              <a:rPr lang="en-US" altLang="zh-CN" dirty="0"/>
              <a:t>writing correct, understandable, and verifiable computer programs</a:t>
            </a:r>
          </a:p>
          <a:p>
            <a:pPr marL="628650" lvl="1" indent="0" algn="just">
              <a:buNone/>
            </a:pPr>
            <a:endParaRPr lang="en-US" dirty="0"/>
          </a:p>
        </p:txBody>
      </p:sp>
      <p:pic>
        <p:nvPicPr>
          <p:cNvPr id="4" name="Picture 3"/>
          <p:cNvPicPr>
            <a:picLocks noChangeAspect="1"/>
          </p:cNvPicPr>
          <p:nvPr/>
        </p:nvPicPr>
        <p:blipFill>
          <a:blip r:embed="rId3"/>
          <a:stretch>
            <a:fillRect/>
          </a:stretch>
        </p:blipFill>
        <p:spPr>
          <a:xfrm>
            <a:off x="2062805" y="2667020"/>
            <a:ext cx="5176125" cy="3318750"/>
          </a:xfrm>
          <a:prstGeom prst="rect">
            <a:avLst/>
          </a:prstGeom>
        </p:spPr>
      </p:pic>
    </p:spTree>
    <p:extLst>
      <p:ext uri="{BB962C8B-B14F-4D97-AF65-F5344CB8AC3E}">
        <p14:creationId xmlns:p14="http://schemas.microsoft.com/office/powerpoint/2010/main" val="2799074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3.2 Software Failures</a:t>
            </a:r>
          </a:p>
        </p:txBody>
      </p:sp>
      <p:pic>
        <p:nvPicPr>
          <p:cNvPr id="4" name="Content Placeholder 3"/>
          <p:cNvPicPr>
            <a:picLocks noGrp="1" noChangeAspect="1"/>
          </p:cNvPicPr>
          <p:nvPr>
            <p:ph idx="1"/>
          </p:nvPr>
        </p:nvPicPr>
        <p:blipFill>
          <a:blip r:embed="rId3"/>
          <a:srcRect t="22379" b="22379"/>
          <a:stretch>
            <a:fillRect/>
          </a:stretch>
        </p:blipFill>
        <p:spPr>
          <a:xfrm>
            <a:off x="444894" y="1466972"/>
            <a:ext cx="8229600" cy="4518299"/>
          </a:xfrm>
        </p:spPr>
      </p:pic>
      <p:sp>
        <p:nvSpPr>
          <p:cNvPr id="5" name="Rectangle 4"/>
          <p:cNvSpPr/>
          <p:nvPr/>
        </p:nvSpPr>
        <p:spPr>
          <a:xfrm>
            <a:off x="357666" y="5985271"/>
            <a:ext cx="6119283" cy="461665"/>
          </a:xfrm>
          <a:prstGeom prst="rect">
            <a:avLst/>
          </a:prstGeom>
        </p:spPr>
        <p:txBody>
          <a:bodyPr wrap="square">
            <a:spAutoFit/>
          </a:bodyPr>
          <a:lstStyle/>
          <a:p>
            <a:r>
              <a:rPr lang="en-US" sz="1200" dirty="0"/>
              <a:t>Sources: </a:t>
            </a:r>
            <a:r>
              <a:rPr lang="en-US" sz="1200" i="1" dirty="0"/>
              <a:t>Business Week</a:t>
            </a:r>
            <a:r>
              <a:rPr lang="en-US" sz="1200" dirty="0"/>
              <a:t>, </a:t>
            </a:r>
            <a:r>
              <a:rPr lang="en-US" sz="1200" i="1" dirty="0"/>
              <a:t>CEO Magazine</a:t>
            </a:r>
            <a:r>
              <a:rPr lang="en-US" sz="1200" dirty="0"/>
              <a:t>, </a:t>
            </a:r>
            <a:r>
              <a:rPr lang="en-US" sz="1200" i="1" dirty="0"/>
              <a:t>Computerworld</a:t>
            </a:r>
            <a:r>
              <a:rPr lang="en-US" sz="1200" dirty="0"/>
              <a:t>, </a:t>
            </a:r>
            <a:r>
              <a:rPr lang="en-US" sz="1200" i="1" dirty="0" err="1"/>
              <a:t>InfoWeek</a:t>
            </a:r>
            <a:r>
              <a:rPr lang="en-US" sz="1200" dirty="0"/>
              <a:t>, </a:t>
            </a:r>
            <a:r>
              <a:rPr lang="en-US" sz="1200" i="1" dirty="0"/>
              <a:t>Fortune</a:t>
            </a:r>
            <a:r>
              <a:rPr lang="en-US" sz="1200" dirty="0"/>
              <a:t>, </a:t>
            </a:r>
            <a:r>
              <a:rPr lang="en-US" sz="1200" i="1" dirty="0"/>
              <a:t>The New York Times</a:t>
            </a:r>
            <a:r>
              <a:rPr lang="en-US" sz="1200" dirty="0"/>
              <a:t>, </a:t>
            </a:r>
            <a:r>
              <a:rPr lang="en-US" sz="1200" i="1" dirty="0"/>
              <a:t>Time</a:t>
            </a:r>
            <a:r>
              <a:rPr lang="en-US" sz="1200" dirty="0"/>
              <a:t>, and </a:t>
            </a:r>
            <a:r>
              <a:rPr lang="en-US" sz="1200" i="1" dirty="0"/>
              <a:t>The Wall Street Journal.</a:t>
            </a:r>
            <a:endParaRPr lang="en-US" sz="1200" dirty="0"/>
          </a:p>
        </p:txBody>
      </p:sp>
      <p:sp>
        <p:nvSpPr>
          <p:cNvPr id="6" name="Rectangle 5"/>
          <p:cNvSpPr/>
          <p:nvPr/>
        </p:nvSpPr>
        <p:spPr>
          <a:xfrm>
            <a:off x="381110" y="1066862"/>
            <a:ext cx="8457978" cy="400110"/>
          </a:xfrm>
          <a:prstGeom prst="rect">
            <a:avLst/>
          </a:prstGeom>
        </p:spPr>
        <p:txBody>
          <a:bodyPr wrap="square">
            <a:spAutoFit/>
          </a:bodyPr>
          <a:lstStyle/>
          <a:p>
            <a:pPr algn="l" eaLnBrk="0" hangingPunct="0">
              <a:spcBef>
                <a:spcPct val="30000"/>
              </a:spcBef>
              <a:defRPr/>
            </a:pPr>
            <a:r>
              <a:rPr lang="en-US" sz="2000" dirty="0"/>
              <a:t>We waste billions of dollars each year on entirely preventable mistakes</a:t>
            </a:r>
          </a:p>
        </p:txBody>
      </p:sp>
    </p:spTree>
    <p:extLst>
      <p:ext uri="{BB962C8B-B14F-4D97-AF65-F5344CB8AC3E}">
        <p14:creationId xmlns:p14="http://schemas.microsoft.com/office/powerpoint/2010/main" val="1775029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63303" y="1143060"/>
            <a:ext cx="8229600" cy="5065712"/>
          </a:xfrm>
        </p:spPr>
        <p:txBody>
          <a:bodyPr/>
          <a:lstStyle/>
          <a:p>
            <a:r>
              <a:rPr lang="en-US" dirty="0"/>
              <a:t>20 Famous Software Disasters</a:t>
            </a:r>
          </a:p>
          <a:p>
            <a:pPr marL="0" indent="0">
              <a:buNone/>
            </a:pPr>
            <a:r>
              <a:rPr lang="en-US" sz="2000" dirty="0"/>
              <a:t>Source: </a:t>
            </a:r>
            <a:r>
              <a:rPr lang="en-US" sz="2000" dirty="0">
                <a:hlinkClick r:id="rId3"/>
              </a:rPr>
              <a:t>http://www.devtopics.com/20-famous-software-disasters/</a:t>
            </a:r>
            <a:endParaRPr lang="en-US" sz="2000" dirty="0"/>
          </a:p>
          <a:p>
            <a:pPr marL="0" indent="0">
              <a:buNone/>
            </a:pPr>
            <a:endParaRPr lang="en-US" sz="2000" dirty="0"/>
          </a:p>
        </p:txBody>
      </p:sp>
      <p:pic>
        <p:nvPicPr>
          <p:cNvPr id="4" name="Picture 3"/>
          <p:cNvPicPr>
            <a:picLocks noChangeAspect="1"/>
          </p:cNvPicPr>
          <p:nvPr/>
        </p:nvPicPr>
        <p:blipFill>
          <a:blip r:embed="rId4"/>
          <a:stretch>
            <a:fillRect/>
          </a:stretch>
        </p:blipFill>
        <p:spPr>
          <a:xfrm>
            <a:off x="6019762" y="2841625"/>
            <a:ext cx="2794000" cy="3492500"/>
          </a:xfrm>
          <a:prstGeom prst="rect">
            <a:avLst/>
          </a:prstGeom>
        </p:spPr>
      </p:pic>
      <p:sp>
        <p:nvSpPr>
          <p:cNvPr id="5" name="Content Placeholder 2"/>
          <p:cNvSpPr txBox="1">
            <a:spLocks/>
          </p:cNvSpPr>
          <p:nvPr/>
        </p:nvSpPr>
        <p:spPr bwMode="auto">
          <a:xfrm>
            <a:off x="304912" y="1984298"/>
            <a:ext cx="5410058" cy="5065712"/>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rtl="0" eaLnBrk="0" fontAlgn="base" hangingPunct="0">
              <a:lnSpc>
                <a:spcPct val="110000"/>
              </a:lnSpc>
              <a:spcBef>
                <a:spcPct val="20000"/>
              </a:spcBef>
              <a:spcAft>
                <a:spcPct val="0"/>
              </a:spcAft>
              <a:buSzPct val="120000"/>
              <a:buBlip>
                <a:blip r:embed="rId5"/>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a:lstStyle>
          <a:p>
            <a:pPr marL="0" indent="0">
              <a:buFontTx/>
              <a:buNone/>
            </a:pPr>
            <a:endParaRPr lang="en-US" sz="2000" dirty="0"/>
          </a:p>
          <a:p>
            <a:pPr marL="0" indent="0" algn="just">
              <a:buNone/>
            </a:pPr>
            <a:r>
              <a:rPr lang="de-DE" sz="1800" b="1" dirty="0"/>
              <a:t>1.  Mariner Bugs Out (1962)</a:t>
            </a:r>
          </a:p>
          <a:p>
            <a:pPr marL="0" indent="0" algn="just">
              <a:buNone/>
            </a:pPr>
            <a:r>
              <a:rPr lang="it-IT" sz="1800" b="1" dirty="0" err="1"/>
              <a:t>Cost</a:t>
            </a:r>
            <a:r>
              <a:rPr lang="it-IT" sz="1800" b="1" dirty="0"/>
              <a:t>:</a:t>
            </a:r>
            <a:r>
              <a:rPr lang="it-IT" sz="1800" dirty="0"/>
              <a:t> $18.5 </a:t>
            </a:r>
            <a:r>
              <a:rPr lang="it-IT" sz="1800" dirty="0" err="1"/>
              <a:t>million</a:t>
            </a:r>
            <a:endParaRPr lang="it-IT" sz="1800" dirty="0"/>
          </a:p>
          <a:p>
            <a:pPr marL="0" indent="0" algn="just">
              <a:buNone/>
            </a:pPr>
            <a:r>
              <a:rPr lang="en-US" sz="1800" b="1" dirty="0"/>
              <a:t>Disaster:</a:t>
            </a:r>
            <a:r>
              <a:rPr lang="en-US" sz="1800" dirty="0"/>
              <a:t> The Mariner 1 rocket with a space probe headed for Venus diverted from its intended flight path shortly after launch.  Mission Control destroyed the rocket 293 seconds after liftoff.</a:t>
            </a:r>
          </a:p>
          <a:p>
            <a:pPr marL="0" indent="0" algn="just">
              <a:buNone/>
            </a:pPr>
            <a:r>
              <a:rPr lang="en-US" sz="1800" b="1" dirty="0"/>
              <a:t>Cause:</a:t>
            </a:r>
            <a:r>
              <a:rPr lang="en-US" sz="1800" dirty="0"/>
              <a:t> A programmer incorrectly transcribed a handwritten formula into computer code, missing a single superscript bar.  Without the smoothing function indicated by the bar, the software treated normal variations of velocity as if they were serious, causing faulty corrections that sent the rocket off course</a:t>
            </a:r>
          </a:p>
        </p:txBody>
      </p:sp>
    </p:spTree>
    <p:extLst>
      <p:ext uri="{BB962C8B-B14F-4D97-AF65-F5344CB8AC3E}">
        <p14:creationId xmlns:p14="http://schemas.microsoft.com/office/powerpoint/2010/main" val="178197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31800" y="1268413"/>
            <a:ext cx="4597388" cy="5065712"/>
          </a:xfrm>
        </p:spPr>
        <p:txBody>
          <a:bodyPr/>
          <a:lstStyle/>
          <a:p>
            <a:pPr marL="0" indent="0">
              <a:buNone/>
            </a:pPr>
            <a:r>
              <a:rPr lang="en-US" sz="1800" b="1" dirty="0"/>
              <a:t>…</a:t>
            </a:r>
          </a:p>
          <a:p>
            <a:pPr marL="0" indent="0">
              <a:buNone/>
            </a:pPr>
            <a:r>
              <a:rPr lang="en-US" sz="1800" b="1" dirty="0"/>
              <a:t>4.  World War III… Almost (1983)</a:t>
            </a:r>
          </a:p>
          <a:p>
            <a:pPr marL="0" indent="0">
              <a:buNone/>
            </a:pPr>
            <a:r>
              <a:rPr lang="en-US" sz="1800" b="1" dirty="0"/>
              <a:t>Cost:</a:t>
            </a:r>
            <a:r>
              <a:rPr lang="en-US" sz="1800" dirty="0"/>
              <a:t> Nearly all of humanity</a:t>
            </a:r>
          </a:p>
          <a:p>
            <a:pPr marL="0" indent="0">
              <a:buNone/>
            </a:pPr>
            <a:r>
              <a:rPr lang="en-US" sz="1800" b="1" dirty="0"/>
              <a:t>Disaster:</a:t>
            </a:r>
            <a:r>
              <a:rPr lang="en-US" sz="1800" dirty="0"/>
              <a:t> The Soviet early warning system falsely indicated the United States had launched five ballistic missiles.  Fortunately the Soviet duty officer had a “funny feeling in my gut” and reasoned if the U.S. was really attacking they would launch more than five missiles, so he reported the apparent attack as a false alarm.</a:t>
            </a:r>
          </a:p>
          <a:p>
            <a:pPr marL="0" indent="0">
              <a:buNone/>
            </a:pPr>
            <a:r>
              <a:rPr lang="en-US" sz="1800" b="1" dirty="0"/>
              <a:t>Cause:</a:t>
            </a:r>
            <a:r>
              <a:rPr lang="en-US" sz="1800" dirty="0"/>
              <a:t> A bug in the Soviet software failed to filter out false missile detections caused by sunlight reflecting off cloud-tops. </a:t>
            </a:r>
          </a:p>
        </p:txBody>
      </p:sp>
      <p:pic>
        <p:nvPicPr>
          <p:cNvPr id="4" name="Picture 3"/>
          <p:cNvPicPr>
            <a:picLocks noChangeAspect="1"/>
          </p:cNvPicPr>
          <p:nvPr/>
        </p:nvPicPr>
        <p:blipFill>
          <a:blip r:embed="rId3"/>
          <a:stretch>
            <a:fillRect/>
          </a:stretch>
        </p:blipFill>
        <p:spPr>
          <a:xfrm>
            <a:off x="5272806" y="1905040"/>
            <a:ext cx="3718678" cy="3643196"/>
          </a:xfrm>
          <a:prstGeom prst="rect">
            <a:avLst/>
          </a:prstGeom>
        </p:spPr>
      </p:pic>
    </p:spTree>
    <p:extLst>
      <p:ext uri="{BB962C8B-B14F-4D97-AF65-F5344CB8AC3E}">
        <p14:creationId xmlns:p14="http://schemas.microsoft.com/office/powerpoint/2010/main" val="24070640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3733822" y="1268413"/>
            <a:ext cx="4927578" cy="5065712"/>
          </a:xfrm>
        </p:spPr>
        <p:txBody>
          <a:bodyPr/>
          <a:lstStyle/>
          <a:p>
            <a:pPr marL="0" indent="0" algn="just">
              <a:buNone/>
            </a:pPr>
            <a:r>
              <a:rPr lang="sv-SE" sz="1800" b="1" dirty="0"/>
              <a:t>10.  Ariane </a:t>
            </a:r>
            <a:r>
              <a:rPr lang="sv-SE" sz="1800" b="1" dirty="0" err="1"/>
              <a:t>Rocket</a:t>
            </a:r>
            <a:r>
              <a:rPr lang="sv-SE" sz="1800" b="1" dirty="0"/>
              <a:t> Goes Boom (1996)</a:t>
            </a:r>
          </a:p>
          <a:p>
            <a:pPr marL="0" indent="0" algn="just">
              <a:buNone/>
            </a:pPr>
            <a:r>
              <a:rPr lang="it-IT" sz="1800" b="1" dirty="0" err="1"/>
              <a:t>Cost</a:t>
            </a:r>
            <a:r>
              <a:rPr lang="it-IT" sz="1800" b="1" dirty="0"/>
              <a:t>:</a:t>
            </a:r>
            <a:r>
              <a:rPr lang="it-IT" sz="1800" dirty="0"/>
              <a:t> $500 </a:t>
            </a:r>
            <a:r>
              <a:rPr lang="it-IT" sz="1800" dirty="0" err="1"/>
              <a:t>million</a:t>
            </a:r>
            <a:endParaRPr lang="it-IT" sz="1800" dirty="0"/>
          </a:p>
          <a:p>
            <a:pPr marL="0" indent="0" algn="just">
              <a:buNone/>
            </a:pPr>
            <a:r>
              <a:rPr lang="en-US" sz="1800" b="1" dirty="0"/>
              <a:t>Disaster:</a:t>
            </a:r>
            <a:r>
              <a:rPr lang="en-US" sz="1800" dirty="0"/>
              <a:t> </a:t>
            </a:r>
            <a:r>
              <a:rPr lang="en-US" sz="1800" dirty="0" err="1"/>
              <a:t>Ariane</a:t>
            </a:r>
            <a:r>
              <a:rPr lang="en-US" sz="1800" dirty="0"/>
              <a:t> 5, Europe’s newest unmanned rocket, was intentionally destroyed seconds after launch on its maiden flight.  Also destroyed was its cargo of four scientific satellites to study how the Earth’s magnetic field interacts with solar winds.</a:t>
            </a:r>
          </a:p>
          <a:p>
            <a:pPr marL="0" indent="0" algn="just">
              <a:buNone/>
            </a:pPr>
            <a:r>
              <a:rPr lang="en-US" sz="1800" b="1" dirty="0"/>
              <a:t>Cause:</a:t>
            </a:r>
            <a:r>
              <a:rPr lang="en-US" sz="1800" dirty="0"/>
              <a:t> Shutdown occurred when the guidance computer tried to convert the sideways rocket velocity from 64-bits to a 16-bit format.  The number was too big, and an overflow error resulted.  When the guidance system shut down, control passed to an identical redundant unit, which also failed because it was running the same algorithm. </a:t>
            </a:r>
          </a:p>
        </p:txBody>
      </p:sp>
      <p:pic>
        <p:nvPicPr>
          <p:cNvPr id="4" name="Picture 3"/>
          <p:cNvPicPr>
            <a:picLocks noChangeAspect="1"/>
          </p:cNvPicPr>
          <p:nvPr/>
        </p:nvPicPr>
        <p:blipFill>
          <a:blip r:embed="rId3"/>
          <a:stretch>
            <a:fillRect/>
          </a:stretch>
        </p:blipFill>
        <p:spPr>
          <a:xfrm>
            <a:off x="228714" y="2566306"/>
            <a:ext cx="3289300" cy="2463800"/>
          </a:xfrm>
          <a:prstGeom prst="rect">
            <a:avLst/>
          </a:prstGeom>
        </p:spPr>
      </p:pic>
    </p:spTree>
    <p:extLst>
      <p:ext uri="{BB962C8B-B14F-4D97-AF65-F5344CB8AC3E}">
        <p14:creationId xmlns:p14="http://schemas.microsoft.com/office/powerpoint/2010/main" val="3312882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31800" y="1268413"/>
            <a:ext cx="4978378" cy="5065712"/>
          </a:xfrm>
        </p:spPr>
        <p:txBody>
          <a:bodyPr/>
          <a:lstStyle/>
          <a:p>
            <a:pPr marL="0" indent="0">
              <a:buNone/>
            </a:pPr>
            <a:r>
              <a:rPr lang="en-US" sz="1800" b="1" dirty="0"/>
              <a:t>15.  Y2K (1999)</a:t>
            </a:r>
          </a:p>
          <a:p>
            <a:pPr marL="0" indent="0">
              <a:buNone/>
            </a:pPr>
            <a:r>
              <a:rPr lang="da-DK" sz="1800" b="1" dirty="0" err="1"/>
              <a:t>Cost</a:t>
            </a:r>
            <a:r>
              <a:rPr lang="da-DK" sz="1800" b="1" dirty="0"/>
              <a:t>:</a:t>
            </a:r>
            <a:r>
              <a:rPr lang="da-DK" sz="1800" dirty="0"/>
              <a:t> $500 billion</a:t>
            </a:r>
          </a:p>
          <a:p>
            <a:pPr marL="0" indent="0">
              <a:buNone/>
            </a:pPr>
            <a:r>
              <a:rPr lang="en-US" sz="1800" b="1" dirty="0"/>
              <a:t>Disaster:</a:t>
            </a:r>
            <a:r>
              <a:rPr lang="en-US" sz="1800" dirty="0"/>
              <a:t> One man’s disaster is another man’s fortune, as demonstrated by the infamous Y2K bug.  Businesses spent billions on programmers to fix a glitch in legacy software.  While no significant computer failures occurred, preparation for the Y2K bug had a significant cost and time impact on all industries that use computer technology.</a:t>
            </a:r>
          </a:p>
          <a:p>
            <a:pPr marL="0" indent="0">
              <a:buNone/>
            </a:pPr>
            <a:r>
              <a:rPr lang="en-US" sz="1800" b="1" dirty="0"/>
              <a:t>Cause:</a:t>
            </a:r>
            <a:r>
              <a:rPr lang="en-US" sz="1800" dirty="0"/>
              <a:t> To save computer storage space, legacy software often stored the year for dates as two digit numbers, such as “99″ for 1999.  The software also interpreted “00″ to mean 1900 rather than 2000, so when the year 2000 came along, bugs would result. </a:t>
            </a:r>
          </a:p>
        </p:txBody>
      </p:sp>
      <p:pic>
        <p:nvPicPr>
          <p:cNvPr id="4" name="Picture 3"/>
          <p:cNvPicPr>
            <a:picLocks noChangeAspect="1"/>
          </p:cNvPicPr>
          <p:nvPr/>
        </p:nvPicPr>
        <p:blipFill>
          <a:blip r:embed="rId3"/>
          <a:stretch>
            <a:fillRect/>
          </a:stretch>
        </p:blipFill>
        <p:spPr>
          <a:xfrm>
            <a:off x="5638772" y="2895614"/>
            <a:ext cx="3162300" cy="2565400"/>
          </a:xfrm>
          <a:prstGeom prst="rect">
            <a:avLst/>
          </a:prstGeom>
        </p:spPr>
      </p:pic>
    </p:spTree>
    <p:extLst>
      <p:ext uri="{BB962C8B-B14F-4D97-AF65-F5344CB8AC3E}">
        <p14:creationId xmlns:p14="http://schemas.microsoft.com/office/powerpoint/2010/main" val="31674302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31800" y="1268413"/>
            <a:ext cx="8102496" cy="5065712"/>
          </a:xfrm>
        </p:spPr>
        <p:txBody>
          <a:bodyPr/>
          <a:lstStyle/>
          <a:p>
            <a:pPr algn="just"/>
            <a:r>
              <a:rPr lang="en-US" sz="2000" b="1" dirty="0"/>
              <a:t>Blue Screen of Death</a:t>
            </a:r>
            <a:r>
              <a:rPr lang="en-US" sz="2000" dirty="0"/>
              <a:t> (or BSOD) refers to the error message displayed in Microsoft Windows operating systems. </a:t>
            </a:r>
          </a:p>
        </p:txBody>
      </p:sp>
      <p:pic>
        <p:nvPicPr>
          <p:cNvPr id="6" name="Picture 5"/>
          <p:cNvPicPr>
            <a:picLocks noChangeAspect="1"/>
          </p:cNvPicPr>
          <p:nvPr/>
        </p:nvPicPr>
        <p:blipFill>
          <a:blip r:embed="rId3"/>
          <a:stretch>
            <a:fillRect/>
          </a:stretch>
        </p:blipFill>
        <p:spPr>
          <a:xfrm>
            <a:off x="5333980" y="2971812"/>
            <a:ext cx="3501563" cy="2451094"/>
          </a:xfrm>
          <a:prstGeom prst="rect">
            <a:avLst/>
          </a:prstGeom>
        </p:spPr>
      </p:pic>
      <p:sp>
        <p:nvSpPr>
          <p:cNvPr id="10" name="Content Placeholder 2"/>
          <p:cNvSpPr txBox="1">
            <a:spLocks/>
          </p:cNvSpPr>
          <p:nvPr/>
        </p:nvSpPr>
        <p:spPr bwMode="auto">
          <a:xfrm>
            <a:off x="431800" y="2362228"/>
            <a:ext cx="4597388" cy="320991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rtl="0" eaLnBrk="0" fontAlgn="base" hangingPunct="0">
              <a:lnSpc>
                <a:spcPct val="110000"/>
              </a:lnSpc>
              <a:spcBef>
                <a:spcPct val="20000"/>
              </a:spcBef>
              <a:spcAft>
                <a:spcPct val="0"/>
              </a:spcAft>
              <a:buSzPct val="120000"/>
              <a:buBlip>
                <a:blip r:embed="rId4"/>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a:lstStyle>
          <a:p>
            <a:pPr algn="just"/>
            <a:r>
              <a:rPr lang="en-US" sz="1800" dirty="0"/>
              <a:t>During the presentation of a Windows 98 beta at COMDEX in April 1998, the demo computer crashed as one of the assistants tried to connect a scanner in demonstrating the Windows support for Plug &amp; Play devices. With the </a:t>
            </a:r>
            <a:r>
              <a:rPr lang="en-US" sz="1800" dirty="0" err="1"/>
              <a:t>BSoD</a:t>
            </a:r>
            <a:r>
              <a:rPr lang="en-US" sz="1800" dirty="0"/>
              <a:t> message on slideshow display, the audience had a big laughter and applauded, to which Mr. Gates responded: “That must be why we’re not shipping Windows 98 yet.”</a:t>
            </a:r>
          </a:p>
        </p:txBody>
      </p:sp>
    </p:spTree>
    <p:extLst>
      <p:ext uri="{BB962C8B-B14F-4D97-AF65-F5344CB8AC3E}">
        <p14:creationId xmlns:p14="http://schemas.microsoft.com/office/powerpoint/2010/main" val="1991880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itle 2"/>
          <p:cNvSpPr>
            <a:spLocks noGrp="1"/>
          </p:cNvSpPr>
          <p:nvPr>
            <p:ph type="title"/>
          </p:nvPr>
        </p:nvSpPr>
        <p:spPr/>
        <p:txBody>
          <a:bodyPr/>
          <a:lstStyle/>
          <a:p>
            <a:r>
              <a:rPr lang="en-US" dirty="0">
                <a:latin typeface="Arial" charset="0"/>
                <a:ea typeface="华文新魏" charset="0"/>
              </a:rPr>
              <a:t>Outline</a:t>
            </a:r>
          </a:p>
        </p:txBody>
      </p:sp>
      <p:sp>
        <p:nvSpPr>
          <p:cNvPr id="6146" name="Content Placeholder 3"/>
          <p:cNvSpPr>
            <a:spLocks noGrp="1"/>
          </p:cNvSpPr>
          <p:nvPr>
            <p:ph idx="1"/>
          </p:nvPr>
        </p:nvSpPr>
        <p:spPr/>
        <p:txBody>
          <a:bodyPr/>
          <a:lstStyle/>
          <a:p>
            <a:r>
              <a:rPr lang="en-US" dirty="0">
                <a:latin typeface="Arial" charset="0"/>
                <a:ea typeface="黑体" charset="0"/>
              </a:rPr>
              <a:t>W</a:t>
            </a:r>
            <a:r>
              <a:rPr lang="en-US" altLang="zh-CN" dirty="0">
                <a:latin typeface="Arial" charset="0"/>
                <a:ea typeface="黑体" charset="0"/>
              </a:rPr>
              <a:t>hat is software</a:t>
            </a:r>
            <a:endParaRPr lang="en-US" dirty="0">
              <a:latin typeface="Arial" charset="0"/>
              <a:ea typeface="黑体" charset="0"/>
            </a:endParaRPr>
          </a:p>
          <a:p>
            <a:r>
              <a:rPr lang="en-US" dirty="0">
                <a:latin typeface="Arial" charset="0"/>
                <a:ea typeface="黑体" charset="0"/>
              </a:rPr>
              <a:t>Software is Everywhere</a:t>
            </a:r>
          </a:p>
          <a:p>
            <a:r>
              <a:rPr lang="en-US" dirty="0">
                <a:latin typeface="Arial" charset="0"/>
                <a:ea typeface="黑体" charset="0"/>
              </a:rPr>
              <a:t>Software Crisis and S</a:t>
            </a:r>
            <a:r>
              <a:rPr lang="en-US" altLang="zh-CN" dirty="0">
                <a:latin typeface="Arial" charset="0"/>
                <a:ea typeface="黑体" charset="0"/>
              </a:rPr>
              <a:t>oftware Failures</a:t>
            </a:r>
          </a:p>
          <a:p>
            <a:r>
              <a:rPr lang="en-US" dirty="0">
                <a:latin typeface="Arial" charset="0"/>
                <a:ea typeface="黑体" charset="0"/>
              </a:rPr>
              <a:t>From Software Development to S</a:t>
            </a:r>
            <a:r>
              <a:rPr lang="en-US" altLang="zh-CN" dirty="0">
                <a:latin typeface="Arial" charset="0"/>
                <a:ea typeface="黑体" charset="0"/>
              </a:rPr>
              <a:t>oftware Engineering</a:t>
            </a:r>
          </a:p>
          <a:p>
            <a:r>
              <a:rPr lang="en-US" dirty="0">
                <a:latin typeface="Arial" charset="0"/>
                <a:ea typeface="黑体" charset="0"/>
              </a:rPr>
              <a:t>D</a:t>
            </a:r>
            <a:r>
              <a:rPr lang="en-US" altLang="zh-CN" dirty="0">
                <a:latin typeface="Arial" charset="0"/>
                <a:ea typeface="黑体" charset="0"/>
              </a:rPr>
              <a:t>evelopment Activities</a:t>
            </a:r>
          </a:p>
          <a:p>
            <a:endParaRPr lang="en-US" altLang="zh-CN" dirty="0">
              <a:latin typeface="Arial" charset="0"/>
              <a:ea typeface="黑体" charset="0"/>
            </a:endParaRPr>
          </a:p>
          <a:p>
            <a:pPr marL="0" indent="0">
              <a:buNone/>
            </a:pPr>
            <a:r>
              <a:rPr lang="en-US" altLang="zh-CN" dirty="0">
                <a:latin typeface="Arial" charset="0"/>
                <a:ea typeface="黑体" charset="0"/>
              </a:rPr>
              <a:t>Chapter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These problems will become worse because of the pervasive use of software in our civic infrastructure.</a:t>
            </a:r>
          </a:p>
        </p:txBody>
      </p:sp>
    </p:spTree>
    <p:extLst>
      <p:ext uri="{BB962C8B-B14F-4D97-AF65-F5344CB8AC3E}">
        <p14:creationId xmlns:p14="http://schemas.microsoft.com/office/powerpoint/2010/main" val="21421491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Factors affecting the success of software development</a:t>
            </a:r>
          </a:p>
          <a:p>
            <a:pPr lvl="1"/>
            <a:r>
              <a:rPr lang="en-US" b="1" dirty="0"/>
              <a:t>Complexity:</a:t>
            </a:r>
            <a:endParaRPr lang="en-US" dirty="0"/>
          </a:p>
          <a:p>
            <a:pPr lvl="2"/>
            <a:r>
              <a:rPr lang="en-US" dirty="0"/>
              <a:t>The problem domain is difficult</a:t>
            </a:r>
          </a:p>
          <a:p>
            <a:pPr lvl="2"/>
            <a:r>
              <a:rPr lang="en-US" dirty="0"/>
              <a:t>The development process is very difficult to manage</a:t>
            </a:r>
          </a:p>
          <a:p>
            <a:pPr lvl="2"/>
            <a:r>
              <a:rPr lang="en-US" dirty="0"/>
              <a:t>Software offers extreme flexibility</a:t>
            </a:r>
          </a:p>
          <a:p>
            <a:pPr lvl="2"/>
            <a:r>
              <a:rPr lang="en-US" dirty="0"/>
              <a:t>Software is a discrete system</a:t>
            </a:r>
          </a:p>
          <a:p>
            <a:pPr lvl="3"/>
            <a:r>
              <a:rPr lang="en-US" dirty="0"/>
              <a:t>Continuous systems have no hidden surprises  (</a:t>
            </a:r>
            <a:r>
              <a:rPr lang="en-US" dirty="0" err="1"/>
              <a:t>Parnas</a:t>
            </a:r>
            <a:r>
              <a:rPr lang="en-US" dirty="0"/>
              <a:t>)</a:t>
            </a:r>
          </a:p>
          <a:p>
            <a:pPr lvl="3"/>
            <a:r>
              <a:rPr lang="en-US" dirty="0"/>
              <a:t>Discrete systems have!</a:t>
            </a:r>
          </a:p>
        </p:txBody>
      </p:sp>
    </p:spTree>
    <p:extLst>
      <p:ext uri="{BB962C8B-B14F-4D97-AF65-F5344CB8AC3E}">
        <p14:creationId xmlns:p14="http://schemas.microsoft.com/office/powerpoint/2010/main" val="1084908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Change:</a:t>
            </a:r>
            <a:r>
              <a:rPr lang="en-US" dirty="0"/>
              <a:t> </a:t>
            </a:r>
          </a:p>
          <a:p>
            <a:pPr lvl="1"/>
            <a:r>
              <a:rPr lang="en-US" dirty="0"/>
              <a:t>The </a:t>
            </a:r>
            <a:r>
              <a:rPr lang="ja-JP" altLang="en-US" dirty="0"/>
              <a:t>“</a:t>
            </a:r>
            <a:r>
              <a:rPr lang="en-US" dirty="0"/>
              <a:t>Entropy</a:t>
            </a:r>
            <a:r>
              <a:rPr lang="ja-JP" altLang="en-US" dirty="0"/>
              <a:t>”</a:t>
            </a:r>
            <a:r>
              <a:rPr lang="en-US" dirty="0"/>
              <a:t> of a software system increases with each change: Each implemented change erodes the structure of the system which makes the next change even more expensive (</a:t>
            </a:r>
            <a:r>
              <a:rPr lang="ja-JP" altLang="en-US" dirty="0"/>
              <a:t>“</a:t>
            </a:r>
            <a:r>
              <a:rPr lang="en-US" dirty="0"/>
              <a:t>Second Law of Software Dynamics</a:t>
            </a:r>
            <a:r>
              <a:rPr lang="ja-JP" altLang="en-US" dirty="0"/>
              <a:t>”</a:t>
            </a:r>
            <a:r>
              <a:rPr lang="en-US" dirty="0"/>
              <a:t>).</a:t>
            </a:r>
          </a:p>
          <a:p>
            <a:pPr lvl="1"/>
            <a:r>
              <a:rPr lang="en-US" dirty="0"/>
              <a:t>As time goes on, the cost to implement a change will be too high, and the system will then be unable to support its intended task. This is true of all systems, independent of their application domain or technological base.</a:t>
            </a:r>
          </a:p>
          <a:p>
            <a:endParaRPr lang="en-US" dirty="0"/>
          </a:p>
        </p:txBody>
      </p:sp>
    </p:spTree>
    <p:extLst>
      <p:ext uri="{BB962C8B-B14F-4D97-AF65-F5344CB8AC3E}">
        <p14:creationId xmlns:p14="http://schemas.microsoft.com/office/powerpoint/2010/main" val="6043659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Unrealistic Expectations</a:t>
            </a:r>
          </a:p>
          <a:p>
            <a:endParaRPr lang="en-US" dirty="0"/>
          </a:p>
        </p:txBody>
      </p:sp>
      <p:pic>
        <p:nvPicPr>
          <p:cNvPr id="4" name="Picture 3"/>
          <p:cNvPicPr>
            <a:picLocks noChangeAspect="1"/>
          </p:cNvPicPr>
          <p:nvPr/>
        </p:nvPicPr>
        <p:blipFill>
          <a:blip r:embed="rId3"/>
          <a:stretch>
            <a:fillRect/>
          </a:stretch>
        </p:blipFill>
        <p:spPr>
          <a:xfrm>
            <a:off x="3124238" y="2178044"/>
            <a:ext cx="2932436" cy="3416288"/>
          </a:xfrm>
          <a:prstGeom prst="rect">
            <a:avLst/>
          </a:prstGeom>
        </p:spPr>
      </p:pic>
    </p:spTree>
    <p:extLst>
      <p:ext uri="{BB962C8B-B14F-4D97-AF65-F5344CB8AC3E}">
        <p14:creationId xmlns:p14="http://schemas.microsoft.com/office/powerpoint/2010/main" val="1473001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4. </a:t>
            </a:r>
            <a:r>
              <a:rPr lang="en-US" dirty="0">
                <a:latin typeface="Arial" charset="0"/>
                <a:ea typeface="黑体" charset="0"/>
              </a:rPr>
              <a:t>From Software Development to S</a:t>
            </a:r>
            <a:r>
              <a:rPr lang="en-US" altLang="zh-CN" dirty="0">
                <a:latin typeface="Arial" charset="0"/>
                <a:ea typeface="黑体" charset="0"/>
              </a:rPr>
              <a:t>oftware Engineering</a:t>
            </a:r>
            <a:br>
              <a:rPr lang="en-US" altLang="zh-CN" dirty="0">
                <a:latin typeface="Arial" charset="0"/>
                <a:ea typeface="黑体" charset="0"/>
              </a:rPr>
            </a:b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3756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88" y="225491"/>
            <a:ext cx="8229504" cy="688975"/>
          </a:xfrm>
        </p:spPr>
        <p:txBody>
          <a:bodyPr/>
          <a:lstStyle/>
          <a:p>
            <a:r>
              <a:rPr lang="en-US" sz="2000" dirty="0"/>
              <a:t>4.1 Towards the engineering of software development</a:t>
            </a:r>
          </a:p>
        </p:txBody>
      </p:sp>
      <p:sp>
        <p:nvSpPr>
          <p:cNvPr id="3" name="Content Placeholder 2"/>
          <p:cNvSpPr>
            <a:spLocks noGrp="1"/>
          </p:cNvSpPr>
          <p:nvPr>
            <p:ph idx="1"/>
          </p:nvPr>
        </p:nvSpPr>
        <p:spPr/>
        <p:txBody>
          <a:bodyPr/>
          <a:lstStyle/>
          <a:p>
            <a:r>
              <a:rPr lang="en-US" dirty="0"/>
              <a:t>How to develop high quality software under the constraints of time and cost?</a:t>
            </a:r>
          </a:p>
          <a:p>
            <a:pPr lvl="1"/>
            <a:r>
              <a:rPr lang="en-US" dirty="0"/>
              <a:t>software development skill training</a:t>
            </a:r>
          </a:p>
          <a:p>
            <a:pPr lvl="1"/>
            <a:r>
              <a:rPr lang="en-US" dirty="0"/>
              <a:t>Qualified developers recruitment</a:t>
            </a:r>
          </a:p>
          <a:p>
            <a:pPr lvl="1"/>
            <a:r>
              <a:rPr lang="en-US" dirty="0"/>
              <a:t>Development process reengineering</a:t>
            </a:r>
          </a:p>
          <a:p>
            <a:pPr lvl="1"/>
            <a:r>
              <a:rPr lang="en-US" dirty="0"/>
              <a:t>….</a:t>
            </a:r>
          </a:p>
          <a:p>
            <a:r>
              <a:rPr lang="en-US" dirty="0"/>
              <a:t>We need a systematic approach</a:t>
            </a:r>
          </a:p>
        </p:txBody>
      </p:sp>
    </p:spTree>
    <p:extLst>
      <p:ext uri="{BB962C8B-B14F-4D97-AF65-F5344CB8AC3E}">
        <p14:creationId xmlns:p14="http://schemas.microsoft.com/office/powerpoint/2010/main" val="30766131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4.2 Software Engineering</a:t>
            </a:r>
          </a:p>
        </p:txBody>
      </p:sp>
      <p:sp>
        <p:nvSpPr>
          <p:cNvPr id="3" name="Content Placeholder 2"/>
          <p:cNvSpPr>
            <a:spLocks noGrp="1"/>
          </p:cNvSpPr>
          <p:nvPr>
            <p:ph idx="1"/>
          </p:nvPr>
        </p:nvSpPr>
        <p:spPr/>
        <p:txBody>
          <a:bodyPr/>
          <a:lstStyle/>
          <a:p>
            <a:r>
              <a:rPr lang="en-US" dirty="0"/>
              <a:t>Software Engineering:</a:t>
            </a:r>
          </a:p>
          <a:p>
            <a:pPr lvl="1" algn="just"/>
            <a:r>
              <a:rPr lang="en-US" dirty="0"/>
              <a:t>The application of a systematic, disciplined, quantifiable approach to the development, operation, and maintenance of software, and the study of these approaches; that is, the application of engineering to software. (IEEE Computer Society’s Software Engineering Body of Knowledge )</a:t>
            </a:r>
          </a:p>
        </p:txBody>
      </p:sp>
    </p:spTree>
    <p:extLst>
      <p:ext uri="{BB962C8B-B14F-4D97-AF65-F5344CB8AC3E}">
        <p14:creationId xmlns:p14="http://schemas.microsoft.com/office/powerpoint/2010/main" val="41441114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80" y="179388"/>
            <a:ext cx="7619920" cy="688975"/>
          </a:xfrm>
        </p:spPr>
        <p:txBody>
          <a:bodyPr/>
          <a:lstStyle/>
          <a:p>
            <a:r>
              <a:rPr lang="en-US" sz="2400" dirty="0"/>
              <a:t>4.3 Understand the Software Engineering</a:t>
            </a:r>
          </a:p>
        </p:txBody>
      </p:sp>
      <p:sp>
        <p:nvSpPr>
          <p:cNvPr id="3" name="Content Placeholder 2"/>
          <p:cNvSpPr>
            <a:spLocks noGrp="1"/>
          </p:cNvSpPr>
          <p:nvPr>
            <p:ph idx="1"/>
          </p:nvPr>
        </p:nvSpPr>
        <p:spPr>
          <a:xfrm>
            <a:off x="437133" y="1066862"/>
            <a:ext cx="8229600" cy="5065712"/>
          </a:xfrm>
        </p:spPr>
        <p:txBody>
          <a:bodyPr/>
          <a:lstStyle/>
          <a:p>
            <a:pPr marL="0" indent="0">
              <a:buNone/>
            </a:pPr>
            <a:r>
              <a:rPr lang="en-US" dirty="0"/>
              <a:t>1. It is a modeling activity</a:t>
            </a:r>
          </a:p>
          <a:p>
            <a:pPr lvl="1"/>
            <a:r>
              <a:rPr lang="en-US" sz="2000" dirty="0"/>
              <a:t>M</a:t>
            </a:r>
            <a:r>
              <a:rPr lang="en-US" altLang="zh-CN" sz="2000" dirty="0"/>
              <a:t>odel: an abstract representation of a system</a:t>
            </a:r>
          </a:p>
          <a:p>
            <a:pPr lvl="1"/>
            <a:r>
              <a:rPr lang="en-US" altLang="zh-CN" sz="2000" dirty="0"/>
              <a:t>Software engineers need to understand the </a:t>
            </a:r>
            <a:r>
              <a:rPr lang="en-US" altLang="zh-CN" sz="2000" dirty="0">
                <a:solidFill>
                  <a:srgbClr val="FF0000"/>
                </a:solidFill>
              </a:rPr>
              <a:t>environment</a:t>
            </a:r>
            <a:r>
              <a:rPr lang="en-US" altLang="zh-CN" sz="2000" dirty="0"/>
              <a:t> in which the system has to operate</a:t>
            </a:r>
          </a:p>
          <a:p>
            <a:pPr lvl="1"/>
            <a:r>
              <a:rPr lang="en-US" altLang="zh-CN" sz="2000" dirty="0"/>
              <a:t>Software engineers need to understand the </a:t>
            </a:r>
            <a:r>
              <a:rPr lang="en-US" altLang="zh-CN" sz="2000" dirty="0">
                <a:solidFill>
                  <a:srgbClr val="FF0000"/>
                </a:solidFill>
              </a:rPr>
              <a:t>systems</a:t>
            </a:r>
            <a:r>
              <a:rPr lang="en-US" altLang="zh-CN" sz="2000" dirty="0"/>
              <a:t> they could build, to evaluate different solutions and trade-offs</a:t>
            </a:r>
            <a:endParaRPr lang="en-US" sz="2000" dirty="0"/>
          </a:p>
        </p:txBody>
      </p:sp>
      <p:pic>
        <p:nvPicPr>
          <p:cNvPr id="4" name="Picture 3"/>
          <p:cNvPicPr>
            <a:picLocks noChangeAspect="1"/>
          </p:cNvPicPr>
          <p:nvPr/>
        </p:nvPicPr>
        <p:blipFill>
          <a:blip r:embed="rId3"/>
          <a:stretch>
            <a:fillRect/>
          </a:stretch>
        </p:blipFill>
        <p:spPr>
          <a:xfrm>
            <a:off x="5029188" y="4227294"/>
            <a:ext cx="3219708" cy="2134807"/>
          </a:xfrm>
          <a:prstGeom prst="rect">
            <a:avLst/>
          </a:prstGeom>
        </p:spPr>
      </p:pic>
      <p:pic>
        <p:nvPicPr>
          <p:cNvPr id="6" name="Picture 5"/>
          <p:cNvPicPr>
            <a:picLocks noChangeAspect="1"/>
          </p:cNvPicPr>
          <p:nvPr/>
        </p:nvPicPr>
        <p:blipFill>
          <a:blip r:embed="rId4"/>
          <a:stretch>
            <a:fillRect/>
          </a:stretch>
        </p:blipFill>
        <p:spPr>
          <a:xfrm>
            <a:off x="1143090" y="4231770"/>
            <a:ext cx="2882802" cy="2159319"/>
          </a:xfrm>
          <a:prstGeom prst="rect">
            <a:avLst/>
          </a:prstGeom>
        </p:spPr>
      </p:pic>
    </p:spTree>
    <p:extLst>
      <p:ext uri="{BB962C8B-B14F-4D97-AF65-F5344CB8AC3E}">
        <p14:creationId xmlns:p14="http://schemas.microsoft.com/office/powerpoint/2010/main" val="24260285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p:cNvSpPr>
            <a:spLocks noGrp="1" noChangeArrowheads="1"/>
          </p:cNvSpPr>
          <p:nvPr>
            <p:ph type="title"/>
          </p:nvPr>
        </p:nvSpPr>
        <p:spPr>
          <a:noFill/>
          <a:ln/>
        </p:spPr>
        <p:txBody>
          <a:bodyPr/>
          <a:lstStyle/>
          <a:p>
            <a:r>
              <a:rPr lang="en-US" sz="2000" dirty="0"/>
              <a:t>Model-based software Engineering:</a:t>
            </a:r>
            <a:br>
              <a:rPr lang="en-US" sz="2000" dirty="0"/>
            </a:br>
            <a:r>
              <a:rPr lang="en-US" sz="2000" dirty="0"/>
              <a:t>Code is a derivation of object model</a:t>
            </a:r>
          </a:p>
        </p:txBody>
      </p:sp>
      <p:sp>
        <p:nvSpPr>
          <p:cNvPr id="176140" name="Rectangle 12"/>
          <p:cNvSpPr>
            <a:spLocks noChangeArrowheads="1"/>
          </p:cNvSpPr>
          <p:nvPr/>
        </p:nvSpPr>
        <p:spPr bwMode="auto">
          <a:xfrm>
            <a:off x="662042" y="1185864"/>
            <a:ext cx="501787" cy="39754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2000" b="0" i="1">
                <a:solidFill>
                  <a:srgbClr val="000000"/>
                </a:solidFill>
              </a:rPr>
              <a:t>Pr</a:t>
            </a:r>
          </a:p>
        </p:txBody>
      </p:sp>
      <p:sp>
        <p:nvSpPr>
          <p:cNvPr id="176141" name="Rectangle 13"/>
          <p:cNvSpPr>
            <a:spLocks noChangeArrowheads="1"/>
          </p:cNvSpPr>
          <p:nvPr/>
        </p:nvSpPr>
        <p:spPr bwMode="auto">
          <a:xfrm>
            <a:off x="934533" y="1185864"/>
            <a:ext cx="2184189" cy="39754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2000" b="0" i="1">
                <a:solidFill>
                  <a:srgbClr val="000000"/>
                </a:solidFill>
              </a:rPr>
              <a:t>oblem Statement</a:t>
            </a:r>
          </a:p>
        </p:txBody>
      </p:sp>
      <p:sp>
        <p:nvSpPr>
          <p:cNvPr id="176142" name="Rectangle 14"/>
          <p:cNvSpPr>
            <a:spLocks noChangeArrowheads="1"/>
          </p:cNvSpPr>
          <p:nvPr/>
        </p:nvSpPr>
        <p:spPr bwMode="auto">
          <a:xfrm>
            <a:off x="3065340" y="1185864"/>
            <a:ext cx="254000" cy="39754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2000" b="0">
                <a:solidFill>
                  <a:srgbClr val="000000"/>
                </a:solidFill>
              </a:rPr>
              <a:t>: </a:t>
            </a:r>
          </a:p>
        </p:txBody>
      </p:sp>
      <p:sp>
        <p:nvSpPr>
          <p:cNvPr id="176143" name="Rectangle 15"/>
          <p:cNvSpPr>
            <a:spLocks noChangeArrowheads="1"/>
          </p:cNvSpPr>
          <p:nvPr/>
        </p:nvSpPr>
        <p:spPr bwMode="auto">
          <a:xfrm>
            <a:off x="3181368" y="1185864"/>
            <a:ext cx="375102" cy="39754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2000" b="0">
                <a:solidFill>
                  <a:srgbClr val="000000"/>
                </a:solidFill>
              </a:rPr>
              <a:t>A</a:t>
            </a:r>
          </a:p>
        </p:txBody>
      </p:sp>
      <p:sp>
        <p:nvSpPr>
          <p:cNvPr id="176144" name="Rectangle 16"/>
          <p:cNvSpPr>
            <a:spLocks noChangeArrowheads="1"/>
          </p:cNvSpPr>
          <p:nvPr/>
        </p:nvSpPr>
        <p:spPr bwMode="auto">
          <a:xfrm>
            <a:off x="3541186" y="1185864"/>
            <a:ext cx="4630448" cy="39754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2000" b="0" dirty="0">
                <a:solidFill>
                  <a:srgbClr val="000000"/>
                </a:solidFill>
              </a:rPr>
              <a:t> stock exchange lists many companies. </a:t>
            </a:r>
          </a:p>
        </p:txBody>
      </p:sp>
      <p:sp>
        <p:nvSpPr>
          <p:cNvPr id="176145" name="Rectangle 17"/>
          <p:cNvSpPr>
            <a:spLocks noChangeArrowheads="1"/>
          </p:cNvSpPr>
          <p:nvPr/>
        </p:nvSpPr>
        <p:spPr bwMode="auto">
          <a:xfrm>
            <a:off x="909276" y="1516063"/>
            <a:ext cx="5357435" cy="34624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2000" b="0">
                <a:solidFill>
                  <a:srgbClr val="000000"/>
                </a:solidFill>
              </a:rPr>
              <a:t>Each company is identified by a ticker symbol</a:t>
            </a:r>
          </a:p>
        </p:txBody>
      </p:sp>
      <p:grpSp>
        <p:nvGrpSpPr>
          <p:cNvPr id="176163" name="Group 35"/>
          <p:cNvGrpSpPr>
            <a:grpSpLocks/>
          </p:cNvGrpSpPr>
          <p:nvPr/>
        </p:nvGrpSpPr>
        <p:grpSpPr bwMode="auto">
          <a:xfrm>
            <a:off x="1052568" y="3200401"/>
            <a:ext cx="4055096" cy="2673350"/>
            <a:chOff x="752" y="2016"/>
            <a:chExt cx="2554" cy="1684"/>
          </a:xfrm>
        </p:grpSpPr>
        <p:sp>
          <p:nvSpPr>
            <p:cNvPr id="176131" name="Rectangle 3"/>
            <p:cNvSpPr>
              <a:spLocks noChangeArrowheads="1"/>
            </p:cNvSpPr>
            <p:nvPr/>
          </p:nvSpPr>
          <p:spPr bwMode="auto">
            <a:xfrm>
              <a:off x="1473" y="2203"/>
              <a:ext cx="1016" cy="14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900">
                  <a:solidFill>
                    <a:srgbClr val="000000"/>
                  </a:solidFill>
                </a:rPr>
                <a:t>public class StockExchange</a:t>
              </a:r>
            </a:p>
          </p:txBody>
        </p:sp>
        <p:sp>
          <p:nvSpPr>
            <p:cNvPr id="176132" name="Rectangle 4"/>
            <p:cNvSpPr>
              <a:spLocks noChangeArrowheads="1"/>
            </p:cNvSpPr>
            <p:nvPr/>
          </p:nvSpPr>
          <p:spPr bwMode="auto">
            <a:xfrm>
              <a:off x="1458" y="2331"/>
              <a:ext cx="142" cy="8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a:t>
              </a:r>
            </a:p>
          </p:txBody>
        </p:sp>
        <p:sp>
          <p:nvSpPr>
            <p:cNvPr id="176133" name="Rectangle 5"/>
            <p:cNvSpPr>
              <a:spLocks noChangeArrowheads="1"/>
            </p:cNvSpPr>
            <p:nvPr/>
          </p:nvSpPr>
          <p:spPr bwMode="auto">
            <a:xfrm>
              <a:off x="1517" y="2513"/>
              <a:ext cx="1495" cy="86"/>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 public Vector m_Company = new Vector();</a:t>
              </a:r>
            </a:p>
          </p:txBody>
        </p:sp>
        <p:sp>
          <p:nvSpPr>
            <p:cNvPr id="176134" name="Rectangle 6"/>
            <p:cNvSpPr>
              <a:spLocks noChangeArrowheads="1"/>
            </p:cNvSpPr>
            <p:nvPr/>
          </p:nvSpPr>
          <p:spPr bwMode="auto">
            <a:xfrm>
              <a:off x="1460" y="2715"/>
              <a:ext cx="165" cy="8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a:t>
              </a:r>
            </a:p>
          </p:txBody>
        </p:sp>
        <p:sp>
          <p:nvSpPr>
            <p:cNvPr id="176135" name="Rectangle 7"/>
            <p:cNvSpPr>
              <a:spLocks noChangeArrowheads="1"/>
            </p:cNvSpPr>
            <p:nvPr/>
          </p:nvSpPr>
          <p:spPr bwMode="auto">
            <a:xfrm>
              <a:off x="1473" y="2971"/>
              <a:ext cx="826" cy="86"/>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public class Company</a:t>
              </a:r>
            </a:p>
          </p:txBody>
        </p:sp>
        <p:sp>
          <p:nvSpPr>
            <p:cNvPr id="176136" name="Rectangle 8"/>
            <p:cNvSpPr>
              <a:spLocks noChangeArrowheads="1"/>
            </p:cNvSpPr>
            <p:nvPr/>
          </p:nvSpPr>
          <p:spPr bwMode="auto">
            <a:xfrm>
              <a:off x="1458" y="3099"/>
              <a:ext cx="142" cy="8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a:t>
              </a:r>
            </a:p>
          </p:txBody>
        </p:sp>
        <p:sp>
          <p:nvSpPr>
            <p:cNvPr id="176137" name="Rectangle 9"/>
            <p:cNvSpPr>
              <a:spLocks noChangeArrowheads="1"/>
            </p:cNvSpPr>
            <p:nvPr/>
          </p:nvSpPr>
          <p:spPr bwMode="auto">
            <a:xfrm>
              <a:off x="1498" y="3281"/>
              <a:ext cx="959" cy="86"/>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 public int m_tickerSymbol</a:t>
              </a:r>
            </a:p>
          </p:txBody>
        </p:sp>
        <p:sp>
          <p:nvSpPr>
            <p:cNvPr id="176138" name="Rectangle 10"/>
            <p:cNvSpPr>
              <a:spLocks noChangeArrowheads="1"/>
            </p:cNvSpPr>
            <p:nvPr/>
          </p:nvSpPr>
          <p:spPr bwMode="auto">
            <a:xfrm>
              <a:off x="1516" y="3409"/>
              <a:ext cx="1689" cy="86"/>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 public Vector m_StockExchange = new Vector();</a:t>
              </a:r>
            </a:p>
          </p:txBody>
        </p:sp>
        <p:sp>
          <p:nvSpPr>
            <p:cNvPr id="176139" name="Rectangle 11"/>
            <p:cNvSpPr>
              <a:spLocks noChangeArrowheads="1"/>
            </p:cNvSpPr>
            <p:nvPr/>
          </p:nvSpPr>
          <p:spPr bwMode="auto">
            <a:xfrm>
              <a:off x="1460" y="3611"/>
              <a:ext cx="165" cy="8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20000"/>
                </a:lnSpc>
              </a:pPr>
              <a:r>
                <a:rPr lang="en-US" sz="900">
                  <a:solidFill>
                    <a:srgbClr val="000000"/>
                  </a:solidFill>
                </a:rPr>
                <a:t>};</a:t>
              </a:r>
            </a:p>
          </p:txBody>
        </p:sp>
        <p:sp>
          <p:nvSpPr>
            <p:cNvPr id="176147" name="Rectangle 19"/>
            <p:cNvSpPr>
              <a:spLocks noChangeArrowheads="1"/>
            </p:cNvSpPr>
            <p:nvPr/>
          </p:nvSpPr>
          <p:spPr bwMode="auto">
            <a:xfrm>
              <a:off x="752" y="2016"/>
              <a:ext cx="2554" cy="231"/>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r>
                <a:rPr lang="en-US" sz="1800" i="1">
                  <a:solidFill>
                    <a:srgbClr val="000000"/>
                  </a:solidFill>
                  <a:latin typeface="Helvetica" charset="0"/>
                </a:rPr>
                <a:t>Implementation phase results in code </a:t>
              </a:r>
            </a:p>
          </p:txBody>
        </p:sp>
      </p:grpSp>
      <p:grpSp>
        <p:nvGrpSpPr>
          <p:cNvPr id="176164" name="Group 36"/>
          <p:cNvGrpSpPr>
            <a:grpSpLocks/>
          </p:cNvGrpSpPr>
          <p:nvPr/>
        </p:nvGrpSpPr>
        <p:grpSpPr bwMode="auto">
          <a:xfrm>
            <a:off x="1228769" y="1981200"/>
            <a:ext cx="6471173" cy="1277938"/>
            <a:chOff x="774" y="1248"/>
            <a:chExt cx="4076" cy="805"/>
          </a:xfrm>
        </p:grpSpPr>
        <p:sp>
          <p:nvSpPr>
            <p:cNvPr id="176146" name="Rectangle 18"/>
            <p:cNvSpPr>
              <a:spLocks noChangeArrowheads="1"/>
            </p:cNvSpPr>
            <p:nvPr/>
          </p:nvSpPr>
          <p:spPr bwMode="auto">
            <a:xfrm>
              <a:off x="774" y="1248"/>
              <a:ext cx="4076" cy="20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1800" i="1">
                  <a:solidFill>
                    <a:srgbClr val="000000"/>
                  </a:solidFill>
                  <a:latin typeface="Helvetica" charset="0"/>
                </a:rPr>
                <a:t>Analysis phase results in cbject model (UML Class Diagram):</a:t>
              </a:r>
            </a:p>
          </p:txBody>
        </p:sp>
        <p:sp>
          <p:nvSpPr>
            <p:cNvPr id="176148" name="Rectangle 20"/>
            <p:cNvSpPr>
              <a:spLocks noChangeArrowheads="1"/>
            </p:cNvSpPr>
            <p:nvPr/>
          </p:nvSpPr>
          <p:spPr bwMode="auto">
            <a:xfrm>
              <a:off x="1024" y="1541"/>
              <a:ext cx="1088" cy="408"/>
            </a:xfrm>
            <a:prstGeom prst="rect">
              <a:avLst/>
            </a:prstGeom>
            <a:noFill/>
            <a:ln w="127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49" name="Rectangle 21"/>
            <p:cNvSpPr>
              <a:spLocks noChangeArrowheads="1"/>
            </p:cNvSpPr>
            <p:nvPr/>
          </p:nvSpPr>
          <p:spPr bwMode="auto">
            <a:xfrm>
              <a:off x="1135" y="1584"/>
              <a:ext cx="789" cy="15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1200">
                  <a:solidFill>
                    <a:srgbClr val="000000"/>
                  </a:solidFill>
                </a:rPr>
                <a:t>StockExchange</a:t>
              </a:r>
            </a:p>
          </p:txBody>
        </p:sp>
        <p:sp>
          <p:nvSpPr>
            <p:cNvPr id="176150" name="Rectangle 22"/>
            <p:cNvSpPr>
              <a:spLocks noChangeArrowheads="1"/>
            </p:cNvSpPr>
            <p:nvPr/>
          </p:nvSpPr>
          <p:spPr bwMode="auto">
            <a:xfrm>
              <a:off x="3480" y="1509"/>
              <a:ext cx="936" cy="544"/>
            </a:xfrm>
            <a:prstGeom prst="rect">
              <a:avLst/>
            </a:prstGeom>
            <a:noFill/>
            <a:ln w="127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1" name="Rectangle 23"/>
            <p:cNvSpPr>
              <a:spLocks noChangeArrowheads="1"/>
            </p:cNvSpPr>
            <p:nvPr/>
          </p:nvSpPr>
          <p:spPr bwMode="auto">
            <a:xfrm>
              <a:off x="3666" y="1552"/>
              <a:ext cx="530" cy="15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1200">
                  <a:solidFill>
                    <a:srgbClr val="000000"/>
                  </a:solidFill>
                </a:rPr>
                <a:t>Company</a:t>
              </a:r>
            </a:p>
          </p:txBody>
        </p:sp>
        <p:sp>
          <p:nvSpPr>
            <p:cNvPr id="176152" name="Rectangle 24"/>
            <p:cNvSpPr>
              <a:spLocks noChangeArrowheads="1"/>
            </p:cNvSpPr>
            <p:nvPr/>
          </p:nvSpPr>
          <p:spPr bwMode="auto">
            <a:xfrm>
              <a:off x="3480" y="1779"/>
              <a:ext cx="184" cy="192"/>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3" name="Rectangle 25"/>
            <p:cNvSpPr>
              <a:spLocks noChangeArrowheads="1"/>
            </p:cNvSpPr>
            <p:nvPr/>
          </p:nvSpPr>
          <p:spPr bwMode="auto">
            <a:xfrm>
              <a:off x="3584" y="1776"/>
              <a:ext cx="670" cy="15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1200">
                  <a:solidFill>
                    <a:srgbClr val="000000"/>
                  </a:solidFill>
                </a:rPr>
                <a:t>tickerSymbol</a:t>
              </a:r>
            </a:p>
          </p:txBody>
        </p:sp>
        <p:sp>
          <p:nvSpPr>
            <p:cNvPr id="176154" name="Rectangle 26"/>
            <p:cNvSpPr>
              <a:spLocks noChangeArrowheads="1"/>
            </p:cNvSpPr>
            <p:nvPr/>
          </p:nvSpPr>
          <p:spPr bwMode="auto">
            <a:xfrm>
              <a:off x="2516" y="1691"/>
              <a:ext cx="487" cy="21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2000" i="1">
                  <a:solidFill>
                    <a:srgbClr val="3333FF"/>
                  </a:solidFill>
                </a:rPr>
                <a:t>Lists </a:t>
              </a:r>
            </a:p>
          </p:txBody>
        </p:sp>
        <p:sp>
          <p:nvSpPr>
            <p:cNvPr id="176155" name="Line 27"/>
            <p:cNvSpPr>
              <a:spLocks noChangeShapeType="1"/>
            </p:cNvSpPr>
            <p:nvPr/>
          </p:nvSpPr>
          <p:spPr bwMode="auto">
            <a:xfrm>
              <a:off x="1024" y="1733"/>
              <a:ext cx="108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6" name="Line 28"/>
            <p:cNvSpPr>
              <a:spLocks noChangeShapeType="1"/>
            </p:cNvSpPr>
            <p:nvPr/>
          </p:nvSpPr>
          <p:spPr bwMode="auto">
            <a:xfrm>
              <a:off x="1024" y="1877"/>
              <a:ext cx="108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7" name="Line 29"/>
            <p:cNvSpPr>
              <a:spLocks noChangeShapeType="1"/>
            </p:cNvSpPr>
            <p:nvPr/>
          </p:nvSpPr>
          <p:spPr bwMode="auto">
            <a:xfrm>
              <a:off x="3484" y="1769"/>
              <a:ext cx="928"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8" name="Line 30"/>
            <p:cNvSpPr>
              <a:spLocks noChangeShapeType="1"/>
            </p:cNvSpPr>
            <p:nvPr/>
          </p:nvSpPr>
          <p:spPr bwMode="auto">
            <a:xfrm>
              <a:off x="3484" y="1973"/>
              <a:ext cx="928"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59" name="Line 31"/>
            <p:cNvSpPr>
              <a:spLocks noChangeShapeType="1"/>
            </p:cNvSpPr>
            <p:nvPr/>
          </p:nvSpPr>
          <p:spPr bwMode="auto">
            <a:xfrm>
              <a:off x="2116" y="1673"/>
              <a:ext cx="1357"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6160" name="Rectangle 32"/>
            <p:cNvSpPr>
              <a:spLocks noChangeArrowheads="1"/>
            </p:cNvSpPr>
            <p:nvPr/>
          </p:nvSpPr>
          <p:spPr bwMode="auto">
            <a:xfrm>
              <a:off x="3262" y="1489"/>
              <a:ext cx="180" cy="21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2000">
                  <a:latin typeface="Helvetica" charset="0"/>
                </a:rPr>
                <a:t>*</a:t>
              </a:r>
            </a:p>
          </p:txBody>
        </p:sp>
        <p:sp>
          <p:nvSpPr>
            <p:cNvPr id="176161" name="Rectangle 33"/>
            <p:cNvSpPr>
              <a:spLocks noChangeArrowheads="1"/>
            </p:cNvSpPr>
            <p:nvPr/>
          </p:nvSpPr>
          <p:spPr bwMode="auto">
            <a:xfrm>
              <a:off x="2131" y="1488"/>
              <a:ext cx="180" cy="21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4450" rIns="90487" bIns="44450">
              <a:spAutoFit/>
            </a:bodyPr>
            <a:lstStyle/>
            <a:p>
              <a:pPr>
                <a:lnSpc>
                  <a:spcPct val="80000"/>
                </a:lnSpc>
              </a:pPr>
              <a:r>
                <a:rPr lang="en-US" sz="2000">
                  <a:latin typeface="Helvetica" charset="0"/>
                </a:rPr>
                <a:t>*</a:t>
              </a:r>
            </a:p>
          </p:txBody>
        </p:sp>
      </p:grpSp>
      <p:sp>
        <p:nvSpPr>
          <p:cNvPr id="176162" name="Text Box 34"/>
          <p:cNvSpPr txBox="1">
            <a:spLocks noChangeArrowheads="1"/>
          </p:cNvSpPr>
          <p:nvPr/>
        </p:nvSpPr>
        <p:spPr bwMode="auto">
          <a:xfrm>
            <a:off x="1326708" y="5943600"/>
            <a:ext cx="6698669" cy="400110"/>
          </a:xfrm>
          <a:prstGeom prst="rect">
            <a:avLst/>
          </a:prstGeom>
          <a:gradFill rotWithShape="0">
            <a:gsLst>
              <a:gs pos="0">
                <a:srgbClr val="FC0128">
                  <a:gamma/>
                  <a:shade val="46275"/>
                  <a:invGamma/>
                </a:srgbClr>
              </a:gs>
              <a:gs pos="50000">
                <a:srgbClr val="FC0128"/>
              </a:gs>
              <a:gs pos="100000">
                <a:srgbClr val="FC0128">
                  <a:gamma/>
                  <a:shade val="46275"/>
                  <a:invGamma/>
                </a:srgbClr>
              </a:gs>
            </a:gsLst>
            <a:lin ang="5400000" scaled="1"/>
          </a:gradFill>
          <a:ln>
            <a:noFill/>
          </a:ln>
          <a:effectLst>
            <a:outerShdw blurRad="63500" dist="107763" dir="2700000" algn="ctr" rotWithShape="0">
              <a:schemeClr val="bg2">
                <a:alpha val="74998"/>
              </a:schemeClr>
            </a:outerShdw>
          </a:effectLst>
          <a:extLst>
            <a:ext uri="{91240B29-F687-4f45-9708-019B960494DF}">
              <a14:hiddenLine xmlns:a14="http://schemas.microsoft.com/office/drawing/2010/main" xmlns="" w="12700">
                <a:solidFill>
                  <a:schemeClr val="tx1"/>
                </a:solidFill>
                <a:miter lim="800000"/>
                <a:headEnd/>
                <a:tailEnd/>
              </a14:hiddenLine>
            </a:ext>
          </a:extLst>
        </p:spPr>
        <p:txBody>
          <a:bodyPr wrap="none">
            <a:spAutoFit/>
          </a:bodyPr>
          <a:lstStyle/>
          <a:p>
            <a:r>
              <a:rPr lang="en-US" sz="2000">
                <a:solidFill>
                  <a:schemeClr val="bg1"/>
                </a:solidFill>
              </a:rPr>
              <a:t>A good software engineer writes as little code as possible</a:t>
            </a:r>
            <a:endParaRPr lang="en-US" sz="2000"/>
          </a:p>
        </p:txBody>
      </p:sp>
    </p:spTree>
    <p:extLst>
      <p:ext uri="{BB962C8B-B14F-4D97-AF65-F5344CB8AC3E}">
        <p14:creationId xmlns:p14="http://schemas.microsoft.com/office/powerpoint/2010/main" val="33244110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7616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17616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761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162" grpId="0" animBg="1"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5784" name="Rectangle 8"/>
          <p:cNvSpPr>
            <a:spLocks noGrp="1" noChangeArrowheads="1"/>
          </p:cNvSpPr>
          <p:nvPr>
            <p:ph type="title"/>
          </p:nvPr>
        </p:nvSpPr>
        <p:spPr>
          <a:xfrm>
            <a:off x="1752674" y="179388"/>
            <a:ext cx="7391326" cy="688975"/>
          </a:xfrm>
        </p:spPr>
        <p:txBody>
          <a:bodyPr/>
          <a:lstStyle/>
          <a:p>
            <a:r>
              <a:rPr lang="en-US" sz="2400" dirty="0"/>
              <a:t>Models are used to provide abstractions</a:t>
            </a:r>
          </a:p>
        </p:txBody>
      </p:sp>
      <p:sp>
        <p:nvSpPr>
          <p:cNvPr id="75785" name="Rectangle 9"/>
          <p:cNvSpPr>
            <a:spLocks noGrp="1" noChangeArrowheads="1"/>
          </p:cNvSpPr>
          <p:nvPr>
            <p:ph type="body" idx="1"/>
          </p:nvPr>
        </p:nvSpPr>
        <p:spPr/>
        <p:txBody>
          <a:bodyPr/>
          <a:lstStyle/>
          <a:p>
            <a:pPr>
              <a:lnSpc>
                <a:spcPct val="80000"/>
              </a:lnSpc>
            </a:pPr>
            <a:r>
              <a:rPr lang="en-US" sz="2400" dirty="0"/>
              <a:t>System Model:</a:t>
            </a:r>
          </a:p>
          <a:p>
            <a:pPr lvl="1">
              <a:lnSpc>
                <a:spcPct val="80000"/>
              </a:lnSpc>
            </a:pPr>
            <a:r>
              <a:rPr lang="en-US" sz="2000" dirty="0">
                <a:solidFill>
                  <a:srgbClr val="FF0000"/>
                </a:solidFill>
              </a:rPr>
              <a:t>Object Model</a:t>
            </a:r>
            <a:r>
              <a:rPr lang="en-US" sz="2000" dirty="0"/>
              <a:t>: What is the structure of the system?  What are the objects and how are they related?</a:t>
            </a:r>
          </a:p>
          <a:p>
            <a:pPr lvl="1">
              <a:lnSpc>
                <a:spcPct val="80000"/>
              </a:lnSpc>
            </a:pPr>
            <a:r>
              <a:rPr lang="en-US" sz="2000" dirty="0">
                <a:solidFill>
                  <a:srgbClr val="FF0000"/>
                </a:solidFill>
              </a:rPr>
              <a:t>Functional model</a:t>
            </a:r>
            <a:r>
              <a:rPr lang="en-US" sz="2000" dirty="0"/>
              <a:t>: What are the functions of the system? How is data flowing through the system?</a:t>
            </a:r>
          </a:p>
          <a:p>
            <a:pPr lvl="1">
              <a:lnSpc>
                <a:spcPct val="80000"/>
              </a:lnSpc>
            </a:pPr>
            <a:r>
              <a:rPr lang="en-US" sz="2000" dirty="0">
                <a:solidFill>
                  <a:srgbClr val="FF0000"/>
                </a:solidFill>
              </a:rPr>
              <a:t>Dynamic model</a:t>
            </a:r>
            <a:r>
              <a:rPr lang="en-US" sz="2000" dirty="0"/>
              <a:t>: How does the system react to external events? How is the event flow in the system ?</a:t>
            </a:r>
          </a:p>
          <a:p>
            <a:pPr lvl="1">
              <a:lnSpc>
                <a:spcPct val="80000"/>
              </a:lnSpc>
            </a:pPr>
            <a:endParaRPr lang="en-US" sz="2000" dirty="0"/>
          </a:p>
          <a:p>
            <a:pPr>
              <a:lnSpc>
                <a:spcPct val="80000"/>
              </a:lnSpc>
            </a:pPr>
            <a:r>
              <a:rPr lang="en-US" sz="2400" dirty="0"/>
              <a:t>Task Model:</a:t>
            </a:r>
          </a:p>
          <a:p>
            <a:pPr lvl="1">
              <a:lnSpc>
                <a:spcPct val="80000"/>
              </a:lnSpc>
            </a:pPr>
            <a:r>
              <a:rPr lang="en-US" sz="2000" dirty="0">
                <a:solidFill>
                  <a:srgbClr val="FF0000"/>
                </a:solidFill>
              </a:rPr>
              <a:t>PERT Chart</a:t>
            </a:r>
            <a:r>
              <a:rPr lang="en-US" sz="2000" dirty="0"/>
              <a:t>: What are the dependencies between the tasks?</a:t>
            </a:r>
          </a:p>
          <a:p>
            <a:pPr lvl="1">
              <a:lnSpc>
                <a:spcPct val="80000"/>
              </a:lnSpc>
            </a:pPr>
            <a:r>
              <a:rPr lang="en-US" sz="2000" dirty="0">
                <a:solidFill>
                  <a:srgbClr val="FF0000"/>
                </a:solidFill>
              </a:rPr>
              <a:t>Schedule</a:t>
            </a:r>
            <a:r>
              <a:rPr lang="en-US" sz="2000" dirty="0"/>
              <a:t>: How can this be done within the time limit?</a:t>
            </a:r>
          </a:p>
          <a:p>
            <a:pPr lvl="1">
              <a:lnSpc>
                <a:spcPct val="80000"/>
              </a:lnSpc>
            </a:pPr>
            <a:r>
              <a:rPr lang="en-US" sz="2000" dirty="0">
                <a:solidFill>
                  <a:srgbClr val="FF0000"/>
                </a:solidFill>
              </a:rPr>
              <a:t>Org Chart</a:t>
            </a:r>
            <a:r>
              <a:rPr lang="en-US" sz="2000" dirty="0"/>
              <a:t>: What are the roles in the project or organization?</a:t>
            </a:r>
          </a:p>
          <a:p>
            <a:pPr lvl="1">
              <a:lnSpc>
                <a:spcPct val="80000"/>
              </a:lnSpc>
            </a:pPr>
            <a:endParaRPr lang="en-US" sz="2000" dirty="0"/>
          </a:p>
          <a:p>
            <a:pPr>
              <a:lnSpc>
                <a:spcPct val="80000"/>
              </a:lnSpc>
            </a:pPr>
            <a:r>
              <a:rPr lang="en-US" sz="2400" dirty="0"/>
              <a:t>Issues Model:</a:t>
            </a:r>
          </a:p>
          <a:p>
            <a:pPr lvl="1">
              <a:lnSpc>
                <a:spcPct val="80000"/>
              </a:lnSpc>
            </a:pPr>
            <a:r>
              <a:rPr lang="en-US" sz="2000" dirty="0"/>
              <a:t>What are the open and closed issues? What constraints were posed by the client? What resolutions were made?</a:t>
            </a:r>
          </a:p>
          <a:p>
            <a:pPr lvl="1">
              <a:lnSpc>
                <a:spcPct val="80000"/>
              </a:lnSpc>
            </a:pPr>
            <a:endParaRPr lang="en-US" sz="2000" dirty="0"/>
          </a:p>
        </p:txBody>
      </p:sp>
    </p:spTree>
    <p:extLst>
      <p:ext uri="{BB962C8B-B14F-4D97-AF65-F5344CB8AC3E}">
        <p14:creationId xmlns:p14="http://schemas.microsoft.com/office/powerpoint/2010/main" val="20080416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578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7578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7578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75785">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75785">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75785">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75785">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75785">
                                            <p:txEl>
                                              <p:pRg st="8" end="8"/>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75785">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7578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85" grpId="0" build="p"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000" dirty="0"/>
              <a:t>1. What is software</a:t>
            </a:r>
          </a:p>
        </p:txBody>
      </p:sp>
      <p:sp>
        <p:nvSpPr>
          <p:cNvPr id="5" name="Subtitle 4"/>
          <p:cNvSpPr>
            <a:spLocks noGrp="1"/>
          </p:cNvSpPr>
          <p:nvPr>
            <p:ph type="subTitle" idx="1"/>
          </p:nvPr>
        </p:nvSpPr>
        <p:spPr/>
        <p:txBody>
          <a:bodyPr/>
          <a:lstStyle/>
          <a:p>
            <a:endParaRPr lang="en-US"/>
          </a:p>
        </p:txBody>
      </p:sp>
      <p:pic>
        <p:nvPicPr>
          <p:cNvPr id="2" name="Picture 1"/>
          <p:cNvPicPr>
            <a:picLocks noChangeAspect="1"/>
          </p:cNvPicPr>
          <p:nvPr/>
        </p:nvPicPr>
        <p:blipFill>
          <a:blip r:embed="rId3"/>
          <a:stretch>
            <a:fillRect/>
          </a:stretch>
        </p:blipFill>
        <p:spPr>
          <a:xfrm>
            <a:off x="3276634" y="3200406"/>
            <a:ext cx="2857500" cy="2857500"/>
          </a:xfrm>
          <a:prstGeom prst="rect">
            <a:avLst/>
          </a:prstGeom>
        </p:spPr>
      </p:pic>
    </p:spTree>
    <p:extLst>
      <p:ext uri="{BB962C8B-B14F-4D97-AF65-F5344CB8AC3E}">
        <p14:creationId xmlns:p14="http://schemas.microsoft.com/office/powerpoint/2010/main" val="26554312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2"/>
          <p:cNvSpPr>
            <a:spLocks noGrp="1" noChangeArrowheads="1"/>
          </p:cNvSpPr>
          <p:nvPr>
            <p:ph type="title"/>
          </p:nvPr>
        </p:nvSpPr>
        <p:spPr>
          <a:noFill/>
          <a:ln/>
        </p:spPr>
        <p:txBody>
          <a:bodyPr/>
          <a:lstStyle/>
          <a:p>
            <a:r>
              <a:rPr lang="en-US" dirty="0"/>
              <a:t>Issue-Modeling</a:t>
            </a:r>
          </a:p>
        </p:txBody>
      </p:sp>
      <p:sp>
        <p:nvSpPr>
          <p:cNvPr id="172036" name="Rectangle 4"/>
          <p:cNvSpPr>
            <a:spLocks noChangeArrowheads="1"/>
          </p:cNvSpPr>
          <p:nvPr/>
        </p:nvSpPr>
        <p:spPr bwMode="auto">
          <a:xfrm>
            <a:off x="3810000" y="1066800"/>
            <a:ext cx="1600200" cy="1143000"/>
          </a:xfrm>
          <a:prstGeom prst="rect">
            <a:avLst/>
          </a:prstGeom>
          <a:solidFill>
            <a:srgbClr val="FC0128"/>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solidFill>
                  <a:schemeClr val="bg1"/>
                </a:solidFill>
              </a:rPr>
              <a:t>Issue:</a:t>
            </a:r>
          </a:p>
          <a:p>
            <a:pPr algn="ctr"/>
            <a:r>
              <a:rPr lang="en-US" sz="2000">
                <a:solidFill>
                  <a:schemeClr val="bg1"/>
                </a:solidFill>
              </a:rPr>
              <a:t>What is the </a:t>
            </a:r>
          </a:p>
          <a:p>
            <a:pPr algn="ctr"/>
            <a:r>
              <a:rPr lang="en-US" sz="2000">
                <a:solidFill>
                  <a:schemeClr val="bg1"/>
                </a:solidFill>
              </a:rPr>
              <a:t>Center of the </a:t>
            </a:r>
          </a:p>
          <a:p>
            <a:pPr algn="ctr"/>
            <a:r>
              <a:rPr lang="en-US" sz="2000">
                <a:solidFill>
                  <a:schemeClr val="bg1"/>
                </a:solidFill>
              </a:rPr>
              <a:t>Universe?</a:t>
            </a:r>
          </a:p>
        </p:txBody>
      </p:sp>
      <p:grpSp>
        <p:nvGrpSpPr>
          <p:cNvPr id="172076" name="Group 44"/>
          <p:cNvGrpSpPr>
            <a:grpSpLocks/>
          </p:cNvGrpSpPr>
          <p:nvPr/>
        </p:nvGrpSpPr>
        <p:grpSpPr bwMode="auto">
          <a:xfrm>
            <a:off x="2209800" y="2209800"/>
            <a:ext cx="2362200" cy="1447800"/>
            <a:chOff x="1392" y="1392"/>
            <a:chExt cx="1488" cy="912"/>
          </a:xfrm>
        </p:grpSpPr>
        <p:sp>
          <p:nvSpPr>
            <p:cNvPr id="172037" name="Rectangle 5"/>
            <p:cNvSpPr>
              <a:spLocks noChangeArrowheads="1"/>
            </p:cNvSpPr>
            <p:nvPr/>
          </p:nvSpPr>
          <p:spPr bwMode="auto">
            <a:xfrm>
              <a:off x="1392" y="1728"/>
              <a:ext cx="1008" cy="576"/>
            </a:xfrm>
            <a:prstGeom prst="rect">
              <a:avLst/>
            </a:prstGeom>
            <a:solidFill>
              <a:srgbClr val="06F817"/>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t>Proposal1:</a:t>
              </a:r>
            </a:p>
            <a:p>
              <a:pPr algn="ctr"/>
              <a:r>
                <a:rPr lang="en-US" sz="2000"/>
                <a:t> </a:t>
              </a:r>
              <a:r>
                <a:rPr lang="en-US" sz="1800"/>
                <a:t>The earth!</a:t>
              </a:r>
              <a:r>
                <a:rPr lang="en-US" sz="2000"/>
                <a:t> </a:t>
              </a:r>
            </a:p>
          </p:txBody>
        </p:sp>
        <p:sp>
          <p:nvSpPr>
            <p:cNvPr id="172039" name="Line 7"/>
            <p:cNvSpPr>
              <a:spLocks noChangeShapeType="1"/>
            </p:cNvSpPr>
            <p:nvPr/>
          </p:nvSpPr>
          <p:spPr bwMode="auto">
            <a:xfrm flipH="1">
              <a:off x="1968" y="1392"/>
              <a:ext cx="912" cy="33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grpSp>
      <p:grpSp>
        <p:nvGrpSpPr>
          <p:cNvPr id="172077" name="Group 45"/>
          <p:cNvGrpSpPr>
            <a:grpSpLocks/>
          </p:cNvGrpSpPr>
          <p:nvPr/>
        </p:nvGrpSpPr>
        <p:grpSpPr bwMode="auto">
          <a:xfrm>
            <a:off x="4724400" y="2209800"/>
            <a:ext cx="2590800" cy="1371600"/>
            <a:chOff x="2976" y="1392"/>
            <a:chExt cx="1632" cy="864"/>
          </a:xfrm>
        </p:grpSpPr>
        <p:sp>
          <p:nvSpPr>
            <p:cNvPr id="172038" name="Rectangle 6"/>
            <p:cNvSpPr>
              <a:spLocks noChangeArrowheads="1"/>
            </p:cNvSpPr>
            <p:nvPr/>
          </p:nvSpPr>
          <p:spPr bwMode="auto">
            <a:xfrm>
              <a:off x="3600" y="1728"/>
              <a:ext cx="1008" cy="528"/>
            </a:xfrm>
            <a:prstGeom prst="rect">
              <a:avLst/>
            </a:prstGeom>
            <a:solidFill>
              <a:srgbClr val="06F817"/>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t>Proposal2:</a:t>
              </a:r>
            </a:p>
            <a:p>
              <a:pPr algn="ctr"/>
              <a:r>
                <a:rPr lang="en-US" sz="2000"/>
                <a:t>The sun</a:t>
              </a:r>
              <a:r>
                <a:rPr lang="en-US" sz="1800"/>
                <a:t>!</a:t>
              </a:r>
              <a:r>
                <a:rPr lang="en-US" sz="2000"/>
                <a:t> </a:t>
              </a:r>
            </a:p>
          </p:txBody>
        </p:sp>
        <p:sp>
          <p:nvSpPr>
            <p:cNvPr id="172040" name="Line 8"/>
            <p:cNvSpPr>
              <a:spLocks noChangeShapeType="1"/>
            </p:cNvSpPr>
            <p:nvPr/>
          </p:nvSpPr>
          <p:spPr bwMode="auto">
            <a:xfrm>
              <a:off x="2976" y="1392"/>
              <a:ext cx="1104" cy="33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grpSp>
      <p:grpSp>
        <p:nvGrpSpPr>
          <p:cNvPr id="172061" name="Group 29"/>
          <p:cNvGrpSpPr>
            <a:grpSpLocks/>
          </p:cNvGrpSpPr>
          <p:nvPr/>
        </p:nvGrpSpPr>
        <p:grpSpPr bwMode="auto">
          <a:xfrm>
            <a:off x="6515100" y="3581400"/>
            <a:ext cx="2324100" cy="1524000"/>
            <a:chOff x="4104" y="2112"/>
            <a:chExt cx="1464" cy="960"/>
          </a:xfrm>
        </p:grpSpPr>
        <p:sp>
          <p:nvSpPr>
            <p:cNvPr id="172043" name="Rectangle 11"/>
            <p:cNvSpPr>
              <a:spLocks noChangeArrowheads="1"/>
            </p:cNvSpPr>
            <p:nvPr/>
          </p:nvSpPr>
          <p:spPr bwMode="auto">
            <a:xfrm>
              <a:off x="4416" y="2496"/>
              <a:ext cx="1152" cy="576"/>
            </a:xfrm>
            <a:prstGeom prst="rect">
              <a:avLst/>
            </a:prstGeom>
            <a:gradFill rotWithShape="0">
              <a:gsLst>
                <a:gs pos="0">
                  <a:schemeClr val="bg1"/>
                </a:gs>
                <a:gs pos="100000">
                  <a:schemeClr val="bg1">
                    <a:gamma/>
                    <a:shade val="46275"/>
                    <a:invGamma/>
                  </a:schemeClr>
                </a:gs>
              </a:gsLst>
              <a:lin ang="5400000" scaled="1"/>
            </a:gra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t>Pro:</a:t>
              </a:r>
            </a:p>
            <a:p>
              <a:pPr algn="ctr"/>
              <a:r>
                <a:rPr lang="en-US" sz="2000"/>
                <a:t> </a:t>
              </a:r>
              <a:r>
                <a:rPr lang="en-US" sz="1800"/>
                <a:t>Copernicus</a:t>
              </a:r>
            </a:p>
            <a:p>
              <a:pPr algn="ctr"/>
              <a:r>
                <a:rPr lang="en-US" sz="1800"/>
                <a:t>says so. </a:t>
              </a:r>
              <a:r>
                <a:rPr lang="en-US" sz="2000"/>
                <a:t> </a:t>
              </a:r>
            </a:p>
          </p:txBody>
        </p:sp>
        <p:cxnSp>
          <p:nvCxnSpPr>
            <p:cNvPr id="172054" name="AutoShape 22"/>
            <p:cNvCxnSpPr>
              <a:cxnSpLocks noChangeShapeType="1"/>
              <a:stCxn id="172038" idx="2"/>
              <a:endCxn id="172043" idx="0"/>
            </p:cNvCxnSpPr>
            <p:nvPr/>
          </p:nvCxnSpPr>
          <p:spPr bwMode="auto">
            <a:xfrm>
              <a:off x="4104" y="2112"/>
              <a:ext cx="888" cy="384"/>
            </a:xfrm>
            <a:prstGeom prst="straightConnector1">
              <a:avLst/>
            </a:prstGeom>
            <a:no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72070" name="Group 38"/>
          <p:cNvGrpSpPr>
            <a:grpSpLocks/>
          </p:cNvGrpSpPr>
          <p:nvPr/>
        </p:nvGrpSpPr>
        <p:grpSpPr bwMode="auto">
          <a:xfrm>
            <a:off x="381000" y="3657600"/>
            <a:ext cx="2628900" cy="1524000"/>
            <a:chOff x="240" y="2160"/>
            <a:chExt cx="1656" cy="960"/>
          </a:xfrm>
        </p:grpSpPr>
        <p:sp>
          <p:nvSpPr>
            <p:cNvPr id="172041" name="Rectangle 9"/>
            <p:cNvSpPr>
              <a:spLocks noChangeArrowheads="1"/>
            </p:cNvSpPr>
            <p:nvPr/>
          </p:nvSpPr>
          <p:spPr bwMode="auto">
            <a:xfrm>
              <a:off x="240" y="2400"/>
              <a:ext cx="1008" cy="720"/>
            </a:xfrm>
            <a:prstGeom prst="rect">
              <a:avLst/>
            </a:prstGeom>
            <a:gradFill rotWithShape="0">
              <a:gsLst>
                <a:gs pos="0">
                  <a:schemeClr val="bg1"/>
                </a:gs>
                <a:gs pos="100000">
                  <a:schemeClr val="bg1">
                    <a:gamma/>
                    <a:shade val="46275"/>
                    <a:invGamma/>
                  </a:schemeClr>
                </a:gs>
              </a:gsLst>
              <a:lin ang="5400000" scaled="1"/>
            </a:gra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t>Pro:</a:t>
              </a:r>
            </a:p>
            <a:p>
              <a:pPr algn="ctr"/>
              <a:r>
                <a:rPr lang="en-US" sz="2000"/>
                <a:t> </a:t>
              </a:r>
              <a:r>
                <a:rPr lang="en-US" sz="1800"/>
                <a:t>Aristotle</a:t>
              </a:r>
            </a:p>
            <a:p>
              <a:pPr algn="ctr"/>
              <a:r>
                <a:rPr lang="en-US" sz="1800"/>
                <a:t>says so. </a:t>
              </a:r>
              <a:r>
                <a:rPr lang="en-US" sz="2000"/>
                <a:t> </a:t>
              </a:r>
            </a:p>
          </p:txBody>
        </p:sp>
        <p:cxnSp>
          <p:nvCxnSpPr>
            <p:cNvPr id="172052" name="AutoShape 20"/>
            <p:cNvCxnSpPr>
              <a:cxnSpLocks noChangeShapeType="1"/>
              <a:stCxn id="172037" idx="2"/>
              <a:endCxn id="172041" idx="0"/>
            </p:cNvCxnSpPr>
            <p:nvPr/>
          </p:nvCxnSpPr>
          <p:spPr bwMode="auto">
            <a:xfrm flipH="1">
              <a:off x="744" y="2160"/>
              <a:ext cx="1152" cy="240"/>
            </a:xfrm>
            <a:prstGeom prst="straightConnector1">
              <a:avLst/>
            </a:prstGeom>
            <a:no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72071" name="Group 39"/>
          <p:cNvGrpSpPr>
            <a:grpSpLocks/>
          </p:cNvGrpSpPr>
          <p:nvPr/>
        </p:nvGrpSpPr>
        <p:grpSpPr bwMode="auto">
          <a:xfrm>
            <a:off x="1524000" y="3657600"/>
            <a:ext cx="2286000" cy="2667000"/>
            <a:chOff x="960" y="2160"/>
            <a:chExt cx="1440" cy="1680"/>
          </a:xfrm>
        </p:grpSpPr>
        <p:sp>
          <p:nvSpPr>
            <p:cNvPr id="172042" name="Rectangle 10"/>
            <p:cNvSpPr>
              <a:spLocks noChangeArrowheads="1"/>
            </p:cNvSpPr>
            <p:nvPr/>
          </p:nvSpPr>
          <p:spPr bwMode="auto">
            <a:xfrm>
              <a:off x="960" y="3216"/>
              <a:ext cx="1440" cy="624"/>
            </a:xfrm>
            <a:prstGeom prst="rect">
              <a:avLst/>
            </a:prstGeom>
            <a:gradFill rotWithShape="0">
              <a:gsLst>
                <a:gs pos="0">
                  <a:schemeClr val="bg1"/>
                </a:gs>
                <a:gs pos="100000">
                  <a:schemeClr val="bg1">
                    <a:gamma/>
                    <a:shade val="46275"/>
                    <a:invGamma/>
                  </a:schemeClr>
                </a:gs>
              </a:gsLst>
              <a:lin ang="5400000" scaled="1"/>
            </a:gra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t>Pro:</a:t>
              </a:r>
            </a:p>
            <a:p>
              <a:pPr algn="ctr"/>
              <a:r>
                <a:rPr lang="en-US" sz="2000"/>
                <a:t> </a:t>
              </a:r>
              <a:r>
                <a:rPr lang="en-US" sz="1800"/>
                <a:t>Change will disturb </a:t>
              </a:r>
            </a:p>
            <a:p>
              <a:pPr algn="ctr"/>
              <a:r>
                <a:rPr lang="en-US" sz="1800"/>
                <a:t>the people.</a:t>
              </a:r>
              <a:endParaRPr lang="en-US" sz="2000"/>
            </a:p>
          </p:txBody>
        </p:sp>
        <p:cxnSp>
          <p:nvCxnSpPr>
            <p:cNvPr id="172053" name="AutoShape 21"/>
            <p:cNvCxnSpPr>
              <a:cxnSpLocks noChangeShapeType="1"/>
              <a:stCxn id="172037" idx="2"/>
              <a:endCxn id="172042" idx="0"/>
            </p:cNvCxnSpPr>
            <p:nvPr/>
          </p:nvCxnSpPr>
          <p:spPr bwMode="auto">
            <a:xfrm flipH="1">
              <a:off x="1680" y="2160"/>
              <a:ext cx="216" cy="1056"/>
            </a:xfrm>
            <a:prstGeom prst="straightConnector1">
              <a:avLst/>
            </a:prstGeom>
            <a:no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72072" name="Group 40"/>
          <p:cNvGrpSpPr>
            <a:grpSpLocks/>
          </p:cNvGrpSpPr>
          <p:nvPr/>
        </p:nvGrpSpPr>
        <p:grpSpPr bwMode="auto">
          <a:xfrm>
            <a:off x="3009900" y="3657600"/>
            <a:ext cx="3771900" cy="1762125"/>
            <a:chOff x="1896" y="2160"/>
            <a:chExt cx="2376" cy="1110"/>
          </a:xfrm>
        </p:grpSpPr>
        <p:sp>
          <p:nvSpPr>
            <p:cNvPr id="172044" name="Rectangle 12"/>
            <p:cNvSpPr>
              <a:spLocks noChangeArrowheads="1"/>
            </p:cNvSpPr>
            <p:nvPr/>
          </p:nvSpPr>
          <p:spPr bwMode="auto">
            <a:xfrm>
              <a:off x="2448" y="2550"/>
              <a:ext cx="1824" cy="720"/>
            </a:xfrm>
            <a:prstGeom prst="rect">
              <a:avLst/>
            </a:prstGeom>
            <a:gradFill rotWithShape="0">
              <a:gsLst>
                <a:gs pos="0">
                  <a:schemeClr val="bg1">
                    <a:gamma/>
                    <a:shade val="46275"/>
                    <a:invGamma/>
                  </a:schemeClr>
                </a:gs>
                <a:gs pos="100000">
                  <a:schemeClr val="bg1"/>
                </a:gs>
              </a:gsLst>
              <a:lin ang="5400000" scaled="1"/>
            </a:gra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dirty="0"/>
                <a:t>Con: </a:t>
              </a:r>
            </a:p>
            <a:p>
              <a:pPr algn="ctr"/>
              <a:r>
                <a:rPr lang="en-US" sz="2000" dirty="0"/>
                <a:t>Jupiter</a:t>
              </a:r>
              <a:r>
                <a:rPr lang="ja-JP" altLang="en-US" sz="2000" dirty="0">
                  <a:latin typeface="Arial"/>
                </a:rPr>
                <a:t>’</a:t>
              </a:r>
              <a:r>
                <a:rPr lang="en-US" sz="2000" dirty="0"/>
                <a:t>s moons rotate  </a:t>
              </a:r>
            </a:p>
            <a:p>
              <a:pPr algn="ctr"/>
              <a:r>
                <a:rPr lang="en-US" sz="2000" dirty="0"/>
                <a:t>around Jupiter, not </a:t>
              </a:r>
            </a:p>
            <a:p>
              <a:pPr algn="ctr"/>
              <a:r>
                <a:rPr lang="en-US" sz="2000" dirty="0"/>
                <a:t>around Earth.</a:t>
              </a:r>
              <a:endParaRPr lang="en-US" b="0" dirty="0"/>
            </a:p>
          </p:txBody>
        </p:sp>
        <p:cxnSp>
          <p:nvCxnSpPr>
            <p:cNvPr id="172055" name="AutoShape 23"/>
            <p:cNvCxnSpPr>
              <a:cxnSpLocks noChangeShapeType="1"/>
              <a:stCxn id="172037" idx="2"/>
              <a:endCxn id="172044" idx="0"/>
            </p:cNvCxnSpPr>
            <p:nvPr/>
          </p:nvCxnSpPr>
          <p:spPr bwMode="auto">
            <a:xfrm>
              <a:off x="1896" y="2160"/>
              <a:ext cx="1464" cy="390"/>
            </a:xfrm>
            <a:prstGeom prst="straightConnector1">
              <a:avLst/>
            </a:prstGeom>
            <a:no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72064" name="Group 32"/>
          <p:cNvGrpSpPr>
            <a:grpSpLocks/>
          </p:cNvGrpSpPr>
          <p:nvPr/>
        </p:nvGrpSpPr>
        <p:grpSpPr bwMode="auto">
          <a:xfrm>
            <a:off x="5410200" y="1371600"/>
            <a:ext cx="3200400" cy="1219200"/>
            <a:chOff x="3408" y="576"/>
            <a:chExt cx="2016" cy="768"/>
          </a:xfrm>
        </p:grpSpPr>
        <p:sp>
          <p:nvSpPr>
            <p:cNvPr id="172056" name="Rectangle 24"/>
            <p:cNvSpPr>
              <a:spLocks noChangeArrowheads="1"/>
            </p:cNvSpPr>
            <p:nvPr/>
          </p:nvSpPr>
          <p:spPr bwMode="auto">
            <a:xfrm>
              <a:off x="3888" y="576"/>
              <a:ext cx="1536" cy="768"/>
            </a:xfrm>
            <a:prstGeom prst="rect">
              <a:avLst/>
            </a:prstGeom>
            <a:solidFill>
              <a:srgbClr val="3D0BF3"/>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2000">
                  <a:solidFill>
                    <a:schemeClr val="bg1"/>
                  </a:solidFill>
                </a:rPr>
                <a:t>Resolution (1615):</a:t>
              </a:r>
            </a:p>
            <a:p>
              <a:pPr algn="ctr"/>
              <a:r>
                <a:rPr lang="en-US" sz="2000">
                  <a:solidFill>
                    <a:schemeClr val="bg1"/>
                  </a:solidFill>
                </a:rPr>
                <a:t>The church </a:t>
              </a:r>
            </a:p>
            <a:p>
              <a:pPr algn="ctr"/>
              <a:r>
                <a:rPr lang="en-US" sz="2000">
                  <a:solidFill>
                    <a:schemeClr val="bg1"/>
                  </a:solidFill>
                </a:rPr>
                <a:t>decides proposal 1</a:t>
              </a:r>
            </a:p>
            <a:p>
              <a:pPr algn="ctr"/>
              <a:r>
                <a:rPr lang="en-US" sz="2000">
                  <a:solidFill>
                    <a:schemeClr val="bg1"/>
                  </a:solidFill>
                </a:rPr>
                <a:t>is right</a:t>
              </a:r>
            </a:p>
          </p:txBody>
        </p:sp>
        <p:cxnSp>
          <p:nvCxnSpPr>
            <p:cNvPr id="172062" name="AutoShape 30"/>
            <p:cNvCxnSpPr>
              <a:cxnSpLocks noChangeShapeType="1"/>
              <a:stCxn id="172036" idx="3"/>
              <a:endCxn id="172056" idx="1"/>
            </p:cNvCxnSpPr>
            <p:nvPr/>
          </p:nvCxnSpPr>
          <p:spPr bwMode="auto">
            <a:xfrm>
              <a:off x="3408" y="888"/>
              <a:ext cx="480" cy="72"/>
            </a:xfrm>
            <a:prstGeom prst="straightConnector1">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172075" name="Group 43"/>
          <p:cNvGrpSpPr>
            <a:grpSpLocks/>
          </p:cNvGrpSpPr>
          <p:nvPr/>
        </p:nvGrpSpPr>
        <p:grpSpPr bwMode="auto">
          <a:xfrm>
            <a:off x="762000" y="1143000"/>
            <a:ext cx="7772400" cy="1752600"/>
            <a:chOff x="480" y="720"/>
            <a:chExt cx="4896" cy="1104"/>
          </a:xfrm>
        </p:grpSpPr>
        <p:grpSp>
          <p:nvGrpSpPr>
            <p:cNvPr id="172073" name="Group 41"/>
            <p:cNvGrpSpPr>
              <a:grpSpLocks/>
            </p:cNvGrpSpPr>
            <p:nvPr/>
          </p:nvGrpSpPr>
          <p:grpSpPr bwMode="auto">
            <a:xfrm>
              <a:off x="3936" y="720"/>
              <a:ext cx="1440" cy="1104"/>
              <a:chOff x="3936" y="432"/>
              <a:chExt cx="1440" cy="1104"/>
            </a:xfrm>
          </p:grpSpPr>
          <p:sp>
            <p:nvSpPr>
              <p:cNvPr id="172068" name="Line 36"/>
              <p:cNvSpPr>
                <a:spLocks noChangeShapeType="1"/>
              </p:cNvSpPr>
              <p:nvPr/>
            </p:nvSpPr>
            <p:spPr bwMode="auto">
              <a:xfrm>
                <a:off x="3936" y="432"/>
                <a:ext cx="1440" cy="1056"/>
              </a:xfrm>
              <a:prstGeom prst="line">
                <a:avLst/>
              </a:prstGeom>
              <a:noFill/>
              <a:ln w="38100">
                <a:solidFill>
                  <a:srgbClr val="FC0128"/>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72069" name="Line 37"/>
              <p:cNvSpPr>
                <a:spLocks noChangeShapeType="1"/>
              </p:cNvSpPr>
              <p:nvPr/>
            </p:nvSpPr>
            <p:spPr bwMode="auto">
              <a:xfrm flipV="1">
                <a:off x="4032" y="480"/>
                <a:ext cx="1344" cy="1056"/>
              </a:xfrm>
              <a:prstGeom prst="line">
                <a:avLst/>
              </a:prstGeom>
              <a:noFill/>
              <a:ln w="38100">
                <a:solidFill>
                  <a:srgbClr val="FC0128"/>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grpSp>
        <p:grpSp>
          <p:nvGrpSpPr>
            <p:cNvPr id="172074" name="Group 42"/>
            <p:cNvGrpSpPr>
              <a:grpSpLocks/>
            </p:cNvGrpSpPr>
            <p:nvPr/>
          </p:nvGrpSpPr>
          <p:grpSpPr bwMode="auto">
            <a:xfrm>
              <a:off x="480" y="912"/>
              <a:ext cx="1920" cy="720"/>
              <a:chOff x="480" y="912"/>
              <a:chExt cx="1920" cy="720"/>
            </a:xfrm>
          </p:grpSpPr>
          <p:sp>
            <p:nvSpPr>
              <p:cNvPr id="172057" name="Rectangle 25"/>
              <p:cNvSpPr>
                <a:spLocks noChangeArrowheads="1"/>
              </p:cNvSpPr>
              <p:nvPr/>
            </p:nvSpPr>
            <p:spPr bwMode="auto">
              <a:xfrm>
                <a:off x="480" y="912"/>
                <a:ext cx="1488" cy="720"/>
              </a:xfrm>
              <a:prstGeom prst="rect">
                <a:avLst/>
              </a:prstGeom>
              <a:solidFill>
                <a:srgbClr val="6699F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sz="1800"/>
                  <a:t>Resolution (1998): </a:t>
                </a:r>
              </a:p>
              <a:p>
                <a:pPr algn="ctr"/>
                <a:r>
                  <a:rPr lang="en-US" sz="1800"/>
                  <a:t>The church declares</a:t>
                </a:r>
              </a:p>
              <a:p>
                <a:pPr algn="ctr"/>
                <a:r>
                  <a:rPr lang="en-US" sz="1800"/>
                  <a:t>proposal 1 was wrong</a:t>
                </a:r>
                <a:endParaRPr lang="en-US" b="0"/>
              </a:p>
            </p:txBody>
          </p:sp>
          <p:cxnSp>
            <p:nvCxnSpPr>
              <p:cNvPr id="172063" name="AutoShape 31"/>
              <p:cNvCxnSpPr>
                <a:cxnSpLocks noChangeShapeType="1"/>
                <a:stCxn id="172036" idx="1"/>
                <a:endCxn id="172057" idx="3"/>
              </p:cNvCxnSpPr>
              <p:nvPr/>
            </p:nvCxnSpPr>
            <p:spPr bwMode="auto">
              <a:xfrm flipH="1">
                <a:off x="1968" y="1032"/>
                <a:ext cx="432" cy="240"/>
              </a:xfrm>
              <a:prstGeom prst="straightConnector1">
                <a:avLst/>
              </a:prstGeom>
              <a:no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spTree>
    <p:extLst>
      <p:ext uri="{BB962C8B-B14F-4D97-AF65-F5344CB8AC3E}">
        <p14:creationId xmlns:p14="http://schemas.microsoft.com/office/powerpoint/2010/main" val="204324150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72036"/>
                                        </p:tgtEl>
                                        <p:attrNameLst>
                                          <p:attrName>style.visibility</p:attrName>
                                        </p:attrNameLst>
                                      </p:cBhvr>
                                      <p:to>
                                        <p:strVal val="visible"/>
                                      </p:to>
                                    </p:set>
                                    <p:anim calcmode="lin" valueType="num">
                                      <p:cBhvr>
                                        <p:cTn id="7" dur="1000" fill="hold"/>
                                        <p:tgtEl>
                                          <p:spTgt spid="172036"/>
                                        </p:tgtEl>
                                        <p:attrNameLst>
                                          <p:attrName>ppt_w</p:attrName>
                                        </p:attrNameLst>
                                      </p:cBhvr>
                                      <p:tavLst>
                                        <p:tav tm="0">
                                          <p:val>
                                            <p:fltVal val="0"/>
                                          </p:val>
                                        </p:tav>
                                        <p:tav tm="100000">
                                          <p:val>
                                            <p:strVal val="#ppt_w"/>
                                          </p:val>
                                        </p:tav>
                                      </p:tavLst>
                                    </p:anim>
                                    <p:anim calcmode="lin" valueType="num">
                                      <p:cBhvr>
                                        <p:cTn id="8" dur="1000" fill="hold"/>
                                        <p:tgtEl>
                                          <p:spTgt spid="172036"/>
                                        </p:tgtEl>
                                        <p:attrNameLst>
                                          <p:attrName>ppt_h</p:attrName>
                                        </p:attrNameLst>
                                      </p:cBhvr>
                                      <p:tavLst>
                                        <p:tav tm="0">
                                          <p:val>
                                            <p:fltVal val="0"/>
                                          </p:val>
                                        </p:tav>
                                        <p:tav tm="100000">
                                          <p:val>
                                            <p:strVal val="#ppt_h"/>
                                          </p:val>
                                        </p:tav>
                                      </p:tavLst>
                                    </p:anim>
                                    <p:anim calcmode="lin" valueType="num">
                                      <p:cBhvr>
                                        <p:cTn id="9" dur="1000" fill="hold"/>
                                        <p:tgtEl>
                                          <p:spTgt spid="17203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72036"/>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17207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nodeType="clickEffect">
                                  <p:stCondLst>
                                    <p:cond delay="0"/>
                                  </p:stCondLst>
                                  <p:childTnLst>
                                    <p:set>
                                      <p:cBhvr>
                                        <p:cTn id="18" dur="1" fill="hold">
                                          <p:stCondLst>
                                            <p:cond delay="0"/>
                                          </p:stCondLst>
                                        </p:cTn>
                                        <p:tgtEl>
                                          <p:spTgt spid="172070"/>
                                        </p:tgtEl>
                                        <p:attrNameLst>
                                          <p:attrName>style.visibility</p:attrName>
                                        </p:attrNameLst>
                                      </p:cBhvr>
                                      <p:to>
                                        <p:strVal val="visible"/>
                                      </p:to>
                                    </p:set>
                                    <p:anim calcmode="lin" valueType="num">
                                      <p:cBhvr additive="base">
                                        <p:cTn id="19" dur="500" fill="hold"/>
                                        <p:tgtEl>
                                          <p:spTgt spid="172070"/>
                                        </p:tgtEl>
                                        <p:attrNameLst>
                                          <p:attrName>ppt_x</p:attrName>
                                        </p:attrNameLst>
                                      </p:cBhvr>
                                      <p:tavLst>
                                        <p:tav tm="0">
                                          <p:val>
                                            <p:strVal val="0-#ppt_w/2"/>
                                          </p:val>
                                        </p:tav>
                                        <p:tav tm="100000">
                                          <p:val>
                                            <p:strVal val="#ppt_x"/>
                                          </p:val>
                                        </p:tav>
                                      </p:tavLst>
                                    </p:anim>
                                    <p:anim calcmode="lin" valueType="num">
                                      <p:cBhvr additive="base">
                                        <p:cTn id="20" dur="500" fill="hold"/>
                                        <p:tgtEl>
                                          <p:spTgt spid="172070"/>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499"/>
                                          </p:stCondLst>
                                        </p:cTn>
                                        <p:tgtEl>
                                          <p:spTgt spid="172077"/>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2" presetClass="entr" presetSubtype="2" fill="hold" nodeType="clickEffect">
                                  <p:stCondLst>
                                    <p:cond delay="0"/>
                                  </p:stCondLst>
                                  <p:childTnLst>
                                    <p:set>
                                      <p:cBhvr>
                                        <p:cTn id="28" dur="1" fill="hold">
                                          <p:stCondLst>
                                            <p:cond delay="0"/>
                                          </p:stCondLst>
                                        </p:cTn>
                                        <p:tgtEl>
                                          <p:spTgt spid="172061"/>
                                        </p:tgtEl>
                                        <p:attrNameLst>
                                          <p:attrName>style.visibility</p:attrName>
                                        </p:attrNameLst>
                                      </p:cBhvr>
                                      <p:to>
                                        <p:strVal val="visible"/>
                                      </p:to>
                                    </p:set>
                                    <p:anim calcmode="lin" valueType="num">
                                      <p:cBhvr additive="base">
                                        <p:cTn id="29" dur="500" fill="hold"/>
                                        <p:tgtEl>
                                          <p:spTgt spid="172061"/>
                                        </p:tgtEl>
                                        <p:attrNameLst>
                                          <p:attrName>ppt_x</p:attrName>
                                        </p:attrNameLst>
                                      </p:cBhvr>
                                      <p:tavLst>
                                        <p:tav tm="0">
                                          <p:val>
                                            <p:strVal val="1+#ppt_w/2"/>
                                          </p:val>
                                        </p:tav>
                                        <p:tav tm="100000">
                                          <p:val>
                                            <p:strVal val="#ppt_x"/>
                                          </p:val>
                                        </p:tav>
                                      </p:tavLst>
                                    </p:anim>
                                    <p:anim calcmode="lin" valueType="num">
                                      <p:cBhvr additive="base">
                                        <p:cTn id="30" dur="500" fill="hold"/>
                                        <p:tgtEl>
                                          <p:spTgt spid="172061"/>
                                        </p:tgtEl>
                                        <p:attrNameLst>
                                          <p:attrName>ppt_y</p:attrName>
                                        </p:attrNameLst>
                                      </p:cBhvr>
                                      <p:tavLst>
                                        <p:tav tm="0">
                                          <p:val>
                                            <p:strVal val="#ppt_y"/>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 presetClass="entr" presetSubtype="4" fill="hold" nodeType="clickEffect">
                                  <p:stCondLst>
                                    <p:cond delay="0"/>
                                  </p:stCondLst>
                                  <p:childTnLst>
                                    <p:set>
                                      <p:cBhvr>
                                        <p:cTn id="34" dur="1" fill="hold">
                                          <p:stCondLst>
                                            <p:cond delay="0"/>
                                          </p:stCondLst>
                                        </p:cTn>
                                        <p:tgtEl>
                                          <p:spTgt spid="172071"/>
                                        </p:tgtEl>
                                        <p:attrNameLst>
                                          <p:attrName>style.visibility</p:attrName>
                                        </p:attrNameLst>
                                      </p:cBhvr>
                                      <p:to>
                                        <p:strVal val="visible"/>
                                      </p:to>
                                    </p:set>
                                    <p:anim calcmode="lin" valueType="num">
                                      <p:cBhvr additive="base">
                                        <p:cTn id="35" dur="500" fill="hold"/>
                                        <p:tgtEl>
                                          <p:spTgt spid="172071"/>
                                        </p:tgtEl>
                                        <p:attrNameLst>
                                          <p:attrName>ppt_x</p:attrName>
                                        </p:attrNameLst>
                                      </p:cBhvr>
                                      <p:tavLst>
                                        <p:tav tm="0">
                                          <p:val>
                                            <p:strVal val="#ppt_x"/>
                                          </p:val>
                                        </p:tav>
                                        <p:tav tm="100000">
                                          <p:val>
                                            <p:strVal val="#ppt_x"/>
                                          </p:val>
                                        </p:tav>
                                      </p:tavLst>
                                    </p:anim>
                                    <p:anim calcmode="lin" valueType="num">
                                      <p:cBhvr additive="base">
                                        <p:cTn id="36" dur="500" fill="hold"/>
                                        <p:tgtEl>
                                          <p:spTgt spid="172071"/>
                                        </p:tgtEl>
                                        <p:attrNameLst>
                                          <p:attrName>ppt_y</p:attrName>
                                        </p:attrNameLst>
                                      </p:cBhvr>
                                      <p:tavLst>
                                        <p:tav tm="0">
                                          <p:val>
                                            <p:strVal val="1+#ppt_h/2"/>
                                          </p:val>
                                        </p:tav>
                                        <p:tav tm="100000">
                                          <p:val>
                                            <p:strVal val="#ppt_y"/>
                                          </p:val>
                                        </p:tav>
                                      </p:tavLst>
                                    </p:anim>
                                  </p:childTnLst>
                                </p:cTn>
                              </p:par>
                            </p:childTnLst>
                          </p:cTn>
                        </p:par>
                      </p:childTnLst>
                    </p:cTn>
                  </p:par>
                  <p:par>
                    <p:cTn id="37" fill="hold" nodeType="clickPar">
                      <p:stCondLst>
                        <p:cond delay="indefinite"/>
                      </p:stCondLst>
                      <p:childTnLst>
                        <p:par>
                          <p:cTn id="38" fill="hold" nodeType="withGroup">
                            <p:stCondLst>
                              <p:cond delay="0"/>
                            </p:stCondLst>
                            <p:childTnLst>
                              <p:par>
                                <p:cTn id="39" presetID="2" presetClass="entr" presetSubtype="6" fill="hold" nodeType="clickEffect">
                                  <p:stCondLst>
                                    <p:cond delay="0"/>
                                  </p:stCondLst>
                                  <p:childTnLst>
                                    <p:set>
                                      <p:cBhvr>
                                        <p:cTn id="40" dur="1" fill="hold">
                                          <p:stCondLst>
                                            <p:cond delay="0"/>
                                          </p:stCondLst>
                                        </p:cTn>
                                        <p:tgtEl>
                                          <p:spTgt spid="172072"/>
                                        </p:tgtEl>
                                        <p:attrNameLst>
                                          <p:attrName>style.visibility</p:attrName>
                                        </p:attrNameLst>
                                      </p:cBhvr>
                                      <p:to>
                                        <p:strVal val="visible"/>
                                      </p:to>
                                    </p:set>
                                    <p:anim calcmode="lin" valueType="num">
                                      <p:cBhvr additive="base">
                                        <p:cTn id="41" dur="500" fill="hold"/>
                                        <p:tgtEl>
                                          <p:spTgt spid="172072"/>
                                        </p:tgtEl>
                                        <p:attrNameLst>
                                          <p:attrName>ppt_x</p:attrName>
                                        </p:attrNameLst>
                                      </p:cBhvr>
                                      <p:tavLst>
                                        <p:tav tm="0">
                                          <p:val>
                                            <p:strVal val="1+#ppt_w/2"/>
                                          </p:val>
                                        </p:tav>
                                        <p:tav tm="100000">
                                          <p:val>
                                            <p:strVal val="#ppt_x"/>
                                          </p:val>
                                        </p:tav>
                                      </p:tavLst>
                                    </p:anim>
                                    <p:anim calcmode="lin" valueType="num">
                                      <p:cBhvr additive="base">
                                        <p:cTn id="42" dur="500" fill="hold"/>
                                        <p:tgtEl>
                                          <p:spTgt spid="172072"/>
                                        </p:tgtEl>
                                        <p:attrNameLst>
                                          <p:attrName>ppt_y</p:attrName>
                                        </p:attrNameLst>
                                      </p:cBhvr>
                                      <p:tavLst>
                                        <p:tav tm="0">
                                          <p:val>
                                            <p:strVal val="1+#ppt_h/2"/>
                                          </p:val>
                                        </p:tav>
                                        <p:tav tm="100000">
                                          <p:val>
                                            <p:strVal val="#ppt_y"/>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499"/>
                                          </p:stCondLst>
                                        </p:cTn>
                                        <p:tgtEl>
                                          <p:spTgt spid="172064"/>
                                        </p:tgtEl>
                                        <p:attrNameLst>
                                          <p:attrName>style.visibility</p:attrName>
                                        </p:attrNameLst>
                                      </p:cBhvr>
                                      <p:to>
                                        <p:strVal val="visible"/>
                                      </p:to>
                                    </p:set>
                                  </p:childTnLst>
                                </p:cTn>
                              </p:par>
                            </p:childTnLst>
                          </p:cTn>
                        </p:par>
                      </p:childTnLst>
                    </p:cTn>
                  </p:par>
                  <p:par>
                    <p:cTn id="47" fill="hold" nodeType="clickPar">
                      <p:stCondLst>
                        <p:cond delay="indefinite"/>
                      </p:stCondLst>
                      <p:childTnLst>
                        <p:par>
                          <p:cTn id="48" fill="hold" nodeType="withGroup">
                            <p:stCondLst>
                              <p:cond delay="0"/>
                            </p:stCondLst>
                            <p:childTnLst>
                              <p:par>
                                <p:cTn id="49" presetID="1" presetClass="entr" presetSubtype="0" fill="hold" nodeType="clickEffect">
                                  <p:stCondLst>
                                    <p:cond delay="0"/>
                                  </p:stCondLst>
                                  <p:childTnLst>
                                    <p:set>
                                      <p:cBhvr>
                                        <p:cTn id="50" dur="1" fill="hold">
                                          <p:stCondLst>
                                            <p:cond delay="499"/>
                                          </p:stCondLst>
                                        </p:cTn>
                                        <p:tgtEl>
                                          <p:spTgt spid="1720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2036" grpId="0" animBg="1" autoUpdateAnimBg="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1026"/>
          <p:cNvSpPr>
            <a:spLocks noGrp="1" noChangeArrowheads="1"/>
          </p:cNvSpPr>
          <p:nvPr>
            <p:ph type="title"/>
          </p:nvPr>
        </p:nvSpPr>
        <p:spPr>
          <a:xfrm>
            <a:off x="1576388" y="179388"/>
            <a:ext cx="7567611" cy="688975"/>
          </a:xfrm>
        </p:spPr>
        <p:txBody>
          <a:bodyPr/>
          <a:lstStyle/>
          <a:p>
            <a:r>
              <a:rPr lang="en-US" sz="2400" dirty="0"/>
              <a:t>The Interdependencies of Models</a:t>
            </a:r>
          </a:p>
        </p:txBody>
      </p:sp>
      <p:sp>
        <p:nvSpPr>
          <p:cNvPr id="190542" name="Text Box 1102"/>
          <p:cNvSpPr txBox="1">
            <a:spLocks noChangeArrowheads="1"/>
          </p:cNvSpPr>
          <p:nvPr/>
        </p:nvSpPr>
        <p:spPr bwMode="auto">
          <a:xfrm>
            <a:off x="304912" y="1295400"/>
            <a:ext cx="1937825" cy="40011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dirty="0">
                <a:solidFill>
                  <a:srgbClr val="FC0128"/>
                </a:solidFill>
              </a:rPr>
              <a:t>System Models</a:t>
            </a:r>
          </a:p>
        </p:txBody>
      </p:sp>
      <p:sp>
        <p:nvSpPr>
          <p:cNvPr id="190543" name="Text Box 1103"/>
          <p:cNvSpPr txBox="1">
            <a:spLocks noChangeArrowheads="1"/>
          </p:cNvSpPr>
          <p:nvPr/>
        </p:nvSpPr>
        <p:spPr bwMode="auto">
          <a:xfrm>
            <a:off x="1003711" y="5951538"/>
            <a:ext cx="2120643" cy="52322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381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800">
                <a:solidFill>
                  <a:srgbClr val="FC0128"/>
                </a:solidFill>
              </a:rPr>
              <a:t>Issue Model</a:t>
            </a:r>
          </a:p>
        </p:txBody>
      </p:sp>
      <p:sp>
        <p:nvSpPr>
          <p:cNvPr id="190555" name="Oval 1115"/>
          <p:cNvSpPr>
            <a:spLocks noChangeArrowheads="1"/>
          </p:cNvSpPr>
          <p:nvPr/>
        </p:nvSpPr>
        <p:spPr bwMode="auto">
          <a:xfrm>
            <a:off x="304912" y="4114800"/>
            <a:ext cx="3581400" cy="1828800"/>
          </a:xfrm>
          <a:prstGeom prst="ellipse">
            <a:avLst/>
          </a:prstGeom>
          <a:noFill/>
          <a:ln w="38100">
            <a:solidFill>
              <a:schemeClr val="tx1"/>
            </a:solidFill>
            <a:round/>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57" name="Text Box 1117"/>
          <p:cNvSpPr txBox="1">
            <a:spLocks noChangeArrowheads="1"/>
          </p:cNvSpPr>
          <p:nvPr/>
        </p:nvSpPr>
        <p:spPr bwMode="auto">
          <a:xfrm>
            <a:off x="6522325" y="6027738"/>
            <a:ext cx="1895170" cy="461665"/>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dirty="0">
                <a:solidFill>
                  <a:srgbClr val="FC0128"/>
                </a:solidFill>
              </a:rPr>
              <a:t>Task Models</a:t>
            </a:r>
          </a:p>
        </p:txBody>
      </p:sp>
      <p:sp>
        <p:nvSpPr>
          <p:cNvPr id="190544" name="Text Box 1104"/>
          <p:cNvSpPr txBox="1">
            <a:spLocks noChangeArrowheads="1"/>
          </p:cNvSpPr>
          <p:nvPr/>
        </p:nvSpPr>
        <p:spPr bwMode="auto">
          <a:xfrm>
            <a:off x="6089744" y="5181601"/>
            <a:ext cx="1283224" cy="33855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PERT Chart</a:t>
            </a:r>
          </a:p>
        </p:txBody>
      </p:sp>
      <p:sp>
        <p:nvSpPr>
          <p:cNvPr id="190556" name="Oval 1116"/>
          <p:cNvSpPr>
            <a:spLocks noChangeArrowheads="1"/>
          </p:cNvSpPr>
          <p:nvPr/>
        </p:nvSpPr>
        <p:spPr bwMode="auto">
          <a:xfrm>
            <a:off x="5410312" y="4191000"/>
            <a:ext cx="3581400" cy="1828800"/>
          </a:xfrm>
          <a:prstGeom prst="ellipse">
            <a:avLst/>
          </a:prstGeom>
          <a:noFill/>
          <a:ln w="12700">
            <a:solidFill>
              <a:schemeClr val="tx1"/>
            </a:solidFill>
            <a:round/>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58" name="Text Box 1118"/>
          <p:cNvSpPr txBox="1">
            <a:spLocks noChangeArrowheads="1"/>
          </p:cNvSpPr>
          <p:nvPr/>
        </p:nvSpPr>
        <p:spPr bwMode="auto">
          <a:xfrm>
            <a:off x="7099329" y="5410201"/>
            <a:ext cx="1245253" cy="33855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Gantt Chart</a:t>
            </a:r>
          </a:p>
        </p:txBody>
      </p:sp>
      <p:grpSp>
        <p:nvGrpSpPr>
          <p:cNvPr id="190569" name="Group 1129"/>
          <p:cNvGrpSpPr>
            <a:grpSpLocks/>
          </p:cNvGrpSpPr>
          <p:nvPr/>
        </p:nvGrpSpPr>
        <p:grpSpPr bwMode="auto">
          <a:xfrm>
            <a:off x="6629511" y="4357689"/>
            <a:ext cx="1919758" cy="631825"/>
            <a:chOff x="4080" y="2745"/>
            <a:chExt cx="1209" cy="398"/>
          </a:xfrm>
        </p:grpSpPr>
        <p:grpSp>
          <p:nvGrpSpPr>
            <p:cNvPr id="190540" name="Group 1100"/>
            <p:cNvGrpSpPr>
              <a:grpSpLocks/>
            </p:cNvGrpSpPr>
            <p:nvPr/>
          </p:nvGrpSpPr>
          <p:grpSpPr bwMode="auto">
            <a:xfrm>
              <a:off x="4080" y="2745"/>
              <a:ext cx="392" cy="398"/>
              <a:chOff x="3496" y="2854"/>
              <a:chExt cx="392" cy="398"/>
            </a:xfrm>
          </p:grpSpPr>
          <p:sp>
            <p:nvSpPr>
              <p:cNvPr id="190480" name="Rectangle 1040"/>
              <p:cNvSpPr>
                <a:spLocks noChangeArrowheads="1"/>
              </p:cNvSpPr>
              <p:nvPr/>
            </p:nvSpPr>
            <p:spPr bwMode="auto">
              <a:xfrm>
                <a:off x="3496" y="2854"/>
                <a:ext cx="392" cy="39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81" name="Line 1041"/>
              <p:cNvSpPr>
                <a:spLocks noChangeShapeType="1"/>
              </p:cNvSpPr>
              <p:nvPr/>
            </p:nvSpPr>
            <p:spPr bwMode="auto">
              <a:xfrm>
                <a:off x="3593" y="2974"/>
                <a:ext cx="98" cy="197"/>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82" name="Line 1042"/>
              <p:cNvSpPr>
                <a:spLocks noChangeShapeType="1"/>
              </p:cNvSpPr>
              <p:nvPr/>
            </p:nvSpPr>
            <p:spPr bwMode="auto">
              <a:xfrm flipV="1">
                <a:off x="3681" y="3052"/>
                <a:ext cx="118" cy="144"/>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83" name="Rectangle 1043" descr="Light horizontal"/>
              <p:cNvSpPr>
                <a:spLocks noChangeArrowheads="1"/>
              </p:cNvSpPr>
              <p:nvPr/>
            </p:nvSpPr>
            <p:spPr bwMode="auto">
              <a:xfrm>
                <a:off x="3556" y="2921"/>
                <a:ext cx="74" cy="75"/>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84" name="Rectangle 1044" descr="Light horizontal"/>
              <p:cNvSpPr>
                <a:spLocks noChangeArrowheads="1"/>
              </p:cNvSpPr>
              <p:nvPr/>
            </p:nvSpPr>
            <p:spPr bwMode="auto">
              <a:xfrm>
                <a:off x="3659" y="3161"/>
                <a:ext cx="73" cy="75"/>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85" name="Rectangle 1045" descr="Light horizontal"/>
              <p:cNvSpPr>
                <a:spLocks noChangeArrowheads="1"/>
              </p:cNvSpPr>
              <p:nvPr/>
            </p:nvSpPr>
            <p:spPr bwMode="auto">
              <a:xfrm>
                <a:off x="3755" y="2981"/>
                <a:ext cx="74" cy="74"/>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sp>
          <p:nvSpPr>
            <p:cNvPr id="190559" name="Text Box 1119"/>
            <p:cNvSpPr txBox="1">
              <a:spLocks noChangeArrowheads="1"/>
            </p:cNvSpPr>
            <p:nvPr/>
          </p:nvSpPr>
          <p:spPr bwMode="auto">
            <a:xfrm>
              <a:off x="4605" y="2928"/>
              <a:ext cx="684"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Org Chart</a:t>
              </a:r>
            </a:p>
          </p:txBody>
        </p:sp>
      </p:grpSp>
      <p:grpSp>
        <p:nvGrpSpPr>
          <p:cNvPr id="190571" name="Group 1131"/>
          <p:cNvGrpSpPr>
            <a:grpSpLocks/>
          </p:cNvGrpSpPr>
          <p:nvPr/>
        </p:nvGrpSpPr>
        <p:grpSpPr bwMode="auto">
          <a:xfrm>
            <a:off x="866888" y="4343402"/>
            <a:ext cx="2682875" cy="1328738"/>
            <a:chOff x="450" y="2736"/>
            <a:chExt cx="1690" cy="837"/>
          </a:xfrm>
        </p:grpSpPr>
        <p:sp>
          <p:nvSpPr>
            <p:cNvPr id="190563" name="Text Box 1123"/>
            <p:cNvSpPr txBox="1">
              <a:spLocks noChangeArrowheads="1"/>
            </p:cNvSpPr>
            <p:nvPr/>
          </p:nvSpPr>
          <p:spPr bwMode="auto">
            <a:xfrm>
              <a:off x="822" y="2736"/>
              <a:ext cx="770"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Constraints</a:t>
              </a:r>
            </a:p>
          </p:txBody>
        </p:sp>
        <p:sp>
          <p:nvSpPr>
            <p:cNvPr id="190564" name="Text Box 1124"/>
            <p:cNvSpPr txBox="1">
              <a:spLocks noChangeArrowheads="1"/>
            </p:cNvSpPr>
            <p:nvPr/>
          </p:nvSpPr>
          <p:spPr bwMode="auto">
            <a:xfrm>
              <a:off x="450" y="3120"/>
              <a:ext cx="490"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Issues</a:t>
              </a:r>
            </a:p>
          </p:txBody>
        </p:sp>
        <p:sp>
          <p:nvSpPr>
            <p:cNvPr id="190565" name="Text Box 1125"/>
            <p:cNvSpPr txBox="1">
              <a:spLocks noChangeArrowheads="1"/>
            </p:cNvSpPr>
            <p:nvPr/>
          </p:nvSpPr>
          <p:spPr bwMode="auto">
            <a:xfrm>
              <a:off x="1137" y="3360"/>
              <a:ext cx="691"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Proposals</a:t>
              </a:r>
            </a:p>
          </p:txBody>
        </p:sp>
        <p:sp>
          <p:nvSpPr>
            <p:cNvPr id="190566" name="Text Box 1126"/>
            <p:cNvSpPr txBox="1">
              <a:spLocks noChangeArrowheads="1"/>
            </p:cNvSpPr>
            <p:nvPr/>
          </p:nvSpPr>
          <p:spPr bwMode="auto">
            <a:xfrm>
              <a:off x="1399" y="2928"/>
              <a:ext cx="741"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Arguments</a:t>
              </a:r>
            </a:p>
          </p:txBody>
        </p:sp>
      </p:grpSp>
      <p:cxnSp>
        <p:nvCxnSpPr>
          <p:cNvPr id="190585" name="AutoShape 1145"/>
          <p:cNvCxnSpPr>
            <a:cxnSpLocks noChangeShapeType="1"/>
            <a:endCxn id="190556" idx="0"/>
          </p:cNvCxnSpPr>
          <p:nvPr/>
        </p:nvCxnSpPr>
        <p:spPr bwMode="auto">
          <a:xfrm>
            <a:off x="5840498" y="3694580"/>
            <a:ext cx="1360514" cy="496420"/>
          </a:xfrm>
          <a:prstGeom prst="straightConnector1">
            <a:avLst/>
          </a:prstGeom>
          <a:noFill/>
          <a:ln w="28575">
            <a:solidFill>
              <a:srgbClr val="10034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90584" name="AutoShape 1144"/>
          <p:cNvCxnSpPr>
            <a:cxnSpLocks noChangeShapeType="1"/>
          </p:cNvCxnSpPr>
          <p:nvPr/>
        </p:nvCxnSpPr>
        <p:spPr bwMode="auto">
          <a:xfrm flipH="1">
            <a:off x="2200093" y="3694580"/>
            <a:ext cx="1115921" cy="401964"/>
          </a:xfrm>
          <a:prstGeom prst="straightConnector1">
            <a:avLst/>
          </a:prstGeom>
          <a:noFill/>
          <a:ln w="28575">
            <a:solidFill>
              <a:srgbClr val="10034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90586" name="AutoShape 1146"/>
          <p:cNvCxnSpPr>
            <a:cxnSpLocks noChangeShapeType="1"/>
          </p:cNvCxnSpPr>
          <p:nvPr/>
        </p:nvCxnSpPr>
        <p:spPr bwMode="auto">
          <a:xfrm>
            <a:off x="3905362" y="5081882"/>
            <a:ext cx="1504950" cy="0"/>
          </a:xfrm>
          <a:prstGeom prst="straightConnector1">
            <a:avLst/>
          </a:prstGeom>
          <a:noFill/>
          <a:ln w="28575">
            <a:solidFill>
              <a:srgbClr val="10034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90554" name="Oval 1114"/>
          <p:cNvSpPr>
            <a:spLocks noChangeArrowheads="1"/>
          </p:cNvSpPr>
          <p:nvPr/>
        </p:nvSpPr>
        <p:spPr bwMode="auto">
          <a:xfrm>
            <a:off x="1558842" y="1143000"/>
            <a:ext cx="5715000" cy="2667000"/>
          </a:xfrm>
          <a:prstGeom prst="ellipse">
            <a:avLst/>
          </a:prstGeom>
          <a:noFill/>
          <a:ln w="12700">
            <a:solidFill>
              <a:schemeClr val="tx1"/>
            </a:solidFill>
            <a:round/>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nvGrpSpPr>
          <p:cNvPr id="190595" name="Group 1155"/>
          <p:cNvGrpSpPr>
            <a:grpSpLocks/>
          </p:cNvGrpSpPr>
          <p:nvPr/>
        </p:nvGrpSpPr>
        <p:grpSpPr bwMode="auto">
          <a:xfrm>
            <a:off x="1787442" y="1371600"/>
            <a:ext cx="3795239" cy="2144713"/>
            <a:chOff x="1344" y="864"/>
            <a:chExt cx="2391" cy="1351"/>
          </a:xfrm>
        </p:grpSpPr>
        <p:grpSp>
          <p:nvGrpSpPr>
            <p:cNvPr id="190539" name="Group 1099"/>
            <p:cNvGrpSpPr>
              <a:grpSpLocks/>
            </p:cNvGrpSpPr>
            <p:nvPr/>
          </p:nvGrpSpPr>
          <p:grpSpPr bwMode="auto">
            <a:xfrm>
              <a:off x="2400" y="1584"/>
              <a:ext cx="391" cy="398"/>
              <a:chOff x="2655" y="2861"/>
              <a:chExt cx="391" cy="398"/>
            </a:xfrm>
          </p:grpSpPr>
          <p:sp>
            <p:nvSpPr>
              <p:cNvPr id="190472" name="Rectangle 1032"/>
              <p:cNvSpPr>
                <a:spLocks noChangeArrowheads="1"/>
              </p:cNvSpPr>
              <p:nvPr/>
            </p:nvSpPr>
            <p:spPr bwMode="auto">
              <a:xfrm>
                <a:off x="2655" y="2861"/>
                <a:ext cx="391" cy="39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3" name="Line 1033"/>
              <p:cNvSpPr>
                <a:spLocks noChangeShapeType="1"/>
              </p:cNvSpPr>
              <p:nvPr/>
            </p:nvSpPr>
            <p:spPr bwMode="auto">
              <a:xfrm>
                <a:off x="2736" y="2997"/>
                <a:ext cx="22" cy="11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4" name="Line 1034"/>
              <p:cNvSpPr>
                <a:spLocks noChangeShapeType="1"/>
              </p:cNvSpPr>
              <p:nvPr/>
            </p:nvSpPr>
            <p:spPr bwMode="auto">
              <a:xfrm>
                <a:off x="2810" y="3160"/>
                <a:ext cx="110" cy="1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5" name="Line 1035"/>
              <p:cNvSpPr>
                <a:spLocks noChangeShapeType="1"/>
              </p:cNvSpPr>
              <p:nvPr/>
            </p:nvSpPr>
            <p:spPr bwMode="auto">
              <a:xfrm flipH="1" flipV="1">
                <a:off x="2945" y="3045"/>
                <a:ext cx="9" cy="104"/>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6" name="AutoShape 1036"/>
              <p:cNvSpPr>
                <a:spLocks noChangeArrowheads="1"/>
              </p:cNvSpPr>
              <p:nvPr/>
            </p:nvSpPr>
            <p:spPr bwMode="auto">
              <a:xfrm>
                <a:off x="2702" y="2910"/>
                <a:ext cx="125" cy="82"/>
              </a:xfrm>
              <a:prstGeom prst="roundRect">
                <a:avLst>
                  <a:gd name="adj" fmla="val 12495"/>
                </a:avLst>
              </a:prstGeom>
              <a:solidFill>
                <a:schemeClr val="bg1"/>
              </a:solidFill>
              <a:ln w="254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7" name="AutoShape 1037"/>
              <p:cNvSpPr>
                <a:spLocks noChangeArrowheads="1"/>
              </p:cNvSpPr>
              <p:nvPr/>
            </p:nvSpPr>
            <p:spPr bwMode="auto">
              <a:xfrm>
                <a:off x="2894" y="2970"/>
                <a:ext cx="122" cy="78"/>
              </a:xfrm>
              <a:prstGeom prst="roundRect">
                <a:avLst>
                  <a:gd name="adj" fmla="val 12495"/>
                </a:avLst>
              </a:prstGeom>
              <a:solidFill>
                <a:schemeClr val="bg1"/>
              </a:solidFill>
              <a:ln w="254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8" name="AutoShape 1038"/>
              <p:cNvSpPr>
                <a:spLocks noChangeArrowheads="1"/>
              </p:cNvSpPr>
              <p:nvPr/>
            </p:nvSpPr>
            <p:spPr bwMode="auto">
              <a:xfrm>
                <a:off x="2694" y="3120"/>
                <a:ext cx="111" cy="77"/>
              </a:xfrm>
              <a:prstGeom prst="roundRect">
                <a:avLst>
                  <a:gd name="adj" fmla="val 12495"/>
                </a:avLst>
              </a:prstGeom>
              <a:solidFill>
                <a:schemeClr val="bg1"/>
              </a:solidFill>
              <a:ln w="254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9" name="AutoShape 1039"/>
              <p:cNvSpPr>
                <a:spLocks noChangeArrowheads="1"/>
              </p:cNvSpPr>
              <p:nvPr/>
            </p:nvSpPr>
            <p:spPr bwMode="auto">
              <a:xfrm>
                <a:off x="2910" y="3150"/>
                <a:ext cx="113" cy="82"/>
              </a:xfrm>
              <a:prstGeom prst="roundRect">
                <a:avLst>
                  <a:gd name="adj" fmla="val 12495"/>
                </a:avLst>
              </a:prstGeom>
              <a:solidFill>
                <a:schemeClr val="bg1"/>
              </a:solidFill>
              <a:ln w="254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grpSp>
          <p:nvGrpSpPr>
            <p:cNvPr id="190541" name="Group 1101"/>
            <p:cNvGrpSpPr>
              <a:grpSpLocks/>
            </p:cNvGrpSpPr>
            <p:nvPr/>
          </p:nvGrpSpPr>
          <p:grpSpPr bwMode="auto">
            <a:xfrm>
              <a:off x="2208" y="864"/>
              <a:ext cx="391" cy="398"/>
              <a:chOff x="1810" y="1154"/>
              <a:chExt cx="391" cy="398"/>
            </a:xfrm>
          </p:grpSpPr>
          <p:sp>
            <p:nvSpPr>
              <p:cNvPr id="190467" name="Rectangle 1027"/>
              <p:cNvSpPr>
                <a:spLocks noChangeArrowheads="1"/>
              </p:cNvSpPr>
              <p:nvPr/>
            </p:nvSpPr>
            <p:spPr bwMode="auto">
              <a:xfrm>
                <a:off x="1810" y="1154"/>
                <a:ext cx="391" cy="39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68" name="Rectangle 1028" descr="Light horizontal"/>
              <p:cNvSpPr>
                <a:spLocks noChangeArrowheads="1"/>
              </p:cNvSpPr>
              <p:nvPr/>
            </p:nvSpPr>
            <p:spPr bwMode="auto">
              <a:xfrm>
                <a:off x="1970" y="1195"/>
                <a:ext cx="87" cy="89"/>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69" name="Rectangle 1029" descr="Light horizontal"/>
              <p:cNvSpPr>
                <a:spLocks noChangeArrowheads="1"/>
              </p:cNvSpPr>
              <p:nvPr/>
            </p:nvSpPr>
            <p:spPr bwMode="auto">
              <a:xfrm>
                <a:off x="2054" y="1404"/>
                <a:ext cx="87" cy="91"/>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470" name="Rectangle 1030" descr="Light horizontal"/>
              <p:cNvSpPr>
                <a:spLocks noChangeArrowheads="1"/>
              </p:cNvSpPr>
              <p:nvPr/>
            </p:nvSpPr>
            <p:spPr bwMode="auto">
              <a:xfrm>
                <a:off x="1870" y="1402"/>
                <a:ext cx="78" cy="92"/>
              </a:xfrm>
              <a:prstGeom prst="rect">
                <a:avLst/>
              </a:prstGeom>
              <a:pattFill prst="ltHorz">
                <a:fgClr>
                  <a:schemeClr val="tx1"/>
                </a:fgClr>
                <a:bgClr>
                  <a:schemeClr val="bg1"/>
                </a:bgClr>
              </a:patt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11" name="Line 1071"/>
              <p:cNvSpPr>
                <a:spLocks noChangeShapeType="1"/>
              </p:cNvSpPr>
              <p:nvPr/>
            </p:nvSpPr>
            <p:spPr bwMode="auto">
              <a:xfrm>
                <a:off x="1920" y="1336"/>
                <a:ext cx="19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12" name="Line 1072"/>
              <p:cNvSpPr>
                <a:spLocks noChangeShapeType="1"/>
              </p:cNvSpPr>
              <p:nvPr/>
            </p:nvSpPr>
            <p:spPr bwMode="auto">
              <a:xfrm>
                <a:off x="2115" y="1347"/>
                <a:ext cx="0" cy="5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13" name="Line 1073"/>
              <p:cNvSpPr>
                <a:spLocks noChangeShapeType="1"/>
              </p:cNvSpPr>
              <p:nvPr/>
            </p:nvSpPr>
            <p:spPr bwMode="auto">
              <a:xfrm>
                <a:off x="1909" y="1340"/>
                <a:ext cx="0" cy="4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14" name="Line 1074"/>
              <p:cNvSpPr>
                <a:spLocks noChangeShapeType="1"/>
              </p:cNvSpPr>
              <p:nvPr/>
            </p:nvSpPr>
            <p:spPr bwMode="auto">
              <a:xfrm>
                <a:off x="2008" y="1290"/>
                <a:ext cx="0" cy="42"/>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grpSp>
          <p:nvGrpSpPr>
            <p:cNvPr id="190538" name="Group 1098"/>
            <p:cNvGrpSpPr>
              <a:grpSpLocks/>
            </p:cNvGrpSpPr>
            <p:nvPr/>
          </p:nvGrpSpPr>
          <p:grpSpPr bwMode="auto">
            <a:xfrm>
              <a:off x="1344" y="1344"/>
              <a:ext cx="727" cy="352"/>
              <a:chOff x="602" y="1950"/>
              <a:chExt cx="727" cy="352"/>
            </a:xfrm>
          </p:grpSpPr>
          <p:sp>
            <p:nvSpPr>
              <p:cNvPr id="190520" name="Rectangle 1080"/>
              <p:cNvSpPr>
                <a:spLocks noChangeArrowheads="1"/>
              </p:cNvSpPr>
              <p:nvPr/>
            </p:nvSpPr>
            <p:spPr bwMode="auto">
              <a:xfrm>
                <a:off x="602" y="1950"/>
                <a:ext cx="727" cy="35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1" name="Oval 1081"/>
              <p:cNvSpPr>
                <a:spLocks noChangeArrowheads="1"/>
              </p:cNvSpPr>
              <p:nvPr/>
            </p:nvSpPr>
            <p:spPr bwMode="auto">
              <a:xfrm>
                <a:off x="696" y="2033"/>
                <a:ext cx="209" cy="78"/>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2" name="Oval 1082"/>
              <p:cNvSpPr>
                <a:spLocks noChangeArrowheads="1"/>
              </p:cNvSpPr>
              <p:nvPr/>
            </p:nvSpPr>
            <p:spPr bwMode="auto">
              <a:xfrm>
                <a:off x="1040" y="2209"/>
                <a:ext cx="183" cy="67"/>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nvGrpSpPr>
              <p:cNvPr id="190523" name="Group 1083"/>
              <p:cNvGrpSpPr>
                <a:grpSpLocks/>
              </p:cNvGrpSpPr>
              <p:nvPr/>
            </p:nvGrpSpPr>
            <p:grpSpPr bwMode="auto">
              <a:xfrm>
                <a:off x="1082" y="1994"/>
                <a:ext cx="90" cy="137"/>
                <a:chOff x="1097" y="2020"/>
                <a:chExt cx="91" cy="139"/>
              </a:xfrm>
            </p:grpSpPr>
            <p:sp>
              <p:nvSpPr>
                <p:cNvPr id="190524" name="Oval 1084"/>
                <p:cNvSpPr>
                  <a:spLocks noChangeArrowheads="1"/>
                </p:cNvSpPr>
                <p:nvPr/>
              </p:nvSpPr>
              <p:spPr bwMode="auto">
                <a:xfrm>
                  <a:off x="1122" y="2020"/>
                  <a:ext cx="35" cy="37"/>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5" name="Line 1085"/>
                <p:cNvSpPr>
                  <a:spLocks noChangeShapeType="1"/>
                </p:cNvSpPr>
                <p:nvPr/>
              </p:nvSpPr>
              <p:spPr bwMode="auto">
                <a:xfrm>
                  <a:off x="1097" y="2090"/>
                  <a:ext cx="9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6" name="Line 1086"/>
                <p:cNvSpPr>
                  <a:spLocks noChangeShapeType="1"/>
                </p:cNvSpPr>
                <p:nvPr/>
              </p:nvSpPr>
              <p:spPr bwMode="auto">
                <a:xfrm>
                  <a:off x="1139" y="2070"/>
                  <a:ext cx="0" cy="4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7" name="Line 1087"/>
                <p:cNvSpPr>
                  <a:spLocks noChangeShapeType="1"/>
                </p:cNvSpPr>
                <p:nvPr/>
              </p:nvSpPr>
              <p:spPr bwMode="auto">
                <a:xfrm flipH="1">
                  <a:off x="1099" y="2126"/>
                  <a:ext cx="37" cy="3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28" name="Line 1088"/>
                <p:cNvSpPr>
                  <a:spLocks noChangeShapeType="1"/>
                </p:cNvSpPr>
                <p:nvPr/>
              </p:nvSpPr>
              <p:spPr bwMode="auto">
                <a:xfrm>
                  <a:off x="1143" y="2124"/>
                  <a:ext cx="33" cy="3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sp>
            <p:nvSpPr>
              <p:cNvPr id="190529" name="Line 1089"/>
              <p:cNvSpPr>
                <a:spLocks noChangeShapeType="1"/>
              </p:cNvSpPr>
              <p:nvPr/>
            </p:nvSpPr>
            <p:spPr bwMode="auto">
              <a:xfrm flipH="1" flipV="1">
                <a:off x="915" y="2072"/>
                <a:ext cx="157" cy="7"/>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30" name="Line 1090"/>
              <p:cNvSpPr>
                <a:spLocks noChangeShapeType="1"/>
              </p:cNvSpPr>
              <p:nvPr/>
            </p:nvSpPr>
            <p:spPr bwMode="auto">
              <a:xfrm>
                <a:off x="1128" y="2154"/>
                <a:ext cx="7" cy="4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nvGrpSpPr>
              <p:cNvPr id="190531" name="Group 1091"/>
              <p:cNvGrpSpPr>
                <a:grpSpLocks/>
              </p:cNvGrpSpPr>
              <p:nvPr/>
            </p:nvGrpSpPr>
            <p:grpSpPr bwMode="auto">
              <a:xfrm>
                <a:off x="905" y="2151"/>
                <a:ext cx="91" cy="135"/>
                <a:chOff x="918" y="2179"/>
                <a:chExt cx="92" cy="137"/>
              </a:xfrm>
            </p:grpSpPr>
            <p:sp>
              <p:nvSpPr>
                <p:cNvPr id="190532" name="Oval 1092"/>
                <p:cNvSpPr>
                  <a:spLocks noChangeArrowheads="1"/>
                </p:cNvSpPr>
                <p:nvPr/>
              </p:nvSpPr>
              <p:spPr bwMode="auto">
                <a:xfrm>
                  <a:off x="943" y="2179"/>
                  <a:ext cx="35" cy="35"/>
                </a:xfrm>
                <a:prstGeom prst="ellipse">
                  <a:avLst/>
                </a:prstGeom>
                <a:solidFill>
                  <a:schemeClr val="bg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33" name="Line 1093"/>
                <p:cNvSpPr>
                  <a:spLocks noChangeShapeType="1"/>
                </p:cNvSpPr>
                <p:nvPr/>
              </p:nvSpPr>
              <p:spPr bwMode="auto">
                <a:xfrm>
                  <a:off x="918" y="2247"/>
                  <a:ext cx="92"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34" name="Line 1094"/>
                <p:cNvSpPr>
                  <a:spLocks noChangeShapeType="1"/>
                </p:cNvSpPr>
                <p:nvPr/>
              </p:nvSpPr>
              <p:spPr bwMode="auto">
                <a:xfrm>
                  <a:off x="960" y="2227"/>
                  <a:ext cx="0" cy="4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35" name="Line 1095"/>
                <p:cNvSpPr>
                  <a:spLocks noChangeShapeType="1"/>
                </p:cNvSpPr>
                <p:nvPr/>
              </p:nvSpPr>
              <p:spPr bwMode="auto">
                <a:xfrm flipH="1">
                  <a:off x="921" y="2283"/>
                  <a:ext cx="36" cy="3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36" name="Line 1096"/>
                <p:cNvSpPr>
                  <a:spLocks noChangeShapeType="1"/>
                </p:cNvSpPr>
                <p:nvPr/>
              </p:nvSpPr>
              <p:spPr bwMode="auto">
                <a:xfrm>
                  <a:off x="964" y="2281"/>
                  <a:ext cx="33" cy="3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sp>
            <p:nvSpPr>
              <p:cNvPr id="190537" name="Line 1097"/>
              <p:cNvSpPr>
                <a:spLocks noChangeShapeType="1"/>
              </p:cNvSpPr>
              <p:nvPr/>
            </p:nvSpPr>
            <p:spPr bwMode="auto">
              <a:xfrm flipH="1" flipV="1">
                <a:off x="811" y="2128"/>
                <a:ext cx="85" cy="12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sp>
          <p:nvSpPr>
            <p:cNvPr id="190560" name="Text Box 1120"/>
            <p:cNvSpPr txBox="1">
              <a:spLocks noChangeArrowheads="1"/>
            </p:cNvSpPr>
            <p:nvPr/>
          </p:nvSpPr>
          <p:spPr bwMode="auto">
            <a:xfrm>
              <a:off x="2857" y="912"/>
              <a:ext cx="878"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Object Model</a:t>
              </a:r>
            </a:p>
          </p:txBody>
        </p:sp>
        <p:sp>
          <p:nvSpPr>
            <p:cNvPr id="190562" name="Text Box 1122"/>
            <p:cNvSpPr txBox="1">
              <a:spLocks noChangeArrowheads="1"/>
            </p:cNvSpPr>
            <p:nvPr/>
          </p:nvSpPr>
          <p:spPr bwMode="auto">
            <a:xfrm>
              <a:off x="1638" y="1728"/>
              <a:ext cx="713" cy="36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Functional</a:t>
              </a:r>
            </a:p>
            <a:p>
              <a:r>
                <a:rPr lang="en-US" sz="1600"/>
                <a:t>Model</a:t>
              </a:r>
            </a:p>
          </p:txBody>
        </p:sp>
        <p:sp>
          <p:nvSpPr>
            <p:cNvPr id="190588" name="Text Box 1148"/>
            <p:cNvSpPr txBox="1">
              <a:spLocks noChangeArrowheads="1"/>
            </p:cNvSpPr>
            <p:nvPr/>
          </p:nvSpPr>
          <p:spPr bwMode="auto">
            <a:xfrm>
              <a:off x="2527" y="2002"/>
              <a:ext cx="1007"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Dynamic Model</a:t>
              </a:r>
            </a:p>
          </p:txBody>
        </p:sp>
      </p:grpSp>
      <p:grpSp>
        <p:nvGrpSpPr>
          <p:cNvPr id="190593" name="Group 1153"/>
          <p:cNvGrpSpPr>
            <a:grpSpLocks/>
          </p:cNvGrpSpPr>
          <p:nvPr/>
        </p:nvGrpSpPr>
        <p:grpSpPr bwMode="auto">
          <a:xfrm>
            <a:off x="4530642" y="1752603"/>
            <a:ext cx="1706099" cy="1100139"/>
            <a:chOff x="3024" y="1104"/>
            <a:chExt cx="1075" cy="693"/>
          </a:xfrm>
        </p:grpSpPr>
        <p:grpSp>
          <p:nvGrpSpPr>
            <p:cNvPr id="190486" name="Group 1046"/>
            <p:cNvGrpSpPr>
              <a:grpSpLocks/>
            </p:cNvGrpSpPr>
            <p:nvPr/>
          </p:nvGrpSpPr>
          <p:grpSpPr bwMode="auto">
            <a:xfrm>
              <a:off x="3344" y="1507"/>
              <a:ext cx="406" cy="290"/>
              <a:chOff x="4274" y="2903"/>
              <a:chExt cx="412" cy="293"/>
            </a:xfrm>
          </p:grpSpPr>
          <p:sp>
            <p:nvSpPr>
              <p:cNvPr id="190487" name="Rectangle 1047"/>
              <p:cNvSpPr>
                <a:spLocks noChangeArrowheads="1"/>
              </p:cNvSpPr>
              <p:nvPr/>
            </p:nvSpPr>
            <p:spPr bwMode="auto">
              <a:xfrm>
                <a:off x="4274" y="2975"/>
                <a:ext cx="362" cy="1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92407" tIns="45420" rIns="92407" bIns="45420">
                <a:spAutoFit/>
              </a:bodyPr>
              <a:lstStyle/>
              <a:p>
                <a:endParaRPr lang="en-US" sz="1200"/>
              </a:p>
            </p:txBody>
          </p:sp>
          <p:sp>
            <p:nvSpPr>
              <p:cNvPr id="190488" name="Rectangle 1048"/>
              <p:cNvSpPr>
                <a:spLocks noChangeArrowheads="1"/>
              </p:cNvSpPr>
              <p:nvPr/>
            </p:nvSpPr>
            <p:spPr bwMode="auto">
              <a:xfrm>
                <a:off x="4279" y="2903"/>
                <a:ext cx="407" cy="29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92407" tIns="45420" rIns="92407" bIns="45420">
                <a:spAutoFit/>
              </a:bodyPr>
              <a:lstStyle/>
              <a:p>
                <a:pPr defTabSz="911225"/>
                <a:r>
                  <a:rPr lang="en-US" sz="800" dirty="0">
                    <a:latin typeface="Helvetica" charset="0"/>
                  </a:rPr>
                  <a:t>class...</a:t>
                </a:r>
              </a:p>
              <a:p>
                <a:pPr defTabSz="911225"/>
                <a:r>
                  <a:rPr lang="en-US" sz="800" dirty="0">
                    <a:latin typeface="Helvetica" charset="0"/>
                  </a:rPr>
                  <a:t>class...</a:t>
                </a:r>
              </a:p>
              <a:p>
                <a:pPr defTabSz="911225"/>
                <a:r>
                  <a:rPr lang="en-US" sz="800" dirty="0">
                    <a:latin typeface="Helvetica" charset="0"/>
                  </a:rPr>
                  <a:t>class...</a:t>
                </a:r>
              </a:p>
            </p:txBody>
          </p:sp>
        </p:grpSp>
        <p:sp>
          <p:nvSpPr>
            <p:cNvPr id="190561" name="Text Box 1121"/>
            <p:cNvSpPr txBox="1">
              <a:spLocks noChangeArrowheads="1"/>
            </p:cNvSpPr>
            <p:nvPr/>
          </p:nvSpPr>
          <p:spPr bwMode="auto">
            <a:xfrm>
              <a:off x="3751" y="1584"/>
              <a:ext cx="348" cy="17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200"/>
                <a:t>Code</a:t>
              </a:r>
            </a:p>
          </p:txBody>
        </p:sp>
        <p:sp>
          <p:nvSpPr>
            <p:cNvPr id="190589" name="Line 1149"/>
            <p:cNvSpPr>
              <a:spLocks noChangeShapeType="1"/>
            </p:cNvSpPr>
            <p:nvPr/>
          </p:nvSpPr>
          <p:spPr bwMode="auto">
            <a:xfrm>
              <a:off x="3024" y="1104"/>
              <a:ext cx="336" cy="33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200"/>
            </a:p>
          </p:txBody>
        </p:sp>
      </p:grpSp>
      <p:grpSp>
        <p:nvGrpSpPr>
          <p:cNvPr id="190600" name="Group 1160"/>
          <p:cNvGrpSpPr>
            <a:grpSpLocks/>
          </p:cNvGrpSpPr>
          <p:nvPr/>
        </p:nvGrpSpPr>
        <p:grpSpPr bwMode="auto">
          <a:xfrm>
            <a:off x="2408349" y="4876801"/>
            <a:ext cx="993775" cy="490538"/>
            <a:chOff x="1421" y="3072"/>
            <a:chExt cx="626" cy="309"/>
          </a:xfrm>
        </p:grpSpPr>
        <p:sp>
          <p:nvSpPr>
            <p:cNvPr id="190597" name="Text Box 1157"/>
            <p:cNvSpPr txBox="1">
              <a:spLocks noChangeArrowheads="1"/>
            </p:cNvSpPr>
            <p:nvPr/>
          </p:nvSpPr>
          <p:spPr bwMode="auto">
            <a:xfrm>
              <a:off x="1421" y="3168"/>
              <a:ext cx="626" cy="213"/>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600"/>
                <a:t>Pro  Con</a:t>
              </a:r>
            </a:p>
          </p:txBody>
        </p:sp>
        <p:sp>
          <p:nvSpPr>
            <p:cNvPr id="190598" name="Line 1158"/>
            <p:cNvSpPr>
              <a:spLocks noChangeShapeType="1"/>
            </p:cNvSpPr>
            <p:nvPr/>
          </p:nvSpPr>
          <p:spPr bwMode="auto">
            <a:xfrm flipH="1">
              <a:off x="1584" y="3072"/>
              <a:ext cx="144" cy="192"/>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599" name="Line 1159"/>
            <p:cNvSpPr>
              <a:spLocks noChangeShapeType="1"/>
            </p:cNvSpPr>
            <p:nvPr/>
          </p:nvSpPr>
          <p:spPr bwMode="auto">
            <a:xfrm>
              <a:off x="1776" y="3072"/>
              <a:ext cx="144" cy="192"/>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grpSp>
      <p:sp>
        <p:nvSpPr>
          <p:cNvPr id="190601" name="Text Box 1161"/>
          <p:cNvSpPr txBox="1">
            <a:spLocks noChangeArrowheads="1"/>
          </p:cNvSpPr>
          <p:nvPr/>
        </p:nvSpPr>
        <p:spPr bwMode="auto">
          <a:xfrm>
            <a:off x="7122640" y="1654176"/>
            <a:ext cx="1426629" cy="1323439"/>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r>
              <a:rPr lang="de-DE" sz="1600" dirty="0"/>
              <a:t>Forward</a:t>
            </a:r>
          </a:p>
          <a:p>
            <a:r>
              <a:rPr lang="de-DE" sz="1600" dirty="0"/>
              <a:t>Engineering</a:t>
            </a:r>
          </a:p>
          <a:p>
            <a:endParaRPr lang="de-DE" sz="1600" dirty="0"/>
          </a:p>
          <a:p>
            <a:r>
              <a:rPr lang="de-DE" sz="1600" dirty="0"/>
              <a:t>Reverse</a:t>
            </a:r>
          </a:p>
          <a:p>
            <a:r>
              <a:rPr lang="de-DE" sz="1600" dirty="0"/>
              <a:t>Engineering</a:t>
            </a:r>
          </a:p>
        </p:txBody>
      </p:sp>
      <p:sp>
        <p:nvSpPr>
          <p:cNvPr id="190602" name="Line 1162"/>
          <p:cNvSpPr>
            <a:spLocks noChangeShapeType="1"/>
          </p:cNvSpPr>
          <p:nvPr/>
        </p:nvSpPr>
        <p:spPr bwMode="auto">
          <a:xfrm flipH="1">
            <a:off x="4911642" y="1905000"/>
            <a:ext cx="2057400" cy="1524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603" name="Line 1163"/>
          <p:cNvSpPr>
            <a:spLocks noChangeShapeType="1"/>
          </p:cNvSpPr>
          <p:nvPr/>
        </p:nvSpPr>
        <p:spPr bwMode="auto">
          <a:xfrm>
            <a:off x="7578642" y="2209800"/>
            <a:ext cx="0" cy="3810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604" name="Line 1164"/>
          <p:cNvSpPr>
            <a:spLocks noChangeShapeType="1"/>
          </p:cNvSpPr>
          <p:nvPr/>
        </p:nvSpPr>
        <p:spPr bwMode="auto">
          <a:xfrm flipH="1" flipV="1">
            <a:off x="4987842" y="1752600"/>
            <a:ext cx="381000" cy="5334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
        <p:nvSpPr>
          <p:cNvPr id="190605" name="Line 1165"/>
          <p:cNvSpPr>
            <a:spLocks noChangeShapeType="1"/>
          </p:cNvSpPr>
          <p:nvPr/>
        </p:nvSpPr>
        <p:spPr bwMode="auto">
          <a:xfrm>
            <a:off x="5292642" y="2133600"/>
            <a:ext cx="1676400" cy="4572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600"/>
          </a:p>
        </p:txBody>
      </p:sp>
    </p:spTree>
    <p:extLst>
      <p:ext uri="{BB962C8B-B14F-4D97-AF65-F5344CB8AC3E}">
        <p14:creationId xmlns:p14="http://schemas.microsoft.com/office/powerpoint/2010/main" val="123996449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19059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19059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9055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6" presetClass="entr" presetSubtype="37" fill="hold" grpId="0" nodeType="clickEffect">
                                  <p:stCondLst>
                                    <p:cond delay="0"/>
                                  </p:stCondLst>
                                  <p:childTnLst>
                                    <p:set>
                                      <p:cBhvr>
                                        <p:cTn id="18" dur="1" fill="hold">
                                          <p:stCondLst>
                                            <p:cond delay="0"/>
                                          </p:stCondLst>
                                        </p:cTn>
                                        <p:tgtEl>
                                          <p:spTgt spid="190542">
                                            <p:txEl>
                                              <p:pRg st="0" end="0"/>
                                            </p:txEl>
                                          </p:spTgt>
                                        </p:tgtEl>
                                        <p:attrNameLst>
                                          <p:attrName>style.visibility</p:attrName>
                                        </p:attrNameLst>
                                      </p:cBhvr>
                                      <p:to>
                                        <p:strVal val="visible"/>
                                      </p:to>
                                    </p:set>
                                    <p:animEffect transition="in" filter="barn(outVertical)">
                                      <p:cBhvr>
                                        <p:cTn id="19" dur="500"/>
                                        <p:tgtEl>
                                          <p:spTgt spid="190542">
                                            <p:txEl>
                                              <p:pRg st="0" end="0"/>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499"/>
                                          </p:stCondLst>
                                        </p:cTn>
                                        <p:tgtEl>
                                          <p:spTgt spid="190569"/>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190544"/>
                                        </p:tgtEl>
                                        <p:attrNameLst>
                                          <p:attrName>style.visibility</p:attrName>
                                        </p:attrNameLst>
                                      </p:cBhvr>
                                      <p:to>
                                        <p:strVal val="visible"/>
                                      </p:to>
                                    </p:set>
                                    <p:anim calcmode="lin" valueType="num">
                                      <p:cBhvr additive="base">
                                        <p:cTn id="28" dur="500" fill="hold"/>
                                        <p:tgtEl>
                                          <p:spTgt spid="190544"/>
                                        </p:tgtEl>
                                        <p:attrNameLst>
                                          <p:attrName>ppt_x</p:attrName>
                                        </p:attrNameLst>
                                      </p:cBhvr>
                                      <p:tavLst>
                                        <p:tav tm="0">
                                          <p:val>
                                            <p:strVal val="0-#ppt_w/2"/>
                                          </p:val>
                                        </p:tav>
                                        <p:tav tm="100000">
                                          <p:val>
                                            <p:strVal val="#ppt_x"/>
                                          </p:val>
                                        </p:tav>
                                      </p:tavLst>
                                    </p:anim>
                                    <p:anim calcmode="lin" valueType="num">
                                      <p:cBhvr additive="base">
                                        <p:cTn id="29" dur="500" fill="hold"/>
                                        <p:tgtEl>
                                          <p:spTgt spid="190544"/>
                                        </p:tgtEl>
                                        <p:attrNameLst>
                                          <p:attrName>ppt_y</p:attrName>
                                        </p:attrNameLst>
                                      </p:cBhvr>
                                      <p:tavLst>
                                        <p:tav tm="0">
                                          <p:val>
                                            <p:strVal val="#ppt_y"/>
                                          </p:val>
                                        </p:tav>
                                        <p:tav tm="100000">
                                          <p:val>
                                            <p:strVal val="#ppt_y"/>
                                          </p:val>
                                        </p:tav>
                                      </p:tavLst>
                                    </p:anim>
                                  </p:childTnLst>
                                </p:cTn>
                              </p:par>
                            </p:childTnLst>
                          </p:cTn>
                        </p:par>
                      </p:childTnLst>
                    </p:cTn>
                  </p:par>
                  <p:par>
                    <p:cTn id="30" fill="hold" nodeType="clickPar">
                      <p:stCondLst>
                        <p:cond delay="indefinite"/>
                      </p:stCondLst>
                      <p:childTnLst>
                        <p:par>
                          <p:cTn id="31" fill="hold" nodeType="withGroup">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190558"/>
                                        </p:tgtEl>
                                        <p:attrNameLst>
                                          <p:attrName>style.visibility</p:attrName>
                                        </p:attrNameLst>
                                      </p:cBhvr>
                                      <p:to>
                                        <p:strVal val="visible"/>
                                      </p:to>
                                    </p:set>
                                    <p:anim calcmode="lin" valueType="num">
                                      <p:cBhvr additive="base">
                                        <p:cTn id="34" dur="500" fill="hold"/>
                                        <p:tgtEl>
                                          <p:spTgt spid="190558"/>
                                        </p:tgtEl>
                                        <p:attrNameLst>
                                          <p:attrName>ppt_x</p:attrName>
                                        </p:attrNameLst>
                                      </p:cBhvr>
                                      <p:tavLst>
                                        <p:tav tm="0">
                                          <p:val>
                                            <p:strVal val="0-#ppt_w/2"/>
                                          </p:val>
                                        </p:tav>
                                        <p:tav tm="100000">
                                          <p:val>
                                            <p:strVal val="#ppt_x"/>
                                          </p:val>
                                        </p:tav>
                                      </p:tavLst>
                                    </p:anim>
                                    <p:anim calcmode="lin" valueType="num">
                                      <p:cBhvr additive="base">
                                        <p:cTn id="35" dur="500" fill="hold"/>
                                        <p:tgtEl>
                                          <p:spTgt spid="190558"/>
                                        </p:tgtEl>
                                        <p:attrNameLst>
                                          <p:attrName>ppt_y</p:attrName>
                                        </p:attrNameLst>
                                      </p:cBhvr>
                                      <p:tavLst>
                                        <p:tav tm="0">
                                          <p:val>
                                            <p:strVal val="#ppt_y"/>
                                          </p:val>
                                        </p:tav>
                                        <p:tav tm="100000">
                                          <p:val>
                                            <p:strVal val="#ppt_y"/>
                                          </p:val>
                                        </p:tav>
                                      </p:tavLst>
                                    </p:anim>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ntr" presetSubtype="0" fill="hold" grpId="0" nodeType="clickEffect">
                                  <p:stCondLst>
                                    <p:cond delay="0"/>
                                  </p:stCondLst>
                                  <p:childTnLst>
                                    <p:set>
                                      <p:cBhvr>
                                        <p:cTn id="39" dur="1" fill="hold">
                                          <p:stCondLst>
                                            <p:cond delay="499"/>
                                          </p:stCondLst>
                                        </p:cTn>
                                        <p:tgtEl>
                                          <p:spTgt spid="190556"/>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16" presetClass="entr" presetSubtype="37" fill="hold" grpId="0" nodeType="clickEffect">
                                  <p:stCondLst>
                                    <p:cond delay="0"/>
                                  </p:stCondLst>
                                  <p:childTnLst>
                                    <p:set>
                                      <p:cBhvr>
                                        <p:cTn id="43" dur="1" fill="hold">
                                          <p:stCondLst>
                                            <p:cond delay="0"/>
                                          </p:stCondLst>
                                        </p:cTn>
                                        <p:tgtEl>
                                          <p:spTgt spid="190557"/>
                                        </p:tgtEl>
                                        <p:attrNameLst>
                                          <p:attrName>style.visibility</p:attrName>
                                        </p:attrNameLst>
                                      </p:cBhvr>
                                      <p:to>
                                        <p:strVal val="visible"/>
                                      </p:to>
                                    </p:set>
                                    <p:animEffect transition="in" filter="barn(outVertical)">
                                      <p:cBhvr>
                                        <p:cTn id="44" dur="500"/>
                                        <p:tgtEl>
                                          <p:spTgt spid="190557"/>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nodeType="clickEffect">
                                  <p:stCondLst>
                                    <p:cond delay="0"/>
                                  </p:stCondLst>
                                  <p:childTnLst>
                                    <p:set>
                                      <p:cBhvr>
                                        <p:cTn id="48" dur="1" fill="hold">
                                          <p:stCondLst>
                                            <p:cond delay="499"/>
                                          </p:stCondLst>
                                        </p:cTn>
                                        <p:tgtEl>
                                          <p:spTgt spid="190585"/>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nodeType="clickEffect">
                                  <p:stCondLst>
                                    <p:cond delay="0"/>
                                  </p:stCondLst>
                                  <p:childTnLst>
                                    <p:set>
                                      <p:cBhvr>
                                        <p:cTn id="52" dur="1" fill="hold">
                                          <p:stCondLst>
                                            <p:cond delay="499"/>
                                          </p:stCondLst>
                                        </p:cTn>
                                        <p:tgtEl>
                                          <p:spTgt spid="190571"/>
                                        </p:tgtEl>
                                        <p:attrNameLst>
                                          <p:attrName>style.visibility</p:attrName>
                                        </p:attrNameLst>
                                      </p:cBhvr>
                                      <p:to>
                                        <p:strVal val="visible"/>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8" fill="hold" nodeType="clickEffect">
                                  <p:stCondLst>
                                    <p:cond delay="0"/>
                                  </p:stCondLst>
                                  <p:childTnLst>
                                    <p:set>
                                      <p:cBhvr>
                                        <p:cTn id="56" dur="1" fill="hold">
                                          <p:stCondLst>
                                            <p:cond delay="0"/>
                                          </p:stCondLst>
                                        </p:cTn>
                                        <p:tgtEl>
                                          <p:spTgt spid="190600"/>
                                        </p:tgtEl>
                                        <p:attrNameLst>
                                          <p:attrName>style.visibility</p:attrName>
                                        </p:attrNameLst>
                                      </p:cBhvr>
                                      <p:to>
                                        <p:strVal val="visible"/>
                                      </p:to>
                                    </p:set>
                                    <p:anim calcmode="lin" valueType="num">
                                      <p:cBhvr additive="base">
                                        <p:cTn id="57" dur="500" fill="hold"/>
                                        <p:tgtEl>
                                          <p:spTgt spid="190600"/>
                                        </p:tgtEl>
                                        <p:attrNameLst>
                                          <p:attrName>ppt_x</p:attrName>
                                        </p:attrNameLst>
                                      </p:cBhvr>
                                      <p:tavLst>
                                        <p:tav tm="0">
                                          <p:val>
                                            <p:strVal val="0-#ppt_w/2"/>
                                          </p:val>
                                        </p:tav>
                                        <p:tav tm="100000">
                                          <p:val>
                                            <p:strVal val="#ppt_x"/>
                                          </p:val>
                                        </p:tav>
                                      </p:tavLst>
                                    </p:anim>
                                    <p:anim calcmode="lin" valueType="num">
                                      <p:cBhvr additive="base">
                                        <p:cTn id="58" dur="500" fill="hold"/>
                                        <p:tgtEl>
                                          <p:spTgt spid="190600"/>
                                        </p:tgtEl>
                                        <p:attrNameLst>
                                          <p:attrName>ppt_y</p:attrName>
                                        </p:attrNameLst>
                                      </p:cBhvr>
                                      <p:tavLst>
                                        <p:tav tm="0">
                                          <p:val>
                                            <p:strVal val="#ppt_y"/>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grpId="0" nodeType="clickEffect">
                                  <p:stCondLst>
                                    <p:cond delay="0"/>
                                  </p:stCondLst>
                                  <p:childTnLst>
                                    <p:set>
                                      <p:cBhvr>
                                        <p:cTn id="62" dur="1" fill="hold">
                                          <p:stCondLst>
                                            <p:cond delay="499"/>
                                          </p:stCondLst>
                                        </p:cTn>
                                        <p:tgtEl>
                                          <p:spTgt spid="190555"/>
                                        </p:tgtEl>
                                        <p:attrNameLst>
                                          <p:attrName>style.visibility</p:attrName>
                                        </p:attrNameLst>
                                      </p:cBhvr>
                                      <p:to>
                                        <p:strVal val="visible"/>
                                      </p:to>
                                    </p:set>
                                  </p:childTnLst>
                                </p:cTn>
                              </p:par>
                            </p:childTnLst>
                          </p:cTn>
                        </p:par>
                      </p:childTnLst>
                    </p:cTn>
                  </p:par>
                  <p:par>
                    <p:cTn id="63" fill="hold" nodeType="clickPar">
                      <p:stCondLst>
                        <p:cond delay="indefinite"/>
                      </p:stCondLst>
                      <p:childTnLst>
                        <p:par>
                          <p:cTn id="64" fill="hold" nodeType="withGroup">
                            <p:stCondLst>
                              <p:cond delay="0"/>
                            </p:stCondLst>
                            <p:childTnLst>
                              <p:par>
                                <p:cTn id="65" presetID="16" presetClass="entr" presetSubtype="37" fill="hold" grpId="0" nodeType="clickEffect">
                                  <p:stCondLst>
                                    <p:cond delay="0"/>
                                  </p:stCondLst>
                                  <p:childTnLst>
                                    <p:set>
                                      <p:cBhvr>
                                        <p:cTn id="66" dur="1" fill="hold">
                                          <p:stCondLst>
                                            <p:cond delay="0"/>
                                          </p:stCondLst>
                                        </p:cTn>
                                        <p:tgtEl>
                                          <p:spTgt spid="190543">
                                            <p:txEl>
                                              <p:pRg st="0" end="0"/>
                                            </p:txEl>
                                          </p:spTgt>
                                        </p:tgtEl>
                                        <p:attrNameLst>
                                          <p:attrName>style.visibility</p:attrName>
                                        </p:attrNameLst>
                                      </p:cBhvr>
                                      <p:to>
                                        <p:strVal val="visible"/>
                                      </p:to>
                                    </p:set>
                                    <p:animEffect transition="in" filter="barn(outVertical)">
                                      <p:cBhvr>
                                        <p:cTn id="67" dur="500"/>
                                        <p:tgtEl>
                                          <p:spTgt spid="1905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542" grpId="0" build="p" autoUpdateAnimBg="0"/>
      <p:bldP spid="190543" grpId="0" build="p" autoUpdateAnimBg="0"/>
      <p:bldP spid="190555" grpId="0" animBg="1"/>
      <p:bldP spid="190557" grpId="0" autoUpdateAnimBg="0"/>
      <p:bldP spid="190544" grpId="0" autoUpdateAnimBg="0"/>
      <p:bldP spid="190556" grpId="0" animBg="1"/>
      <p:bldP spid="190558" grpId="0" autoUpdateAnimBg="0"/>
      <p:bldP spid="19055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31800" y="1066862"/>
            <a:ext cx="8229600" cy="5065712"/>
          </a:xfrm>
        </p:spPr>
        <p:txBody>
          <a:bodyPr/>
          <a:lstStyle/>
          <a:p>
            <a:pPr marL="0" lvl="1" indent="0">
              <a:buClrTx/>
              <a:buSzPct val="120000"/>
              <a:buNone/>
            </a:pPr>
            <a:r>
              <a:rPr lang="en-US" sz="3200" dirty="0"/>
              <a:t>2. It is a problem solving activity</a:t>
            </a:r>
          </a:p>
          <a:p>
            <a:endParaRPr lang="en-US" dirty="0"/>
          </a:p>
        </p:txBody>
      </p:sp>
      <p:pic>
        <p:nvPicPr>
          <p:cNvPr id="4" name="Picture 3"/>
          <p:cNvPicPr>
            <a:picLocks noChangeAspect="1"/>
          </p:cNvPicPr>
          <p:nvPr/>
        </p:nvPicPr>
        <p:blipFill>
          <a:blip r:embed="rId3"/>
          <a:stretch>
            <a:fillRect/>
          </a:stretch>
        </p:blipFill>
        <p:spPr>
          <a:xfrm>
            <a:off x="1828872" y="1851386"/>
            <a:ext cx="5743630" cy="4482739"/>
          </a:xfrm>
          <a:prstGeom prst="rect">
            <a:avLst/>
          </a:prstGeom>
        </p:spPr>
      </p:pic>
    </p:spTree>
    <p:extLst>
      <p:ext uri="{BB962C8B-B14F-4D97-AF65-F5344CB8AC3E}">
        <p14:creationId xmlns:p14="http://schemas.microsoft.com/office/powerpoint/2010/main" val="4424197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a:xfrm>
            <a:off x="431800" y="1066862"/>
            <a:ext cx="8229600" cy="5065712"/>
          </a:xfrm>
        </p:spPr>
        <p:txBody>
          <a:bodyPr/>
          <a:lstStyle/>
          <a:p>
            <a:pPr marL="0" lvl="1" indent="0">
              <a:buClrTx/>
              <a:buSzPct val="120000"/>
              <a:buNone/>
            </a:pPr>
            <a:r>
              <a:rPr lang="en-US" sz="3200" dirty="0"/>
              <a:t>3. It is a knowledge acquisition activity</a:t>
            </a:r>
          </a:p>
          <a:p>
            <a:pPr lvl="1"/>
            <a:endParaRPr lang="en-US" dirty="0"/>
          </a:p>
        </p:txBody>
      </p:sp>
      <p:pic>
        <p:nvPicPr>
          <p:cNvPr id="4" name="Picture 3"/>
          <p:cNvPicPr>
            <a:picLocks noChangeAspect="1"/>
          </p:cNvPicPr>
          <p:nvPr/>
        </p:nvPicPr>
        <p:blipFill>
          <a:blip r:embed="rId3"/>
          <a:stretch>
            <a:fillRect/>
          </a:stretch>
        </p:blipFill>
        <p:spPr>
          <a:xfrm>
            <a:off x="990694" y="2895614"/>
            <a:ext cx="2768600" cy="2946400"/>
          </a:xfrm>
          <a:prstGeom prst="rect">
            <a:avLst/>
          </a:prstGeom>
        </p:spPr>
      </p:pic>
      <p:sp>
        <p:nvSpPr>
          <p:cNvPr id="5" name="TextBox 4"/>
          <p:cNvSpPr txBox="1"/>
          <p:nvPr/>
        </p:nvSpPr>
        <p:spPr>
          <a:xfrm>
            <a:off x="431800" y="2209832"/>
            <a:ext cx="4368794" cy="461665"/>
          </a:xfrm>
          <a:prstGeom prst="rect">
            <a:avLst/>
          </a:prstGeom>
          <a:noFill/>
        </p:spPr>
        <p:txBody>
          <a:bodyPr wrap="square" rtlCol="0">
            <a:spAutoFit/>
          </a:bodyPr>
          <a:lstStyle/>
          <a:p>
            <a:r>
              <a:rPr lang="en-US" altLang="zh-CN" dirty="0"/>
              <a:t>Using a Funnel for learning </a:t>
            </a:r>
            <a:endParaRPr lang="en-US" dirty="0"/>
          </a:p>
        </p:txBody>
      </p:sp>
      <p:pic>
        <p:nvPicPr>
          <p:cNvPr id="6" name="Picture 5"/>
          <p:cNvPicPr>
            <a:picLocks noChangeAspect="1"/>
          </p:cNvPicPr>
          <p:nvPr/>
        </p:nvPicPr>
        <p:blipFill>
          <a:blip r:embed="rId4"/>
          <a:stretch>
            <a:fillRect/>
          </a:stretch>
        </p:blipFill>
        <p:spPr>
          <a:xfrm>
            <a:off x="4952990" y="2864611"/>
            <a:ext cx="2908300" cy="2794000"/>
          </a:xfrm>
          <a:prstGeom prst="rect">
            <a:avLst/>
          </a:prstGeom>
        </p:spPr>
      </p:pic>
      <p:sp>
        <p:nvSpPr>
          <p:cNvPr id="7" name="TextBox 6"/>
          <p:cNvSpPr txBox="1"/>
          <p:nvPr/>
        </p:nvSpPr>
        <p:spPr>
          <a:xfrm>
            <a:off x="4572000" y="2211447"/>
            <a:ext cx="4368794" cy="461665"/>
          </a:xfrm>
          <a:prstGeom prst="rect">
            <a:avLst/>
          </a:prstGeom>
          <a:noFill/>
        </p:spPr>
        <p:txBody>
          <a:bodyPr wrap="square" rtlCol="0">
            <a:spAutoFit/>
          </a:bodyPr>
          <a:lstStyle/>
          <a:p>
            <a:r>
              <a:rPr lang="en-US" altLang="zh-CN" dirty="0"/>
              <a:t>It is a nonlinear process</a:t>
            </a:r>
            <a:endParaRPr lang="en-US" dirty="0"/>
          </a:p>
        </p:txBody>
      </p:sp>
      <p:sp>
        <p:nvSpPr>
          <p:cNvPr id="8" name="Rectangle 7"/>
          <p:cNvSpPr/>
          <p:nvPr/>
        </p:nvSpPr>
        <p:spPr>
          <a:xfrm>
            <a:off x="431800" y="3429000"/>
            <a:ext cx="589074" cy="923330"/>
          </a:xfrm>
          <a:prstGeom prst="rect">
            <a:avLst/>
          </a:prstGeom>
          <a:noFill/>
        </p:spPr>
        <p:txBody>
          <a:bodyPr wrap="none" lIns="91440" tIns="45720" rIns="91440" bIns="45720">
            <a:spAutoFit/>
          </a:bodyPr>
          <a:lstStyle/>
          <a:p>
            <a:pPr algn="ctr"/>
            <a:r>
              <a:rPr lang="en-US" altLang="zh-CN" sz="5400" b="1" cap="none" spc="0"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t>
            </a:r>
          </a:p>
        </p:txBody>
      </p:sp>
    </p:spTree>
    <p:extLst>
      <p:ext uri="{BB962C8B-B14F-4D97-AF65-F5344CB8AC3E}">
        <p14:creationId xmlns:p14="http://schemas.microsoft.com/office/powerpoint/2010/main" val="12080094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lvl="1" indent="0">
              <a:buClrTx/>
              <a:buSzPct val="120000"/>
              <a:buNone/>
            </a:pPr>
            <a:r>
              <a:rPr lang="en-US" sz="2800" dirty="0"/>
              <a:t>4. It is a rational-driven activity</a:t>
            </a:r>
          </a:p>
          <a:p>
            <a:pPr lvl="1" algn="just"/>
            <a:r>
              <a:rPr lang="en-US" dirty="0"/>
              <a:t>software engineers capture the context in which decisions were made and the rationale behind these decisions.</a:t>
            </a:r>
          </a:p>
          <a:p>
            <a:pPr lvl="1" algn="just"/>
            <a:r>
              <a:rPr lang="en-US" dirty="0"/>
              <a:t>Rationale information, represented as a set of </a:t>
            </a:r>
            <a:r>
              <a:rPr lang="en-US" b="1" dirty="0"/>
              <a:t>issue models</a:t>
            </a:r>
            <a:r>
              <a:rPr lang="en-US" dirty="0"/>
              <a:t>, enables software engineers to understand the suggestion of a proposed change when returning to a decision.</a:t>
            </a:r>
          </a:p>
          <a:p>
            <a:endParaRPr lang="en-US" dirty="0"/>
          </a:p>
        </p:txBody>
      </p:sp>
    </p:spTree>
    <p:extLst>
      <p:ext uri="{BB962C8B-B14F-4D97-AF65-F5344CB8AC3E}">
        <p14:creationId xmlns:p14="http://schemas.microsoft.com/office/powerpoint/2010/main" val="20831155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4.4 Dealing with Complexity</a:t>
            </a:r>
          </a:p>
        </p:txBody>
      </p:sp>
      <p:sp>
        <p:nvSpPr>
          <p:cNvPr id="3" name="Content Placeholder 2"/>
          <p:cNvSpPr>
            <a:spLocks noGrp="1"/>
          </p:cNvSpPr>
          <p:nvPr>
            <p:ph idx="1"/>
          </p:nvPr>
        </p:nvSpPr>
        <p:spPr/>
        <p:txBody>
          <a:bodyPr/>
          <a:lstStyle/>
          <a:p>
            <a:r>
              <a:rPr lang="en-US" dirty="0"/>
              <a:t>The most important problems in software engineering</a:t>
            </a:r>
          </a:p>
          <a:p>
            <a:pPr lvl="1"/>
            <a:r>
              <a:rPr lang="en-US" dirty="0"/>
              <a:t>Abstraction: Through Modeling (</a:t>
            </a:r>
            <a:r>
              <a:rPr lang="en-US" dirty="0">
                <a:solidFill>
                  <a:srgbClr val="00FF00"/>
                </a:solidFill>
              </a:rPr>
              <a:t>Already Discussed in 4.3</a:t>
            </a:r>
            <a:r>
              <a:rPr lang="en-US" dirty="0"/>
              <a:t>)</a:t>
            </a:r>
          </a:p>
          <a:p>
            <a:pPr lvl="1"/>
            <a:r>
              <a:rPr lang="en-US" dirty="0"/>
              <a:t>Decomposition</a:t>
            </a:r>
          </a:p>
          <a:p>
            <a:pPr lvl="1"/>
            <a:r>
              <a:rPr lang="en-US" dirty="0"/>
              <a:t>Hierarchical </a:t>
            </a:r>
          </a:p>
        </p:txBody>
      </p:sp>
    </p:spTree>
    <p:extLst>
      <p:ext uri="{BB962C8B-B14F-4D97-AF65-F5344CB8AC3E}">
        <p14:creationId xmlns:p14="http://schemas.microsoft.com/office/powerpoint/2010/main" val="27467992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9942" name="Text Box 6"/>
          <p:cNvSpPr txBox="1">
            <a:spLocks noChangeArrowheads="1"/>
          </p:cNvSpPr>
          <p:nvPr/>
        </p:nvSpPr>
        <p:spPr bwMode="auto">
          <a:xfrm>
            <a:off x="1879271" y="5638800"/>
            <a:ext cx="5385459" cy="461665"/>
          </a:xfrm>
          <a:prstGeom prst="rect">
            <a:avLst/>
          </a:prstGeom>
          <a:solidFill>
            <a:srgbClr val="FC0128"/>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b="0">
                <a:solidFill>
                  <a:schemeClr val="bg1"/>
                </a:solidFill>
              </a:rPr>
              <a:t>Which decomposition is the right one?</a:t>
            </a:r>
            <a:endParaRPr lang="en-US" b="0">
              <a:solidFill>
                <a:schemeClr val="tx2"/>
              </a:solidFill>
            </a:endParaRPr>
          </a:p>
        </p:txBody>
      </p:sp>
      <p:sp>
        <p:nvSpPr>
          <p:cNvPr id="39945" name="Rectangle 9"/>
          <p:cNvSpPr>
            <a:spLocks noGrp="1" noChangeArrowheads="1"/>
          </p:cNvSpPr>
          <p:nvPr>
            <p:ph type="title"/>
          </p:nvPr>
        </p:nvSpPr>
        <p:spPr/>
        <p:txBody>
          <a:bodyPr/>
          <a:lstStyle/>
          <a:p>
            <a:r>
              <a:rPr lang="en-US" dirty="0"/>
              <a:t>(1) Decomposition</a:t>
            </a:r>
          </a:p>
        </p:txBody>
      </p:sp>
      <p:sp>
        <p:nvSpPr>
          <p:cNvPr id="39946" name="Rectangle 10"/>
          <p:cNvSpPr>
            <a:spLocks noGrp="1" noChangeArrowheads="1"/>
          </p:cNvSpPr>
          <p:nvPr>
            <p:ph type="body" idx="1"/>
          </p:nvPr>
        </p:nvSpPr>
        <p:spPr>
          <a:xfrm>
            <a:off x="431800" y="1050644"/>
            <a:ext cx="8229600" cy="5065712"/>
          </a:xfrm>
        </p:spPr>
        <p:txBody>
          <a:bodyPr/>
          <a:lstStyle/>
          <a:p>
            <a:r>
              <a:rPr lang="en-US" sz="2400" dirty="0"/>
              <a:t>A technique used to master complexity (</a:t>
            </a:r>
            <a:r>
              <a:rPr lang="ja-JP" altLang="en-US" sz="2400" dirty="0">
                <a:latin typeface="Arial"/>
              </a:rPr>
              <a:t>“</a:t>
            </a:r>
            <a:r>
              <a:rPr lang="en-US" sz="2400" dirty="0"/>
              <a:t>divide and conquer</a:t>
            </a:r>
            <a:r>
              <a:rPr lang="ja-JP" altLang="en-US" sz="2400" dirty="0">
                <a:latin typeface="Arial"/>
              </a:rPr>
              <a:t>”</a:t>
            </a:r>
            <a:r>
              <a:rPr lang="en-US" sz="2400" dirty="0"/>
              <a:t>)</a:t>
            </a:r>
          </a:p>
          <a:p>
            <a:r>
              <a:rPr lang="en-US" sz="2400" dirty="0"/>
              <a:t>Functional decomposition</a:t>
            </a:r>
          </a:p>
          <a:p>
            <a:pPr lvl="1"/>
            <a:r>
              <a:rPr lang="en-US" sz="2000" dirty="0"/>
              <a:t>The system is decomposed into modules</a:t>
            </a:r>
          </a:p>
          <a:p>
            <a:pPr lvl="1"/>
            <a:r>
              <a:rPr lang="en-US" sz="2000" dirty="0"/>
              <a:t>Each module is a major processing step (function) in the application domain</a:t>
            </a:r>
          </a:p>
          <a:p>
            <a:pPr lvl="1"/>
            <a:r>
              <a:rPr lang="en-US" sz="2000" dirty="0"/>
              <a:t>Modules can be decomposed into smaller modules</a:t>
            </a:r>
          </a:p>
          <a:p>
            <a:r>
              <a:rPr lang="en-US" sz="2400" dirty="0"/>
              <a:t>Object-oriented decomposition</a:t>
            </a:r>
          </a:p>
          <a:p>
            <a:pPr lvl="1"/>
            <a:r>
              <a:rPr lang="en-US" sz="2000" dirty="0"/>
              <a:t>The system is decomposed into classes (</a:t>
            </a:r>
            <a:r>
              <a:rPr lang="ja-JP" altLang="en-US" sz="2000" dirty="0">
                <a:latin typeface="Arial"/>
              </a:rPr>
              <a:t>“</a:t>
            </a:r>
            <a:r>
              <a:rPr lang="en-US" sz="2000" dirty="0"/>
              <a:t>objects</a:t>
            </a:r>
            <a:r>
              <a:rPr lang="ja-JP" altLang="en-US" sz="2000" dirty="0">
                <a:latin typeface="Arial"/>
              </a:rPr>
              <a:t>”</a:t>
            </a:r>
            <a:r>
              <a:rPr lang="en-US" sz="2000" dirty="0"/>
              <a:t>) </a:t>
            </a:r>
          </a:p>
          <a:p>
            <a:pPr lvl="1"/>
            <a:r>
              <a:rPr lang="en-US" sz="2000" dirty="0"/>
              <a:t>Each class is a major abstraction in the application domain</a:t>
            </a:r>
          </a:p>
          <a:p>
            <a:pPr lvl="1"/>
            <a:r>
              <a:rPr lang="en-US" sz="2000" dirty="0"/>
              <a:t>Classes can be decomposed into smaller classes</a:t>
            </a:r>
          </a:p>
          <a:p>
            <a:endParaRPr lang="en-US" sz="2400" dirty="0"/>
          </a:p>
        </p:txBody>
      </p:sp>
    </p:spTree>
    <p:extLst>
      <p:ext uri="{BB962C8B-B14F-4D97-AF65-F5344CB8AC3E}">
        <p14:creationId xmlns:p14="http://schemas.microsoft.com/office/powerpoint/2010/main" val="4188576380"/>
      </p:ext>
    </p:extLst>
  </p:cSld>
  <p:clrMapOvr>
    <a:masterClrMapping/>
  </p:clrMapOvr>
  <p:transition advTm="2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994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399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399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39946">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39946">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3994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39946">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39946">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39946">
                                            <p:txEl>
                                              <p:pRg st="8" end="8"/>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399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42" grpId="0" animBg="1" autoUpdateAnimBg="0"/>
      <p:bldP spid="39946" grpId="0" build="p"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7" name="Rectangle 3" descr="Rectangle: Click to edit Master text styles&#10;Second level&#10;Third level&#10;Fourth level&#10;Fifth level"/>
          <p:cNvSpPr>
            <a:spLocks noGrp="1" noChangeArrowheads="1"/>
          </p:cNvSpPr>
          <p:nvPr>
            <p:ph type="body" idx="1"/>
          </p:nvPr>
        </p:nvSpPr>
        <p:spPr>
          <a:xfrm>
            <a:off x="342874" y="972840"/>
            <a:ext cx="8648610" cy="5333860"/>
          </a:xfrm>
          <a:noFill/>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sz="2400" i="1" dirty="0"/>
              <a:t>Top-Down Functional decomposition</a:t>
            </a:r>
          </a:p>
          <a:p>
            <a:pPr lvl="1"/>
            <a:r>
              <a:rPr lang="en-US" altLang="zh-CN" sz="2000" dirty="0"/>
              <a:t>The whole system is characterized by a single function, and then the function is decomposed into a set of functions in a process of stepwise refinement. </a:t>
            </a:r>
          </a:p>
        </p:txBody>
      </p:sp>
      <p:sp>
        <p:nvSpPr>
          <p:cNvPr id="2" name="Title 1"/>
          <p:cNvSpPr>
            <a:spLocks noGrp="1"/>
          </p:cNvSpPr>
          <p:nvPr>
            <p:ph type="title"/>
          </p:nvPr>
        </p:nvSpPr>
        <p:spPr/>
        <p:txBody>
          <a:bodyPr/>
          <a:lstStyle/>
          <a:p>
            <a:endParaRPr lang="en-US"/>
          </a:p>
        </p:txBody>
      </p:sp>
      <p:sp>
        <p:nvSpPr>
          <p:cNvPr id="5" name="Text Box 3"/>
          <p:cNvSpPr txBox="1">
            <a:spLocks noChangeArrowheads="1"/>
          </p:cNvSpPr>
          <p:nvPr/>
        </p:nvSpPr>
        <p:spPr bwMode="auto">
          <a:xfrm>
            <a:off x="3124200" y="2710934"/>
            <a:ext cx="18288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The  System</a:t>
            </a:r>
          </a:p>
        </p:txBody>
      </p:sp>
      <p:sp>
        <p:nvSpPr>
          <p:cNvPr id="6" name="Text Box 4"/>
          <p:cNvSpPr txBox="1">
            <a:spLocks noChangeArrowheads="1"/>
          </p:cNvSpPr>
          <p:nvPr/>
        </p:nvSpPr>
        <p:spPr bwMode="auto">
          <a:xfrm>
            <a:off x="1066800" y="3777734"/>
            <a:ext cx="18288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Function1</a:t>
            </a:r>
          </a:p>
        </p:txBody>
      </p:sp>
      <p:sp>
        <p:nvSpPr>
          <p:cNvPr id="7" name="Text Box 5"/>
          <p:cNvSpPr txBox="1">
            <a:spLocks noChangeArrowheads="1"/>
          </p:cNvSpPr>
          <p:nvPr/>
        </p:nvSpPr>
        <p:spPr bwMode="auto">
          <a:xfrm>
            <a:off x="3352800" y="3777734"/>
            <a:ext cx="18288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Function2</a:t>
            </a:r>
          </a:p>
        </p:txBody>
      </p:sp>
      <p:sp>
        <p:nvSpPr>
          <p:cNvPr id="8" name="Text Box 6"/>
          <p:cNvSpPr txBox="1">
            <a:spLocks noChangeArrowheads="1"/>
          </p:cNvSpPr>
          <p:nvPr/>
        </p:nvSpPr>
        <p:spPr bwMode="auto">
          <a:xfrm>
            <a:off x="5410200" y="3777734"/>
            <a:ext cx="18288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Function3</a:t>
            </a:r>
          </a:p>
        </p:txBody>
      </p:sp>
      <p:sp>
        <p:nvSpPr>
          <p:cNvPr id="9" name="Text Box 7"/>
          <p:cNvSpPr txBox="1">
            <a:spLocks noChangeArrowheads="1"/>
          </p:cNvSpPr>
          <p:nvPr/>
        </p:nvSpPr>
        <p:spPr bwMode="auto">
          <a:xfrm>
            <a:off x="304800" y="5377934"/>
            <a:ext cx="16002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Function11</a:t>
            </a:r>
          </a:p>
        </p:txBody>
      </p:sp>
      <p:sp>
        <p:nvSpPr>
          <p:cNvPr id="10" name="Text Box 8"/>
          <p:cNvSpPr txBox="1">
            <a:spLocks noChangeArrowheads="1"/>
          </p:cNvSpPr>
          <p:nvPr/>
        </p:nvSpPr>
        <p:spPr bwMode="auto">
          <a:xfrm>
            <a:off x="2209800" y="5377934"/>
            <a:ext cx="1600200" cy="369332"/>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800"/>
              <a:t>Function12</a:t>
            </a:r>
          </a:p>
        </p:txBody>
      </p:sp>
      <p:sp>
        <p:nvSpPr>
          <p:cNvPr id="11" name="Line 9"/>
          <p:cNvSpPr>
            <a:spLocks noChangeShapeType="1"/>
          </p:cNvSpPr>
          <p:nvPr/>
        </p:nvSpPr>
        <p:spPr bwMode="auto">
          <a:xfrm>
            <a:off x="4038600" y="3168134"/>
            <a:ext cx="152400" cy="6096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12" name="Line 10"/>
          <p:cNvSpPr>
            <a:spLocks noChangeShapeType="1"/>
          </p:cNvSpPr>
          <p:nvPr/>
        </p:nvSpPr>
        <p:spPr bwMode="auto">
          <a:xfrm flipH="1">
            <a:off x="2286000" y="3168134"/>
            <a:ext cx="1447800" cy="6096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13" name="Line 11"/>
          <p:cNvSpPr>
            <a:spLocks noChangeShapeType="1"/>
          </p:cNvSpPr>
          <p:nvPr/>
        </p:nvSpPr>
        <p:spPr bwMode="auto">
          <a:xfrm>
            <a:off x="4724400" y="3168134"/>
            <a:ext cx="1600200" cy="6096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14" name="Line 12"/>
          <p:cNvSpPr>
            <a:spLocks noChangeShapeType="1"/>
          </p:cNvSpPr>
          <p:nvPr/>
        </p:nvSpPr>
        <p:spPr bwMode="auto">
          <a:xfrm flipH="1">
            <a:off x="1219200" y="4234934"/>
            <a:ext cx="609600" cy="11430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15" name="Line 13"/>
          <p:cNvSpPr>
            <a:spLocks noChangeShapeType="1"/>
          </p:cNvSpPr>
          <p:nvPr/>
        </p:nvSpPr>
        <p:spPr bwMode="auto">
          <a:xfrm>
            <a:off x="2133600" y="4234934"/>
            <a:ext cx="762000" cy="11430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16" name="Text Box 14"/>
          <p:cNvSpPr txBox="1">
            <a:spLocks noChangeArrowheads="1"/>
          </p:cNvSpPr>
          <p:nvPr/>
        </p:nvSpPr>
        <p:spPr bwMode="auto">
          <a:xfrm>
            <a:off x="4628271" y="4504809"/>
            <a:ext cx="954258"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1800"/>
              <a:t>. . .  . . .</a:t>
            </a:r>
          </a:p>
        </p:txBody>
      </p:sp>
      <p:sp>
        <p:nvSpPr>
          <p:cNvPr id="17" name="Text Box 15"/>
          <p:cNvSpPr txBox="1">
            <a:spLocks noChangeArrowheads="1"/>
          </p:cNvSpPr>
          <p:nvPr/>
        </p:nvSpPr>
        <p:spPr bwMode="auto">
          <a:xfrm>
            <a:off x="4339346" y="5301734"/>
            <a:ext cx="954258"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1800"/>
              <a:t>. . .  . . .</a:t>
            </a:r>
          </a:p>
        </p:txBody>
      </p:sp>
      <p:sp>
        <p:nvSpPr>
          <p:cNvPr id="18" name="Text Box 16"/>
          <p:cNvSpPr txBox="1">
            <a:spLocks noChangeArrowheads="1"/>
          </p:cNvSpPr>
          <p:nvPr/>
        </p:nvSpPr>
        <p:spPr bwMode="auto">
          <a:xfrm>
            <a:off x="7463546" y="3777734"/>
            <a:ext cx="954258"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1800"/>
              <a:t>. . .  . . .</a:t>
            </a:r>
          </a:p>
        </p:txBody>
      </p:sp>
      <p:sp>
        <p:nvSpPr>
          <p:cNvPr id="19" name="Text Box 17"/>
          <p:cNvSpPr txBox="1">
            <a:spLocks noChangeArrowheads="1"/>
          </p:cNvSpPr>
          <p:nvPr/>
        </p:nvSpPr>
        <p:spPr bwMode="auto">
          <a:xfrm>
            <a:off x="5282257" y="2710934"/>
            <a:ext cx="1082974"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solidFill>
                  <a:srgbClr val="000000"/>
                </a:solidFill>
              </a:rPr>
              <a:t>Studying</a:t>
            </a:r>
          </a:p>
        </p:txBody>
      </p:sp>
      <p:sp>
        <p:nvSpPr>
          <p:cNvPr id="20" name="Text Box 18"/>
          <p:cNvSpPr txBox="1">
            <a:spLocks noChangeArrowheads="1"/>
          </p:cNvSpPr>
          <p:nvPr/>
        </p:nvSpPr>
        <p:spPr bwMode="auto">
          <a:xfrm>
            <a:off x="1650518" y="4234934"/>
            <a:ext cx="710576"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t>Desk</a:t>
            </a:r>
          </a:p>
        </p:txBody>
      </p:sp>
      <p:sp>
        <p:nvSpPr>
          <p:cNvPr id="21" name="Text Box 19"/>
          <p:cNvSpPr txBox="1">
            <a:spLocks noChangeArrowheads="1"/>
          </p:cNvSpPr>
          <p:nvPr/>
        </p:nvSpPr>
        <p:spPr bwMode="auto">
          <a:xfrm>
            <a:off x="3462758" y="4311134"/>
            <a:ext cx="1121521"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dirty="0"/>
              <a:t>Table top</a:t>
            </a:r>
          </a:p>
        </p:txBody>
      </p:sp>
      <p:sp>
        <p:nvSpPr>
          <p:cNvPr id="22" name="Text Box 20"/>
          <p:cNvSpPr txBox="1">
            <a:spLocks noChangeArrowheads="1"/>
          </p:cNvSpPr>
          <p:nvPr/>
        </p:nvSpPr>
        <p:spPr bwMode="auto">
          <a:xfrm>
            <a:off x="4960880" y="4311134"/>
            <a:ext cx="1544751"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dirty="0"/>
              <a:t>Filing cabinet</a:t>
            </a:r>
          </a:p>
        </p:txBody>
      </p:sp>
      <p:sp>
        <p:nvSpPr>
          <p:cNvPr id="23" name="Text Box 21"/>
          <p:cNvSpPr txBox="1">
            <a:spLocks noChangeArrowheads="1"/>
          </p:cNvSpPr>
          <p:nvPr/>
        </p:nvSpPr>
        <p:spPr bwMode="auto">
          <a:xfrm>
            <a:off x="6905810" y="4311134"/>
            <a:ext cx="1493468"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t>Bookshelves</a:t>
            </a:r>
          </a:p>
        </p:txBody>
      </p:sp>
      <p:sp>
        <p:nvSpPr>
          <p:cNvPr id="24" name="Text Box 22"/>
          <p:cNvSpPr txBox="1">
            <a:spLocks noChangeArrowheads="1"/>
          </p:cNvSpPr>
          <p:nvPr/>
        </p:nvSpPr>
        <p:spPr bwMode="auto">
          <a:xfrm>
            <a:off x="517754" y="5911334"/>
            <a:ext cx="133939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t>Left drawer</a:t>
            </a:r>
          </a:p>
        </p:txBody>
      </p:sp>
      <p:sp>
        <p:nvSpPr>
          <p:cNvPr id="25" name="Text Box 23"/>
          <p:cNvSpPr txBox="1">
            <a:spLocks noChangeArrowheads="1"/>
          </p:cNvSpPr>
          <p:nvPr/>
        </p:nvSpPr>
        <p:spPr bwMode="auto">
          <a:xfrm>
            <a:off x="2309403" y="5911334"/>
            <a:ext cx="1634357"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t>Middle drawer</a:t>
            </a:r>
          </a:p>
        </p:txBody>
      </p:sp>
      <p:sp>
        <p:nvSpPr>
          <p:cNvPr id="26" name="Text Box 24"/>
          <p:cNvSpPr txBox="1">
            <a:spLocks noChangeArrowheads="1"/>
          </p:cNvSpPr>
          <p:nvPr/>
        </p:nvSpPr>
        <p:spPr bwMode="auto">
          <a:xfrm>
            <a:off x="4335760" y="5911334"/>
            <a:ext cx="1493242"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1800"/>
              <a:t>Right drawer</a:t>
            </a:r>
          </a:p>
        </p:txBody>
      </p:sp>
      <p:sp>
        <p:nvSpPr>
          <p:cNvPr id="27" name="Line 25"/>
          <p:cNvSpPr>
            <a:spLocks noChangeShapeType="1"/>
          </p:cNvSpPr>
          <p:nvPr/>
        </p:nvSpPr>
        <p:spPr bwMode="auto">
          <a:xfrm>
            <a:off x="8610600" y="3015734"/>
            <a:ext cx="0" cy="350520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sz="1800"/>
          </a:p>
        </p:txBody>
      </p:sp>
      <p:sp>
        <p:nvSpPr>
          <p:cNvPr id="28" name="Text Box 26"/>
          <p:cNvSpPr txBox="1">
            <a:spLocks noChangeArrowheads="1"/>
          </p:cNvSpPr>
          <p:nvPr/>
        </p:nvSpPr>
        <p:spPr bwMode="auto">
          <a:xfrm>
            <a:off x="5410200" y="3091934"/>
            <a:ext cx="838200" cy="27699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zh-CN" altLang="en-US" sz="1200"/>
              <a:t>书房</a:t>
            </a:r>
            <a:endParaRPr lang="en-US" altLang="zh-CN" sz="1200"/>
          </a:p>
        </p:txBody>
      </p:sp>
      <p:pic>
        <p:nvPicPr>
          <p:cNvPr id="3" name="Picture 2"/>
          <p:cNvPicPr>
            <a:picLocks noChangeAspect="1"/>
          </p:cNvPicPr>
          <p:nvPr/>
        </p:nvPicPr>
        <p:blipFill>
          <a:blip r:embed="rId3"/>
          <a:stretch>
            <a:fillRect/>
          </a:stretch>
        </p:blipFill>
        <p:spPr>
          <a:xfrm>
            <a:off x="5865784" y="4719500"/>
            <a:ext cx="765231" cy="765231"/>
          </a:xfrm>
          <a:prstGeom prst="rect">
            <a:avLst/>
          </a:prstGeom>
        </p:spPr>
      </p:pic>
      <p:pic>
        <p:nvPicPr>
          <p:cNvPr id="4" name="Picture 3"/>
          <p:cNvPicPr>
            <a:picLocks noChangeAspect="1"/>
          </p:cNvPicPr>
          <p:nvPr/>
        </p:nvPicPr>
        <p:blipFill>
          <a:blip r:embed="rId4"/>
          <a:stretch>
            <a:fillRect/>
          </a:stretch>
        </p:blipFill>
        <p:spPr>
          <a:xfrm>
            <a:off x="3404731" y="4680466"/>
            <a:ext cx="1362302" cy="709623"/>
          </a:xfrm>
          <a:prstGeom prst="rect">
            <a:avLst/>
          </a:prstGeom>
        </p:spPr>
      </p:pic>
      <p:pic>
        <p:nvPicPr>
          <p:cNvPr id="29" name="Picture 28"/>
          <p:cNvPicPr>
            <a:picLocks noChangeAspect="1"/>
          </p:cNvPicPr>
          <p:nvPr/>
        </p:nvPicPr>
        <p:blipFill>
          <a:blip r:embed="rId5"/>
          <a:stretch>
            <a:fillRect/>
          </a:stretch>
        </p:blipFill>
        <p:spPr>
          <a:xfrm>
            <a:off x="1278025" y="2710934"/>
            <a:ext cx="1041400" cy="1041400"/>
          </a:xfrm>
          <a:prstGeom prst="rect">
            <a:avLst/>
          </a:prstGeom>
        </p:spPr>
      </p:pic>
    </p:spTree>
    <p:extLst>
      <p:ext uri="{BB962C8B-B14F-4D97-AF65-F5344CB8AC3E}">
        <p14:creationId xmlns:p14="http://schemas.microsoft.com/office/powerpoint/2010/main" val="3118741850"/>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5" name="Rectangle 3" descr="Rectangle: Click to edit Master text styles&#10;Second level&#10;Third level&#10;Fourth level&#10;Fifth level"/>
          <p:cNvSpPr>
            <a:spLocks noGrp="1" noChangeArrowheads="1"/>
          </p:cNvSpPr>
          <p:nvPr>
            <p:ph type="body" idx="1"/>
          </p:nvPr>
        </p:nvSpPr>
        <p:spPr>
          <a:xfrm>
            <a:off x="431800" y="937177"/>
            <a:ext cx="8229600" cy="5065712"/>
          </a:xfrm>
          <a:ln/>
        </p:spPr>
        <p:txBody>
          <a:bodyPr/>
          <a:lstStyle/>
          <a:p>
            <a:r>
              <a:rPr lang="en-US" altLang="zh-CN" sz="2400" i="1" dirty="0"/>
              <a:t>Bottom-up Functional composition</a:t>
            </a:r>
            <a:endParaRPr lang="en-US" altLang="zh-CN" sz="2400" dirty="0"/>
          </a:p>
          <a:p>
            <a:pPr lvl="1"/>
            <a:r>
              <a:rPr lang="en-US" altLang="zh-CN" sz="2000" dirty="0"/>
              <a:t>You can have different components of functions such as that from a function library</a:t>
            </a:r>
          </a:p>
          <a:p>
            <a:pPr lvl="1"/>
            <a:r>
              <a:rPr lang="en-US" altLang="zh-CN" sz="2000" dirty="0"/>
              <a:t>You can compose them into a module with a more significant function.</a:t>
            </a:r>
            <a:endParaRPr lang="en-US" sz="2000" dirty="0"/>
          </a:p>
        </p:txBody>
      </p:sp>
      <p:sp>
        <p:nvSpPr>
          <p:cNvPr id="2" name="Title 1"/>
          <p:cNvSpPr>
            <a:spLocks noGrp="1"/>
          </p:cNvSpPr>
          <p:nvPr>
            <p:ph type="title"/>
          </p:nvPr>
        </p:nvSpPr>
        <p:spPr/>
        <p:txBody>
          <a:bodyPr/>
          <a:lstStyle/>
          <a:p>
            <a:endParaRPr lang="en-US"/>
          </a:p>
        </p:txBody>
      </p:sp>
      <p:sp>
        <p:nvSpPr>
          <p:cNvPr id="5" name="Text Box 3"/>
          <p:cNvSpPr txBox="1">
            <a:spLocks noChangeArrowheads="1"/>
          </p:cNvSpPr>
          <p:nvPr/>
        </p:nvSpPr>
        <p:spPr bwMode="auto">
          <a:xfrm>
            <a:off x="3559955" y="2895514"/>
            <a:ext cx="18288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The  System</a:t>
            </a:r>
          </a:p>
        </p:txBody>
      </p:sp>
      <p:sp>
        <p:nvSpPr>
          <p:cNvPr id="6" name="Text Box 4"/>
          <p:cNvSpPr txBox="1">
            <a:spLocks noChangeArrowheads="1"/>
          </p:cNvSpPr>
          <p:nvPr/>
        </p:nvSpPr>
        <p:spPr bwMode="auto">
          <a:xfrm>
            <a:off x="1502555" y="3962314"/>
            <a:ext cx="18288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Function1</a:t>
            </a:r>
          </a:p>
        </p:txBody>
      </p:sp>
      <p:sp>
        <p:nvSpPr>
          <p:cNvPr id="7" name="Text Box 5"/>
          <p:cNvSpPr txBox="1">
            <a:spLocks noChangeArrowheads="1"/>
          </p:cNvSpPr>
          <p:nvPr/>
        </p:nvSpPr>
        <p:spPr bwMode="auto">
          <a:xfrm>
            <a:off x="3788555" y="3962314"/>
            <a:ext cx="18288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Function2</a:t>
            </a:r>
          </a:p>
        </p:txBody>
      </p:sp>
      <p:sp>
        <p:nvSpPr>
          <p:cNvPr id="8" name="Text Box 6"/>
          <p:cNvSpPr txBox="1">
            <a:spLocks noChangeArrowheads="1"/>
          </p:cNvSpPr>
          <p:nvPr/>
        </p:nvSpPr>
        <p:spPr bwMode="auto">
          <a:xfrm>
            <a:off x="5845955" y="3962314"/>
            <a:ext cx="18288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Function3</a:t>
            </a:r>
          </a:p>
        </p:txBody>
      </p:sp>
      <p:sp>
        <p:nvSpPr>
          <p:cNvPr id="9" name="Text Box 7"/>
          <p:cNvSpPr txBox="1">
            <a:spLocks noChangeArrowheads="1"/>
          </p:cNvSpPr>
          <p:nvPr/>
        </p:nvSpPr>
        <p:spPr bwMode="auto">
          <a:xfrm>
            <a:off x="740555" y="5562514"/>
            <a:ext cx="16002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Function11</a:t>
            </a:r>
          </a:p>
        </p:txBody>
      </p:sp>
      <p:sp>
        <p:nvSpPr>
          <p:cNvPr id="10" name="Text Box 8"/>
          <p:cNvSpPr txBox="1">
            <a:spLocks noChangeArrowheads="1"/>
          </p:cNvSpPr>
          <p:nvPr/>
        </p:nvSpPr>
        <p:spPr bwMode="auto">
          <a:xfrm>
            <a:off x="2645555" y="5562514"/>
            <a:ext cx="1600200" cy="400110"/>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2000"/>
              <a:t>Function12</a:t>
            </a:r>
          </a:p>
        </p:txBody>
      </p:sp>
      <p:sp>
        <p:nvSpPr>
          <p:cNvPr id="11" name="Line 9"/>
          <p:cNvSpPr>
            <a:spLocks noChangeShapeType="1"/>
          </p:cNvSpPr>
          <p:nvPr/>
        </p:nvSpPr>
        <p:spPr bwMode="auto">
          <a:xfrm>
            <a:off x="4474355" y="3352714"/>
            <a:ext cx="152400" cy="609600"/>
          </a:xfrm>
          <a:prstGeom prst="line">
            <a:avLst/>
          </a:prstGeom>
          <a:noFill/>
          <a:ln w="127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2" name="Line 10"/>
          <p:cNvSpPr>
            <a:spLocks noChangeShapeType="1"/>
          </p:cNvSpPr>
          <p:nvPr/>
        </p:nvSpPr>
        <p:spPr bwMode="auto">
          <a:xfrm flipH="1">
            <a:off x="2721755" y="3352714"/>
            <a:ext cx="1447800" cy="609600"/>
          </a:xfrm>
          <a:prstGeom prst="line">
            <a:avLst/>
          </a:prstGeom>
          <a:noFill/>
          <a:ln w="127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3" name="Line 11"/>
          <p:cNvSpPr>
            <a:spLocks noChangeShapeType="1"/>
          </p:cNvSpPr>
          <p:nvPr/>
        </p:nvSpPr>
        <p:spPr bwMode="auto">
          <a:xfrm>
            <a:off x="5160155" y="3352714"/>
            <a:ext cx="1600200" cy="609600"/>
          </a:xfrm>
          <a:prstGeom prst="line">
            <a:avLst/>
          </a:prstGeom>
          <a:noFill/>
          <a:ln w="127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4" name="Line 12"/>
          <p:cNvSpPr>
            <a:spLocks noChangeShapeType="1"/>
          </p:cNvSpPr>
          <p:nvPr/>
        </p:nvSpPr>
        <p:spPr bwMode="auto">
          <a:xfrm flipH="1">
            <a:off x="1654955" y="4419514"/>
            <a:ext cx="609600" cy="1143000"/>
          </a:xfrm>
          <a:prstGeom prst="line">
            <a:avLst/>
          </a:prstGeom>
          <a:noFill/>
          <a:ln w="127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5" name="Line 13"/>
          <p:cNvSpPr>
            <a:spLocks noChangeShapeType="1"/>
          </p:cNvSpPr>
          <p:nvPr/>
        </p:nvSpPr>
        <p:spPr bwMode="auto">
          <a:xfrm>
            <a:off x="2569355" y="4419514"/>
            <a:ext cx="762000" cy="1143000"/>
          </a:xfrm>
          <a:prstGeom prst="line">
            <a:avLst/>
          </a:prstGeom>
          <a:noFill/>
          <a:ln w="127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2000"/>
          </a:p>
        </p:txBody>
      </p:sp>
      <p:sp>
        <p:nvSpPr>
          <p:cNvPr id="16" name="Text Box 14"/>
          <p:cNvSpPr txBox="1">
            <a:spLocks noChangeArrowheads="1"/>
          </p:cNvSpPr>
          <p:nvPr/>
        </p:nvSpPr>
        <p:spPr bwMode="auto">
          <a:xfrm>
            <a:off x="5021271" y="4689389"/>
            <a:ext cx="103976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2000"/>
              <a:t>. . .  . . .</a:t>
            </a:r>
          </a:p>
        </p:txBody>
      </p:sp>
      <p:sp>
        <p:nvSpPr>
          <p:cNvPr id="17" name="Text Box 15"/>
          <p:cNvSpPr txBox="1">
            <a:spLocks noChangeArrowheads="1"/>
          </p:cNvSpPr>
          <p:nvPr/>
        </p:nvSpPr>
        <p:spPr bwMode="auto">
          <a:xfrm>
            <a:off x="4732346" y="5486314"/>
            <a:ext cx="103976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2000"/>
              <a:t>. . .  . . .</a:t>
            </a:r>
          </a:p>
        </p:txBody>
      </p:sp>
      <p:sp>
        <p:nvSpPr>
          <p:cNvPr id="18" name="Text Box 16"/>
          <p:cNvSpPr txBox="1">
            <a:spLocks noChangeArrowheads="1"/>
          </p:cNvSpPr>
          <p:nvPr/>
        </p:nvSpPr>
        <p:spPr bwMode="auto">
          <a:xfrm>
            <a:off x="7856546" y="3962314"/>
            <a:ext cx="103976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altLang="zh-CN" sz="2000"/>
              <a:t>. . .  . . .</a:t>
            </a:r>
          </a:p>
        </p:txBody>
      </p:sp>
      <p:sp>
        <p:nvSpPr>
          <p:cNvPr id="19" name="Text Box 17"/>
          <p:cNvSpPr txBox="1">
            <a:spLocks noChangeArrowheads="1"/>
          </p:cNvSpPr>
          <p:nvPr/>
        </p:nvSpPr>
        <p:spPr bwMode="auto">
          <a:xfrm>
            <a:off x="5668106" y="2895514"/>
            <a:ext cx="1182786"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solidFill>
                  <a:srgbClr val="000000"/>
                </a:solidFill>
              </a:rPr>
              <a:t>Studying</a:t>
            </a:r>
          </a:p>
        </p:txBody>
      </p:sp>
      <p:sp>
        <p:nvSpPr>
          <p:cNvPr id="20" name="Text Box 18"/>
          <p:cNvSpPr txBox="1">
            <a:spLocks noChangeArrowheads="1"/>
          </p:cNvSpPr>
          <p:nvPr/>
        </p:nvSpPr>
        <p:spPr bwMode="auto">
          <a:xfrm>
            <a:off x="2044875" y="4495772"/>
            <a:ext cx="774571"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dirty="0"/>
              <a:t>Desk</a:t>
            </a:r>
          </a:p>
        </p:txBody>
      </p:sp>
      <p:sp>
        <p:nvSpPr>
          <p:cNvPr id="21" name="Text Box 19"/>
          <p:cNvSpPr txBox="1">
            <a:spLocks noChangeArrowheads="1"/>
          </p:cNvSpPr>
          <p:nvPr/>
        </p:nvSpPr>
        <p:spPr bwMode="auto">
          <a:xfrm>
            <a:off x="3846466" y="4495714"/>
            <a:ext cx="1225616"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t>Table top</a:t>
            </a:r>
          </a:p>
        </p:txBody>
      </p:sp>
      <p:sp>
        <p:nvSpPr>
          <p:cNvPr id="22" name="Text Box 20"/>
          <p:cNvSpPr txBox="1">
            <a:spLocks noChangeArrowheads="1"/>
          </p:cNvSpPr>
          <p:nvPr/>
        </p:nvSpPr>
        <p:spPr bwMode="auto">
          <a:xfrm>
            <a:off x="5321075" y="4495714"/>
            <a:ext cx="1695872"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t>Filing cabinet</a:t>
            </a:r>
          </a:p>
        </p:txBody>
      </p:sp>
      <p:sp>
        <p:nvSpPr>
          <p:cNvPr id="23" name="Text Box 21"/>
          <p:cNvSpPr txBox="1">
            <a:spLocks noChangeArrowheads="1"/>
          </p:cNvSpPr>
          <p:nvPr/>
        </p:nvSpPr>
        <p:spPr bwMode="auto">
          <a:xfrm>
            <a:off x="7268854" y="4495714"/>
            <a:ext cx="1638890"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t>Bookshelves</a:t>
            </a:r>
          </a:p>
        </p:txBody>
      </p:sp>
      <p:sp>
        <p:nvSpPr>
          <p:cNvPr id="24" name="Text Box 22"/>
          <p:cNvSpPr txBox="1">
            <a:spLocks noChangeArrowheads="1"/>
          </p:cNvSpPr>
          <p:nvPr/>
        </p:nvSpPr>
        <p:spPr bwMode="auto">
          <a:xfrm>
            <a:off x="889358" y="6095914"/>
            <a:ext cx="1467694"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t>Left drawer</a:t>
            </a:r>
          </a:p>
        </p:txBody>
      </p:sp>
      <p:sp>
        <p:nvSpPr>
          <p:cNvPr id="25" name="Text Box 23"/>
          <p:cNvSpPr txBox="1">
            <a:spLocks noChangeArrowheads="1"/>
          </p:cNvSpPr>
          <p:nvPr/>
        </p:nvSpPr>
        <p:spPr bwMode="auto">
          <a:xfrm>
            <a:off x="2662090" y="6095914"/>
            <a:ext cx="1800493"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dirty="0"/>
              <a:t>Middle drawer</a:t>
            </a:r>
          </a:p>
        </p:txBody>
      </p:sp>
      <p:sp>
        <p:nvSpPr>
          <p:cNvPr id="26" name="Text Box 24"/>
          <p:cNvSpPr txBox="1">
            <a:spLocks noChangeArrowheads="1"/>
          </p:cNvSpPr>
          <p:nvPr/>
        </p:nvSpPr>
        <p:spPr bwMode="auto">
          <a:xfrm>
            <a:off x="4694834" y="6095914"/>
            <a:ext cx="1646605"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000"/>
              <a:t>Right drawer</a:t>
            </a:r>
          </a:p>
        </p:txBody>
      </p:sp>
      <p:sp>
        <p:nvSpPr>
          <p:cNvPr id="27" name="Line 25"/>
          <p:cNvSpPr>
            <a:spLocks noChangeShapeType="1"/>
          </p:cNvSpPr>
          <p:nvPr/>
        </p:nvSpPr>
        <p:spPr bwMode="auto">
          <a:xfrm flipV="1">
            <a:off x="8970155" y="2895514"/>
            <a:ext cx="0" cy="360051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sz="2000"/>
          </a:p>
        </p:txBody>
      </p:sp>
    </p:spTree>
    <p:extLst>
      <p:ext uri="{BB962C8B-B14F-4D97-AF65-F5344CB8AC3E}">
        <p14:creationId xmlns:p14="http://schemas.microsoft.com/office/powerpoint/2010/main" val="2794509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4" name="Rectangle 4" descr="Rectangle: Click to edit Master text styles&#10;Second level&#10;Third level&#10;Fourth level&#10;Fifth level"/>
          <p:cNvSpPr>
            <a:spLocks noChangeArrowheads="1"/>
          </p:cNvSpPr>
          <p:nvPr/>
        </p:nvSpPr>
        <p:spPr bwMode="auto">
          <a:xfrm>
            <a:off x="533506" y="1143060"/>
            <a:ext cx="8305582" cy="4667244"/>
          </a:xfrm>
          <a:prstGeom prst="rect">
            <a:avLst/>
          </a:prstGeom>
          <a:noFill/>
          <a:ln>
            <a:noFill/>
          </a:ln>
          <a:extLst>
            <a:ext uri="{909E8E84-426E-40dd-AFC4-6F175D3DCCD1}">
              <a14:hiddenFill xmlns:a14="http://schemas.microsoft.com/office/drawing/2010/main" xmlns="">
                <a:solidFill>
                  <a:schemeClr val="accent1"/>
                </a:solidFill>
              </a14:hiddenFill>
            </a:ext>
          </a:extLst>
        </p:spPr>
        <p:txBody>
          <a:bodyPr vert="horz" wrap="square" lIns="91440" tIns="45720" rIns="91440" bIns="45720" numCol="1" anchor="t" anchorCtr="0" compatLnSpc="1">
            <a:prstTxWarp prst="textNoShape">
              <a:avLst/>
            </a:prstTxWarp>
          </a:bodyPr>
          <a:lstStyle/>
          <a:p>
            <a:pPr marL="449263" indent="-449263" algn="l" eaLnBrk="0" hangingPunct="0">
              <a:lnSpc>
                <a:spcPct val="110000"/>
              </a:lnSpc>
              <a:spcBef>
                <a:spcPct val="20000"/>
              </a:spcBef>
              <a:buSzPct val="120000"/>
              <a:buBlip>
                <a:blip r:embed="rId3"/>
              </a:buBlip>
            </a:pPr>
            <a:r>
              <a:rPr lang="en-US" altLang="zh-CN" sz="2800" dirty="0">
                <a:solidFill>
                  <a:srgbClr val="133984"/>
                </a:solidFill>
                <a:latin typeface="+mn-lt"/>
                <a:ea typeface="+mn-ea"/>
              </a:rPr>
              <a:t>Modules with well-defined semantics that can be directly implemented.</a:t>
            </a:r>
          </a:p>
          <a:p>
            <a:pPr marL="449263" indent="-449263" algn="l" eaLnBrk="0" hangingPunct="0">
              <a:lnSpc>
                <a:spcPct val="110000"/>
              </a:lnSpc>
              <a:spcBef>
                <a:spcPct val="20000"/>
              </a:spcBef>
              <a:buSzPct val="120000"/>
              <a:buBlip>
                <a:blip r:embed="rId3"/>
              </a:buBlip>
            </a:pPr>
            <a:r>
              <a:rPr lang="en-US" altLang="zh-CN" sz="2800" dirty="0">
                <a:solidFill>
                  <a:srgbClr val="133984"/>
                </a:solidFill>
                <a:latin typeface="+mn-lt"/>
                <a:ea typeface="+mn-ea"/>
              </a:rPr>
              <a:t>Data plays a secondary role</a:t>
            </a:r>
          </a:p>
          <a:p>
            <a:pPr marL="449263" indent="-449263" algn="l" eaLnBrk="0" hangingPunct="0">
              <a:lnSpc>
                <a:spcPct val="110000"/>
              </a:lnSpc>
              <a:spcBef>
                <a:spcPct val="20000"/>
              </a:spcBef>
              <a:buSzPct val="120000"/>
              <a:buBlip>
                <a:blip r:embed="rId3"/>
              </a:buBlip>
            </a:pPr>
            <a:r>
              <a:rPr lang="en-US" altLang="zh-CN" sz="2800" dirty="0">
                <a:solidFill>
                  <a:srgbClr val="133984"/>
                </a:solidFill>
                <a:latin typeface="+mn-lt"/>
                <a:ea typeface="+mn-ea"/>
              </a:rPr>
              <a:t>Does not necessarily reflect the states of abstraction in the application.</a:t>
            </a:r>
          </a:p>
          <a:p>
            <a:pPr marL="449263" indent="-449263" algn="l" eaLnBrk="0" hangingPunct="0">
              <a:lnSpc>
                <a:spcPct val="110000"/>
              </a:lnSpc>
              <a:spcBef>
                <a:spcPct val="20000"/>
              </a:spcBef>
              <a:buSzPct val="120000"/>
              <a:buBlip>
                <a:blip r:embed="rId3"/>
              </a:buBlip>
            </a:pPr>
            <a:endParaRPr lang="en-US" sz="2800" i="1" dirty="0">
              <a:solidFill>
                <a:srgbClr val="133984"/>
              </a:solidFill>
              <a:latin typeface="+mn-lt"/>
              <a:ea typeface="+mn-ea"/>
            </a:endParaRP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94914214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638824" y="2792058"/>
            <a:ext cx="7957452" cy="3438511"/>
          </a:xfrm>
          <a:prstGeom prst="rect">
            <a:avLst/>
          </a:prstGeom>
          <a:solidFill>
            <a:srgbClr val="DDDDDD"/>
          </a:solidFill>
          <a:ln w="28575" cap="flat" cmpd="sng" algn="ctr">
            <a:solidFill>
              <a:srgbClr val="922706"/>
            </a:solidFill>
            <a:prstDash val="solid"/>
            <a:round/>
            <a:headEnd type="none" w="med" len="med"/>
            <a:tailEnd type="none" w="med" len="med"/>
          </a:ln>
          <a:effectLst/>
        </p:spPr>
        <p:txBody>
          <a:bodyPr vert="horz" wrap="none" lIns="90000" tIns="46800" rIns="90000" bIns="46800" numCol="1" rtlCol="0" anchor="ctr"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34" charset="0"/>
              <a:ea typeface="黑体" pitchFamily="49" charset="-122"/>
            </a:endParaRPr>
          </a:p>
        </p:txBody>
      </p:sp>
      <p:sp>
        <p:nvSpPr>
          <p:cNvPr id="3" name="Content Placeholder 2"/>
          <p:cNvSpPr>
            <a:spLocks noGrp="1"/>
          </p:cNvSpPr>
          <p:nvPr>
            <p:ph idx="1"/>
          </p:nvPr>
        </p:nvSpPr>
        <p:spPr>
          <a:xfrm>
            <a:off x="431800" y="1066862"/>
            <a:ext cx="8229600" cy="5267263"/>
          </a:xfrm>
        </p:spPr>
        <p:txBody>
          <a:bodyPr/>
          <a:lstStyle/>
          <a:p>
            <a:r>
              <a:rPr lang="en-US" sz="2200" dirty="0"/>
              <a:t>Hardware-the physical components of the computer</a:t>
            </a:r>
          </a:p>
          <a:p>
            <a:r>
              <a:rPr lang="en-US" sz="2200" dirty="0"/>
              <a:t>Software- programs that run on the hardware</a:t>
            </a:r>
            <a:endParaRPr lang="en-US" dirty="0"/>
          </a:p>
          <a:p>
            <a:pPr marL="0" indent="0">
              <a:buNone/>
            </a:pPr>
            <a:endParaRPr lang="en-US" sz="2000" dirty="0"/>
          </a:p>
          <a:p>
            <a:pPr marL="0" indent="0">
              <a:buNone/>
            </a:pPr>
            <a:r>
              <a:rPr lang="en-US" sz="2000" dirty="0"/>
              <a:t>     The first general-purpose electronic computer, ENIAC</a:t>
            </a:r>
            <a:endParaRPr lang="en-US" altLang="zh-CN" sz="2000" dirty="0"/>
          </a:p>
          <a:p>
            <a:endParaRPr lang="en-US" sz="2000" b="1" dirty="0">
              <a:solidFill>
                <a:srgbClr val="FF0000"/>
              </a:solidFill>
            </a:endParaRPr>
          </a:p>
        </p:txBody>
      </p:sp>
      <p:sp>
        <p:nvSpPr>
          <p:cNvPr id="2" name="Title 1"/>
          <p:cNvSpPr>
            <a:spLocks noGrp="1"/>
          </p:cNvSpPr>
          <p:nvPr>
            <p:ph type="title"/>
          </p:nvPr>
        </p:nvSpPr>
        <p:spPr/>
        <p:txBody>
          <a:bodyPr/>
          <a:lstStyle/>
          <a:p>
            <a:r>
              <a:rPr lang="en-US" dirty="0"/>
              <a:t>1.1 Software vs. Hardware</a:t>
            </a:r>
          </a:p>
        </p:txBody>
      </p:sp>
      <p:pic>
        <p:nvPicPr>
          <p:cNvPr id="5" name="Picture 4"/>
          <p:cNvPicPr>
            <a:picLocks noChangeAspect="1"/>
          </p:cNvPicPr>
          <p:nvPr/>
        </p:nvPicPr>
        <p:blipFill>
          <a:blip r:embed="rId3"/>
          <a:stretch>
            <a:fillRect/>
          </a:stretch>
        </p:blipFill>
        <p:spPr>
          <a:xfrm>
            <a:off x="937191" y="2846446"/>
            <a:ext cx="2995778" cy="2467509"/>
          </a:xfrm>
          <a:prstGeom prst="rect">
            <a:avLst/>
          </a:prstGeom>
        </p:spPr>
      </p:pic>
      <p:sp>
        <p:nvSpPr>
          <p:cNvPr id="6" name="Rectangle 5"/>
          <p:cNvSpPr/>
          <p:nvPr/>
        </p:nvSpPr>
        <p:spPr>
          <a:xfrm>
            <a:off x="703948" y="5313955"/>
            <a:ext cx="3462264" cy="954107"/>
          </a:xfrm>
          <a:prstGeom prst="rect">
            <a:avLst/>
          </a:prstGeom>
        </p:spPr>
        <p:txBody>
          <a:bodyPr wrap="square">
            <a:spAutoFit/>
          </a:bodyPr>
          <a:lstStyle/>
          <a:p>
            <a:r>
              <a:rPr lang="en-US" sz="1400" dirty="0"/>
              <a:t>Glen Beck (background) and </a:t>
            </a:r>
            <a:r>
              <a:rPr lang="en-US" sz="1400" dirty="0">
                <a:hlinkClick r:id="rId4"/>
              </a:rPr>
              <a:t>Betty Snyder (foreground) program the ENIAC in </a:t>
            </a:r>
            <a:r>
              <a:rPr lang="en-US" sz="1400" dirty="0">
                <a:hlinkClick r:id="rId5"/>
              </a:rPr>
              <a:t>BRL building 328. (U.S. Army photo)</a:t>
            </a:r>
            <a:endParaRPr lang="en-US" sz="1400" dirty="0"/>
          </a:p>
        </p:txBody>
      </p:sp>
      <p:sp>
        <p:nvSpPr>
          <p:cNvPr id="7" name="Rectangle 6"/>
          <p:cNvSpPr/>
          <p:nvPr/>
        </p:nvSpPr>
        <p:spPr>
          <a:xfrm>
            <a:off x="4813885" y="3276604"/>
            <a:ext cx="3430739" cy="2246769"/>
          </a:xfrm>
          <a:prstGeom prst="rect">
            <a:avLst/>
          </a:prstGeom>
        </p:spPr>
        <p:txBody>
          <a:bodyPr wrap="square">
            <a:spAutoFit/>
          </a:bodyPr>
          <a:lstStyle/>
          <a:p>
            <a:pPr algn="just"/>
            <a:r>
              <a:rPr lang="en-US" sz="2000" dirty="0"/>
              <a:t>After the program was figured out on paper, the process of getting the program "into" the ENIAC by manipulating its switches and cables took additional days.</a:t>
            </a:r>
          </a:p>
        </p:txBody>
      </p:sp>
    </p:spTree>
    <p:extLst>
      <p:ext uri="{BB962C8B-B14F-4D97-AF65-F5344CB8AC3E}">
        <p14:creationId xmlns:p14="http://schemas.microsoft.com/office/powerpoint/2010/main" val="38539480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Rectangle 2"/>
          <p:cNvSpPr>
            <a:spLocks noGrp="1" noChangeArrowheads="1"/>
          </p:cNvSpPr>
          <p:nvPr>
            <p:ph type="title"/>
          </p:nvPr>
        </p:nvSpPr>
        <p:spPr>
          <a:xfrm>
            <a:off x="2057466" y="228684"/>
            <a:ext cx="6324534" cy="742950"/>
          </a:xfrm>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dirty="0"/>
              <a:t>Object-Orientation Decomposition</a:t>
            </a:r>
            <a:endParaRPr lang="en-US" dirty="0"/>
          </a:p>
        </p:txBody>
      </p:sp>
      <p:sp>
        <p:nvSpPr>
          <p:cNvPr id="333827" name="Rectangle 3" descr="Rectangle: Click to edit Master text styles&#10;Second level&#10;Third level&#10;Fourth level&#10;Fifth level"/>
          <p:cNvSpPr>
            <a:spLocks noGrp="1" noChangeArrowheads="1"/>
          </p:cNvSpPr>
          <p:nvPr>
            <p:ph type="body" idx="1"/>
          </p:nvPr>
        </p:nvSpPr>
        <p:spPr>
          <a:xfrm>
            <a:off x="533400" y="1143060"/>
            <a:ext cx="8077200" cy="4800540"/>
          </a:xfrm>
          <a:ln/>
        </p:spPr>
        <p:txBody>
          <a:bodyPr/>
          <a:lstStyle/>
          <a:p>
            <a:r>
              <a:rPr lang="en-US" altLang="zh-CN" dirty="0"/>
              <a:t>Object-Orientation, Another Decomposition Approach</a:t>
            </a:r>
          </a:p>
          <a:p>
            <a:pPr lvl="1"/>
            <a:r>
              <a:rPr lang="en-US" altLang="zh-CN" dirty="0"/>
              <a:t>Everything in the world is an object;</a:t>
            </a:r>
          </a:p>
          <a:p>
            <a:pPr lvl="1"/>
            <a:r>
              <a:rPr lang="en-US" altLang="zh-CN" dirty="0"/>
              <a:t>Any system is composed of objects (certainly a system is also an object);</a:t>
            </a:r>
          </a:p>
          <a:p>
            <a:pPr lvl="1"/>
            <a:r>
              <a:rPr lang="en-US" altLang="zh-CN" dirty="0"/>
              <a:t>The evolution and development of a system is caused by the interactions among the objects inside or outside the system</a:t>
            </a:r>
            <a:endParaRPr lang="en-US" dirty="0"/>
          </a:p>
        </p:txBody>
      </p:sp>
    </p:spTree>
    <p:extLst>
      <p:ext uri="{BB962C8B-B14F-4D97-AF65-F5344CB8AC3E}">
        <p14:creationId xmlns:p14="http://schemas.microsoft.com/office/powerpoint/2010/main" val="28614267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Rectangle 2"/>
          <p:cNvSpPr>
            <a:spLocks noGrp="1" noChangeArrowheads="1"/>
          </p:cNvSpPr>
          <p:nvPr>
            <p:ph type="title"/>
          </p:nvPr>
        </p:nvSpPr>
        <p:spPr>
          <a:xfrm>
            <a:off x="1143090" y="179388"/>
            <a:ext cx="8000910" cy="811276"/>
          </a:xfrm>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sz="2400" dirty="0"/>
              <a:t>Everything in the world is an object</a:t>
            </a:r>
          </a:p>
        </p:txBody>
      </p:sp>
      <p:sp>
        <p:nvSpPr>
          <p:cNvPr id="334851" name="Rectangle 3" descr="Rectangle: Click to edit Master text styles&#10;Second level&#10;Third level&#10;Fourth level&#10;Fifth level"/>
          <p:cNvSpPr>
            <a:spLocks noGrp="1" noChangeArrowheads="1"/>
          </p:cNvSpPr>
          <p:nvPr>
            <p:ph type="body" idx="1"/>
          </p:nvPr>
        </p:nvSpPr>
        <p:spPr>
          <a:xfrm>
            <a:off x="523984" y="990664"/>
            <a:ext cx="8001000" cy="4343400"/>
          </a:xfrm>
          <a:ln/>
        </p:spPr>
        <p:txBody>
          <a:bodyPr/>
          <a:lstStyle/>
          <a:p>
            <a:r>
              <a:rPr lang="en-US" altLang="zh-CN" dirty="0"/>
              <a:t>A flower, a tree, an animal</a:t>
            </a:r>
          </a:p>
          <a:p>
            <a:r>
              <a:rPr lang="en-US" altLang="zh-CN" dirty="0"/>
              <a:t>A student, a professor</a:t>
            </a:r>
          </a:p>
          <a:p>
            <a:r>
              <a:rPr lang="en-US" altLang="zh-CN" dirty="0"/>
              <a:t>A desk, a chair, a classroom, a building</a:t>
            </a:r>
          </a:p>
          <a:p>
            <a:r>
              <a:rPr lang="en-US" altLang="zh-CN" dirty="0"/>
              <a:t>A university, a city, a country</a:t>
            </a:r>
          </a:p>
          <a:p>
            <a:r>
              <a:rPr lang="en-US" altLang="zh-CN" dirty="0"/>
              <a:t>The world, the universe</a:t>
            </a:r>
          </a:p>
          <a:p>
            <a:r>
              <a:rPr lang="en-US" altLang="zh-CN" dirty="0"/>
              <a:t>A subject such as CS, IS, Math, History, …</a:t>
            </a:r>
          </a:p>
        </p:txBody>
      </p:sp>
    </p:spTree>
    <p:extLst>
      <p:ext uri="{BB962C8B-B14F-4D97-AF65-F5344CB8AC3E}">
        <p14:creationId xmlns:p14="http://schemas.microsoft.com/office/powerpoint/2010/main" val="38786400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Rectangle 2"/>
          <p:cNvSpPr>
            <a:spLocks noGrp="1" noChangeArrowheads="1"/>
          </p:cNvSpPr>
          <p:nvPr>
            <p:ph type="title"/>
          </p:nvPr>
        </p:nvSpPr>
        <p:spPr>
          <a:xfrm>
            <a:off x="1447882" y="179388"/>
            <a:ext cx="7696118" cy="688975"/>
          </a:xfrm>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sz="2400" dirty="0"/>
              <a:t>Any system is composed of objects</a:t>
            </a:r>
          </a:p>
        </p:txBody>
      </p:sp>
      <p:sp>
        <p:nvSpPr>
          <p:cNvPr id="335875" name="Rectangle 3" descr="Rectangle: Click to edit Master text styles&#10;Second level&#10;Third level&#10;Fourth level&#10;Fifth level"/>
          <p:cNvSpPr>
            <a:spLocks noGrp="1" noChangeArrowheads="1"/>
          </p:cNvSpPr>
          <p:nvPr>
            <p:ph type="body" idx="1"/>
          </p:nvPr>
        </p:nvSpPr>
        <p:spPr>
          <a:xfrm>
            <a:off x="457200" y="1143060"/>
            <a:ext cx="8153400" cy="4343400"/>
          </a:xfrm>
          <a:ln/>
        </p:spPr>
        <p:txBody>
          <a:bodyPr/>
          <a:lstStyle/>
          <a:p>
            <a:r>
              <a:rPr lang="en-US" altLang="zh-CN" dirty="0"/>
              <a:t>A law system</a:t>
            </a:r>
          </a:p>
          <a:p>
            <a:r>
              <a:rPr lang="en-US" altLang="zh-CN" dirty="0"/>
              <a:t>A cultural system</a:t>
            </a:r>
          </a:p>
          <a:p>
            <a:r>
              <a:rPr lang="en-US" altLang="zh-CN" dirty="0"/>
              <a:t>An educational system</a:t>
            </a:r>
          </a:p>
          <a:p>
            <a:r>
              <a:rPr lang="en-US" altLang="zh-CN" dirty="0"/>
              <a:t>An economic system</a:t>
            </a:r>
          </a:p>
          <a:p>
            <a:r>
              <a:rPr lang="en-US" altLang="zh-CN" dirty="0"/>
              <a:t>An Information system</a:t>
            </a:r>
          </a:p>
          <a:p>
            <a:r>
              <a:rPr lang="en-US" altLang="zh-CN" dirty="0"/>
              <a:t>A computer system</a:t>
            </a:r>
          </a:p>
          <a:p>
            <a:endParaRPr lang="en-US" altLang="zh-CN" dirty="0"/>
          </a:p>
        </p:txBody>
      </p:sp>
    </p:spTree>
    <p:extLst>
      <p:ext uri="{BB962C8B-B14F-4D97-AF65-F5344CB8AC3E}">
        <p14:creationId xmlns:p14="http://schemas.microsoft.com/office/powerpoint/2010/main" val="23836495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8" name="Rectangle 2"/>
          <p:cNvSpPr>
            <a:spLocks noGrp="1" noChangeArrowheads="1"/>
          </p:cNvSpPr>
          <p:nvPr>
            <p:ph type="title"/>
          </p:nvPr>
        </p:nvSpPr>
        <p:spPr>
          <a:xfrm>
            <a:off x="2133664" y="179388"/>
            <a:ext cx="7010336" cy="688975"/>
          </a:xfrm>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sz="2000" dirty="0"/>
              <a:t>The development of a system is caused by the interactions</a:t>
            </a:r>
          </a:p>
        </p:txBody>
      </p:sp>
      <p:sp>
        <p:nvSpPr>
          <p:cNvPr id="336899" name="Rectangle 3" descr="Rectangle: Click to edit Master text styles&#10;Second level&#10;Third level&#10;Fourth level&#10;Fifth level"/>
          <p:cNvSpPr>
            <a:spLocks noGrp="1" noChangeArrowheads="1"/>
          </p:cNvSpPr>
          <p:nvPr>
            <p:ph type="body" idx="1"/>
          </p:nvPr>
        </p:nvSpPr>
        <p:spPr>
          <a:xfrm>
            <a:off x="457200" y="1143060"/>
            <a:ext cx="8153400" cy="4800540"/>
          </a:xfrm>
          <a:ln/>
        </p:spPr>
        <p:txBody>
          <a:bodyPr/>
          <a:lstStyle/>
          <a:p>
            <a:r>
              <a:rPr lang="en-US" altLang="zh-CN" dirty="0"/>
              <a:t>SJTU is developed by the interactions among:</a:t>
            </a:r>
          </a:p>
          <a:p>
            <a:pPr lvl="1"/>
            <a:r>
              <a:rPr lang="en-US" altLang="zh-CN" dirty="0"/>
              <a:t>students</a:t>
            </a:r>
          </a:p>
          <a:p>
            <a:pPr lvl="1"/>
            <a:r>
              <a:rPr lang="en-US" altLang="zh-CN" dirty="0"/>
              <a:t>professors</a:t>
            </a:r>
          </a:p>
          <a:p>
            <a:pPr lvl="1"/>
            <a:r>
              <a:rPr lang="en-US" altLang="zh-CN" dirty="0"/>
              <a:t>staffs</a:t>
            </a:r>
          </a:p>
          <a:p>
            <a:pPr lvl="1"/>
            <a:r>
              <a:rPr lang="en-US" altLang="zh-CN" dirty="0"/>
              <a:t>officers of Government</a:t>
            </a:r>
          </a:p>
          <a:p>
            <a:pPr lvl="1"/>
            <a:r>
              <a:rPr lang="en-US" altLang="zh-CN" dirty="0"/>
              <a:t>… ...</a:t>
            </a:r>
          </a:p>
        </p:txBody>
      </p:sp>
      <p:sp>
        <p:nvSpPr>
          <p:cNvPr id="336900" name="Text Box 4"/>
          <p:cNvSpPr txBox="1">
            <a:spLocks noChangeArrowheads="1"/>
          </p:cNvSpPr>
          <p:nvPr/>
        </p:nvSpPr>
        <p:spPr bwMode="auto">
          <a:xfrm>
            <a:off x="5257800" y="2133634"/>
            <a:ext cx="2286000" cy="5191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r>
              <a:rPr lang="en-US" altLang="zh-CN" sz="2800" b="1" dirty="0"/>
              <a:t>Inside SJTU</a:t>
            </a:r>
          </a:p>
        </p:txBody>
      </p:sp>
      <p:sp>
        <p:nvSpPr>
          <p:cNvPr id="336901" name="AutoShape 5"/>
          <p:cNvSpPr>
            <a:spLocks/>
          </p:cNvSpPr>
          <p:nvPr/>
        </p:nvSpPr>
        <p:spPr bwMode="auto">
          <a:xfrm>
            <a:off x="4724400" y="1828842"/>
            <a:ext cx="381000" cy="1219200"/>
          </a:xfrm>
          <a:prstGeom prst="rightBrace">
            <a:avLst>
              <a:gd name="adj1" fmla="val 26667"/>
              <a:gd name="adj2" fmla="val 50000"/>
            </a:avLst>
          </a:prstGeom>
          <a:solidFill>
            <a:schemeClr val="accent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6902" name="Text Box 6"/>
          <p:cNvSpPr txBox="1">
            <a:spLocks noChangeArrowheads="1"/>
          </p:cNvSpPr>
          <p:nvPr/>
        </p:nvSpPr>
        <p:spPr bwMode="auto">
          <a:xfrm>
            <a:off x="5257800" y="3581396"/>
            <a:ext cx="2514600" cy="5191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r>
              <a:rPr lang="en-US" altLang="zh-CN" sz="2800" b="1"/>
              <a:t>Outside SJTU</a:t>
            </a:r>
          </a:p>
        </p:txBody>
      </p:sp>
      <p:sp>
        <p:nvSpPr>
          <p:cNvPr id="336903" name="AutoShape 7"/>
          <p:cNvSpPr>
            <a:spLocks/>
          </p:cNvSpPr>
          <p:nvPr/>
        </p:nvSpPr>
        <p:spPr bwMode="auto">
          <a:xfrm>
            <a:off x="4724400" y="3276604"/>
            <a:ext cx="381000" cy="1219200"/>
          </a:xfrm>
          <a:prstGeom prst="rightBrace">
            <a:avLst>
              <a:gd name="adj1" fmla="val 26667"/>
              <a:gd name="adj2" fmla="val 50000"/>
            </a:avLst>
          </a:prstGeom>
          <a:solidFill>
            <a:schemeClr val="accent1"/>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Tree>
    <p:extLst>
      <p:ext uri="{BB962C8B-B14F-4D97-AF65-F5344CB8AC3E}">
        <p14:creationId xmlns:p14="http://schemas.microsoft.com/office/powerpoint/2010/main" val="11573984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2"/>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563" name="Group 3"/>
          <p:cNvGrpSpPr>
            <a:grpSpLocks/>
          </p:cNvGrpSpPr>
          <p:nvPr/>
        </p:nvGrpSpPr>
        <p:grpSpPr bwMode="auto">
          <a:xfrm>
            <a:off x="4048125" y="2312988"/>
            <a:ext cx="2447925" cy="896937"/>
            <a:chOff x="2550" y="1457"/>
            <a:chExt cx="1542" cy="565"/>
          </a:xfrm>
        </p:grpSpPr>
        <p:grpSp>
          <p:nvGrpSpPr>
            <p:cNvPr id="322564" name="Group 4"/>
            <p:cNvGrpSpPr>
              <a:grpSpLocks/>
            </p:cNvGrpSpPr>
            <p:nvPr/>
          </p:nvGrpSpPr>
          <p:grpSpPr bwMode="auto">
            <a:xfrm>
              <a:off x="2550" y="1457"/>
              <a:ext cx="1542" cy="418"/>
              <a:chOff x="2550" y="1457"/>
              <a:chExt cx="1542" cy="418"/>
            </a:xfrm>
          </p:grpSpPr>
          <p:grpSp>
            <p:nvGrpSpPr>
              <p:cNvPr id="322565" name="Group 5"/>
              <p:cNvGrpSpPr>
                <a:grpSpLocks/>
              </p:cNvGrpSpPr>
              <p:nvPr/>
            </p:nvGrpSpPr>
            <p:grpSpPr bwMode="auto">
              <a:xfrm>
                <a:off x="2588" y="1457"/>
                <a:ext cx="1504" cy="387"/>
                <a:chOff x="2588" y="1457"/>
                <a:chExt cx="1504" cy="387"/>
              </a:xfrm>
            </p:grpSpPr>
            <p:sp>
              <p:nvSpPr>
                <p:cNvPr id="322566" name="Freeform 6"/>
                <p:cNvSpPr>
                  <a:spLocks/>
                </p:cNvSpPr>
                <p:nvPr/>
              </p:nvSpPr>
              <p:spPr bwMode="auto">
                <a:xfrm>
                  <a:off x="2588" y="1492"/>
                  <a:ext cx="1201" cy="319"/>
                </a:xfrm>
                <a:custGeom>
                  <a:avLst/>
                  <a:gdLst>
                    <a:gd name="T0" fmla="*/ 984 w 1201"/>
                    <a:gd name="T1" fmla="*/ 0 h 319"/>
                    <a:gd name="T2" fmla="*/ 36 w 1201"/>
                    <a:gd name="T3" fmla="*/ 0 h 319"/>
                    <a:gd name="T4" fmla="*/ 29 w 1201"/>
                    <a:gd name="T5" fmla="*/ 12 h 319"/>
                    <a:gd name="T6" fmla="*/ 22 w 1201"/>
                    <a:gd name="T7" fmla="*/ 25 h 319"/>
                    <a:gd name="T8" fmla="*/ 15 w 1201"/>
                    <a:gd name="T9" fmla="*/ 43 h 319"/>
                    <a:gd name="T10" fmla="*/ 10 w 1201"/>
                    <a:gd name="T11" fmla="*/ 62 h 319"/>
                    <a:gd name="T12" fmla="*/ 5 w 1201"/>
                    <a:gd name="T13" fmla="*/ 81 h 319"/>
                    <a:gd name="T14" fmla="*/ 3 w 1201"/>
                    <a:gd name="T15" fmla="*/ 100 h 319"/>
                    <a:gd name="T16" fmla="*/ 2 w 1201"/>
                    <a:gd name="T17" fmla="*/ 122 h 319"/>
                    <a:gd name="T18" fmla="*/ 5 w 1201"/>
                    <a:gd name="T19" fmla="*/ 141 h 319"/>
                    <a:gd name="T20" fmla="*/ 8 w 1201"/>
                    <a:gd name="T21" fmla="*/ 157 h 319"/>
                    <a:gd name="T22" fmla="*/ 12 w 1201"/>
                    <a:gd name="T23" fmla="*/ 171 h 319"/>
                    <a:gd name="T24" fmla="*/ 18 w 1201"/>
                    <a:gd name="T25" fmla="*/ 184 h 319"/>
                    <a:gd name="T26" fmla="*/ 24 w 1201"/>
                    <a:gd name="T27" fmla="*/ 196 h 319"/>
                    <a:gd name="T28" fmla="*/ 30 w 1201"/>
                    <a:gd name="T29" fmla="*/ 207 h 319"/>
                    <a:gd name="T30" fmla="*/ 0 w 1201"/>
                    <a:gd name="T31" fmla="*/ 230 h 319"/>
                    <a:gd name="T32" fmla="*/ 0 w 1201"/>
                    <a:gd name="T33" fmla="*/ 315 h 319"/>
                    <a:gd name="T34" fmla="*/ 303 w 1201"/>
                    <a:gd name="T35" fmla="*/ 315 h 319"/>
                    <a:gd name="T36" fmla="*/ 303 w 1201"/>
                    <a:gd name="T37" fmla="*/ 228 h 319"/>
                    <a:gd name="T38" fmla="*/ 900 w 1201"/>
                    <a:gd name="T39" fmla="*/ 228 h 319"/>
                    <a:gd name="T40" fmla="*/ 804 w 1201"/>
                    <a:gd name="T41" fmla="*/ 246 h 319"/>
                    <a:gd name="T42" fmla="*/ 804 w 1201"/>
                    <a:gd name="T43" fmla="*/ 285 h 319"/>
                    <a:gd name="T44" fmla="*/ 1064 w 1201"/>
                    <a:gd name="T45" fmla="*/ 285 h 319"/>
                    <a:gd name="T46" fmla="*/ 933 w 1201"/>
                    <a:gd name="T47" fmla="*/ 300 h 319"/>
                    <a:gd name="T48" fmla="*/ 933 w 1201"/>
                    <a:gd name="T49" fmla="*/ 318 h 319"/>
                    <a:gd name="T50" fmla="*/ 1164 w 1201"/>
                    <a:gd name="T51" fmla="*/ 300 h 319"/>
                    <a:gd name="T52" fmla="*/ 1164 w 1201"/>
                    <a:gd name="T53" fmla="*/ 251 h 319"/>
                    <a:gd name="T54" fmla="*/ 1200 w 1201"/>
                    <a:gd name="T55" fmla="*/ 251 h 319"/>
                    <a:gd name="T56" fmla="*/ 1200 w 1201"/>
                    <a:gd name="T57" fmla="*/ 222 h 319"/>
                    <a:gd name="T58" fmla="*/ 1161 w 1201"/>
                    <a:gd name="T59" fmla="*/ 222 h 319"/>
                    <a:gd name="T60" fmla="*/ 1161 w 1201"/>
                    <a:gd name="T61" fmla="*/ 243 h 319"/>
                    <a:gd name="T62" fmla="*/ 954 w 1201"/>
                    <a:gd name="T63" fmla="*/ 243 h 319"/>
                    <a:gd name="T64" fmla="*/ 966 w 1201"/>
                    <a:gd name="T65" fmla="*/ 235 h 319"/>
                    <a:gd name="T66" fmla="*/ 975 w 1201"/>
                    <a:gd name="T67" fmla="*/ 228 h 319"/>
                    <a:gd name="T68" fmla="*/ 984 w 1201"/>
                    <a:gd name="T69" fmla="*/ 220 h 319"/>
                    <a:gd name="T70" fmla="*/ 972 w 1201"/>
                    <a:gd name="T71" fmla="*/ 237 h 319"/>
                    <a:gd name="T72" fmla="*/ 1018 w 1201"/>
                    <a:gd name="T73" fmla="*/ 237 h 319"/>
                    <a:gd name="T74" fmla="*/ 1024 w 1201"/>
                    <a:gd name="T75" fmla="*/ 214 h 319"/>
                    <a:gd name="T76" fmla="*/ 993 w 1201"/>
                    <a:gd name="T77" fmla="*/ 214 h 319"/>
                    <a:gd name="T78" fmla="*/ 1003 w 1201"/>
                    <a:gd name="T79" fmla="*/ 201 h 319"/>
                    <a:gd name="T80" fmla="*/ 1010 w 1201"/>
                    <a:gd name="T81" fmla="*/ 187 h 319"/>
                    <a:gd name="T82" fmla="*/ 1016 w 1201"/>
                    <a:gd name="T83" fmla="*/ 173 h 319"/>
                    <a:gd name="T84" fmla="*/ 1020 w 1201"/>
                    <a:gd name="T85" fmla="*/ 158 h 319"/>
                    <a:gd name="T86" fmla="*/ 1024 w 1201"/>
                    <a:gd name="T87" fmla="*/ 139 h 319"/>
                    <a:gd name="T88" fmla="*/ 1025 w 1201"/>
                    <a:gd name="T89" fmla="*/ 114 h 319"/>
                    <a:gd name="T90" fmla="*/ 1025 w 1201"/>
                    <a:gd name="T91" fmla="*/ 98 h 319"/>
                    <a:gd name="T92" fmla="*/ 1021 w 1201"/>
                    <a:gd name="T93" fmla="*/ 76 h 319"/>
                    <a:gd name="T94" fmla="*/ 1017 w 1201"/>
                    <a:gd name="T95" fmla="*/ 62 h 319"/>
                    <a:gd name="T96" fmla="*/ 1013 w 1201"/>
                    <a:gd name="T97" fmla="*/ 51 h 319"/>
                    <a:gd name="T98" fmla="*/ 1009 w 1201"/>
                    <a:gd name="T99" fmla="*/ 37 h 319"/>
                    <a:gd name="T100" fmla="*/ 1001 w 1201"/>
                    <a:gd name="T101" fmla="*/ 23 h 319"/>
                    <a:gd name="T102" fmla="*/ 993 w 1201"/>
                    <a:gd name="T103" fmla="*/ 12 h 319"/>
                    <a:gd name="T104" fmla="*/ 984 w 1201"/>
                    <a:gd name="T105" fmla="*/ 0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1" h="319">
                      <a:moveTo>
                        <a:pt x="984" y="0"/>
                      </a:moveTo>
                      <a:lnTo>
                        <a:pt x="36" y="0"/>
                      </a:lnTo>
                      <a:lnTo>
                        <a:pt x="29" y="12"/>
                      </a:lnTo>
                      <a:lnTo>
                        <a:pt x="22" y="25"/>
                      </a:lnTo>
                      <a:lnTo>
                        <a:pt x="15" y="43"/>
                      </a:lnTo>
                      <a:lnTo>
                        <a:pt x="10" y="62"/>
                      </a:lnTo>
                      <a:lnTo>
                        <a:pt x="5" y="81"/>
                      </a:lnTo>
                      <a:lnTo>
                        <a:pt x="3" y="100"/>
                      </a:lnTo>
                      <a:lnTo>
                        <a:pt x="2" y="122"/>
                      </a:lnTo>
                      <a:lnTo>
                        <a:pt x="5" y="141"/>
                      </a:lnTo>
                      <a:lnTo>
                        <a:pt x="8" y="157"/>
                      </a:lnTo>
                      <a:lnTo>
                        <a:pt x="12" y="171"/>
                      </a:lnTo>
                      <a:lnTo>
                        <a:pt x="18" y="184"/>
                      </a:lnTo>
                      <a:lnTo>
                        <a:pt x="24" y="196"/>
                      </a:lnTo>
                      <a:lnTo>
                        <a:pt x="30" y="207"/>
                      </a:lnTo>
                      <a:lnTo>
                        <a:pt x="0" y="230"/>
                      </a:lnTo>
                      <a:lnTo>
                        <a:pt x="0" y="315"/>
                      </a:lnTo>
                      <a:lnTo>
                        <a:pt x="303" y="315"/>
                      </a:lnTo>
                      <a:lnTo>
                        <a:pt x="303" y="228"/>
                      </a:lnTo>
                      <a:lnTo>
                        <a:pt x="900" y="228"/>
                      </a:lnTo>
                      <a:lnTo>
                        <a:pt x="804" y="246"/>
                      </a:lnTo>
                      <a:lnTo>
                        <a:pt x="804" y="285"/>
                      </a:lnTo>
                      <a:lnTo>
                        <a:pt x="1064" y="285"/>
                      </a:lnTo>
                      <a:lnTo>
                        <a:pt x="933" y="300"/>
                      </a:lnTo>
                      <a:lnTo>
                        <a:pt x="933" y="318"/>
                      </a:lnTo>
                      <a:lnTo>
                        <a:pt x="1164" y="300"/>
                      </a:lnTo>
                      <a:lnTo>
                        <a:pt x="1164" y="251"/>
                      </a:lnTo>
                      <a:lnTo>
                        <a:pt x="1200" y="251"/>
                      </a:lnTo>
                      <a:lnTo>
                        <a:pt x="1200" y="222"/>
                      </a:lnTo>
                      <a:lnTo>
                        <a:pt x="1161" y="222"/>
                      </a:lnTo>
                      <a:lnTo>
                        <a:pt x="1161" y="243"/>
                      </a:lnTo>
                      <a:lnTo>
                        <a:pt x="954" y="243"/>
                      </a:lnTo>
                      <a:lnTo>
                        <a:pt x="966" y="235"/>
                      </a:lnTo>
                      <a:lnTo>
                        <a:pt x="975" y="228"/>
                      </a:lnTo>
                      <a:lnTo>
                        <a:pt x="984" y="220"/>
                      </a:lnTo>
                      <a:lnTo>
                        <a:pt x="972" y="237"/>
                      </a:lnTo>
                      <a:lnTo>
                        <a:pt x="1018" y="237"/>
                      </a:lnTo>
                      <a:lnTo>
                        <a:pt x="1024" y="214"/>
                      </a:lnTo>
                      <a:lnTo>
                        <a:pt x="993" y="214"/>
                      </a:lnTo>
                      <a:lnTo>
                        <a:pt x="1003" y="201"/>
                      </a:lnTo>
                      <a:lnTo>
                        <a:pt x="1010" y="187"/>
                      </a:lnTo>
                      <a:lnTo>
                        <a:pt x="1016" y="173"/>
                      </a:lnTo>
                      <a:lnTo>
                        <a:pt x="1020" y="158"/>
                      </a:lnTo>
                      <a:lnTo>
                        <a:pt x="1024" y="139"/>
                      </a:lnTo>
                      <a:lnTo>
                        <a:pt x="1025" y="114"/>
                      </a:lnTo>
                      <a:lnTo>
                        <a:pt x="1025" y="98"/>
                      </a:lnTo>
                      <a:lnTo>
                        <a:pt x="1021" y="76"/>
                      </a:lnTo>
                      <a:lnTo>
                        <a:pt x="1017" y="62"/>
                      </a:lnTo>
                      <a:lnTo>
                        <a:pt x="1013" y="51"/>
                      </a:lnTo>
                      <a:lnTo>
                        <a:pt x="1009" y="37"/>
                      </a:lnTo>
                      <a:lnTo>
                        <a:pt x="1001" y="23"/>
                      </a:lnTo>
                      <a:lnTo>
                        <a:pt x="993" y="12"/>
                      </a:lnTo>
                      <a:lnTo>
                        <a:pt x="984"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22567" name="Group 7"/>
                <p:cNvGrpSpPr>
                  <a:grpSpLocks/>
                </p:cNvGrpSpPr>
                <p:nvPr/>
              </p:nvGrpSpPr>
              <p:grpSpPr bwMode="auto">
                <a:xfrm>
                  <a:off x="3739" y="1457"/>
                  <a:ext cx="353" cy="387"/>
                  <a:chOff x="3739" y="1457"/>
                  <a:chExt cx="353" cy="387"/>
                </a:xfrm>
              </p:grpSpPr>
              <p:grpSp>
                <p:nvGrpSpPr>
                  <p:cNvPr id="322568" name="Group 8"/>
                  <p:cNvGrpSpPr>
                    <a:grpSpLocks/>
                  </p:cNvGrpSpPr>
                  <p:nvPr/>
                </p:nvGrpSpPr>
                <p:grpSpPr bwMode="auto">
                  <a:xfrm>
                    <a:off x="3739" y="1457"/>
                    <a:ext cx="39" cy="256"/>
                    <a:chOff x="3739" y="1457"/>
                    <a:chExt cx="39" cy="256"/>
                  </a:xfrm>
                </p:grpSpPr>
                <p:sp>
                  <p:nvSpPr>
                    <p:cNvPr id="322569" name="Rectangle 9"/>
                    <p:cNvSpPr>
                      <a:spLocks noChangeArrowheads="1"/>
                    </p:cNvSpPr>
                    <p:nvPr/>
                  </p:nvSpPr>
                  <p:spPr bwMode="auto">
                    <a:xfrm>
                      <a:off x="3739" y="1705"/>
                      <a:ext cx="39" cy="8"/>
                    </a:xfrm>
                    <a:prstGeom prst="rect">
                      <a:avLst/>
                    </a:prstGeom>
                    <a:solidFill>
                      <a:srgbClr val="80808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570" name="Group 10"/>
                    <p:cNvGrpSpPr>
                      <a:grpSpLocks/>
                    </p:cNvGrpSpPr>
                    <p:nvPr/>
                  </p:nvGrpSpPr>
                  <p:grpSpPr bwMode="auto">
                    <a:xfrm>
                      <a:off x="3749" y="1457"/>
                      <a:ext cx="26" cy="238"/>
                      <a:chOff x="3749" y="1457"/>
                      <a:chExt cx="26" cy="238"/>
                    </a:xfrm>
                  </p:grpSpPr>
                  <p:sp>
                    <p:nvSpPr>
                      <p:cNvPr id="322571" name="Rectangle 11"/>
                      <p:cNvSpPr>
                        <a:spLocks noChangeArrowheads="1"/>
                      </p:cNvSpPr>
                      <p:nvPr/>
                    </p:nvSpPr>
                    <p:spPr bwMode="auto">
                      <a:xfrm>
                        <a:off x="3753" y="1457"/>
                        <a:ext cx="16" cy="116"/>
                      </a:xfrm>
                      <a:prstGeom prst="rect">
                        <a:avLst/>
                      </a:prstGeom>
                      <a:solidFill>
                        <a:srgbClr val="C0C0C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72" name="Rectangle 12"/>
                      <p:cNvSpPr>
                        <a:spLocks noChangeArrowheads="1"/>
                      </p:cNvSpPr>
                      <p:nvPr/>
                    </p:nvSpPr>
                    <p:spPr bwMode="auto">
                      <a:xfrm>
                        <a:off x="3749" y="1582"/>
                        <a:ext cx="26" cy="113"/>
                      </a:xfrm>
                      <a:prstGeom prst="rect">
                        <a:avLst/>
                      </a:prstGeom>
                      <a:solidFill>
                        <a:srgbClr val="A0A0A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22573" name="Group 13"/>
                  <p:cNvGrpSpPr>
                    <a:grpSpLocks/>
                  </p:cNvGrpSpPr>
                  <p:nvPr/>
                </p:nvGrpSpPr>
                <p:grpSpPr bwMode="auto">
                  <a:xfrm>
                    <a:off x="3754" y="1561"/>
                    <a:ext cx="338" cy="283"/>
                    <a:chOff x="3754" y="1561"/>
                    <a:chExt cx="338" cy="283"/>
                  </a:xfrm>
                </p:grpSpPr>
                <p:grpSp>
                  <p:nvGrpSpPr>
                    <p:cNvPr id="322574" name="Group 14"/>
                    <p:cNvGrpSpPr>
                      <a:grpSpLocks/>
                    </p:cNvGrpSpPr>
                    <p:nvPr/>
                  </p:nvGrpSpPr>
                  <p:grpSpPr bwMode="auto">
                    <a:xfrm>
                      <a:off x="3767" y="1561"/>
                      <a:ext cx="310" cy="187"/>
                      <a:chOff x="3767" y="1561"/>
                      <a:chExt cx="310" cy="187"/>
                    </a:xfrm>
                  </p:grpSpPr>
                  <p:sp>
                    <p:nvSpPr>
                      <p:cNvPr id="322575" name="Freeform 15"/>
                      <p:cNvSpPr>
                        <a:spLocks/>
                      </p:cNvSpPr>
                      <p:nvPr/>
                    </p:nvSpPr>
                    <p:spPr bwMode="auto">
                      <a:xfrm>
                        <a:off x="3767" y="1561"/>
                        <a:ext cx="310" cy="187"/>
                      </a:xfrm>
                      <a:custGeom>
                        <a:avLst/>
                        <a:gdLst>
                          <a:gd name="T0" fmla="*/ 145 w 310"/>
                          <a:gd name="T1" fmla="*/ 0 h 187"/>
                          <a:gd name="T2" fmla="*/ 26 w 310"/>
                          <a:gd name="T3" fmla="*/ 0 h 187"/>
                          <a:gd name="T4" fmla="*/ 22 w 310"/>
                          <a:gd name="T5" fmla="*/ 2 h 187"/>
                          <a:gd name="T6" fmla="*/ 19 w 310"/>
                          <a:gd name="T7" fmla="*/ 5 h 187"/>
                          <a:gd name="T8" fmla="*/ 17 w 310"/>
                          <a:gd name="T9" fmla="*/ 8 h 187"/>
                          <a:gd name="T10" fmla="*/ 16 w 310"/>
                          <a:gd name="T11" fmla="*/ 11 h 187"/>
                          <a:gd name="T12" fmla="*/ 0 w 310"/>
                          <a:gd name="T13" fmla="*/ 159 h 187"/>
                          <a:gd name="T14" fmla="*/ 1 w 310"/>
                          <a:gd name="T15" fmla="*/ 165 h 187"/>
                          <a:gd name="T16" fmla="*/ 2 w 310"/>
                          <a:gd name="T17" fmla="*/ 174 h 187"/>
                          <a:gd name="T18" fmla="*/ 8 w 310"/>
                          <a:gd name="T19" fmla="*/ 181 h 187"/>
                          <a:gd name="T20" fmla="*/ 14 w 310"/>
                          <a:gd name="T21" fmla="*/ 186 h 187"/>
                          <a:gd name="T22" fmla="*/ 21 w 310"/>
                          <a:gd name="T23" fmla="*/ 186 h 187"/>
                          <a:gd name="T24" fmla="*/ 309 w 310"/>
                          <a:gd name="T25" fmla="*/ 186 h 187"/>
                          <a:gd name="T26" fmla="*/ 302 w 310"/>
                          <a:gd name="T27" fmla="*/ 110 h 187"/>
                          <a:gd name="T28" fmla="*/ 299 w 310"/>
                          <a:gd name="T29" fmla="*/ 105 h 187"/>
                          <a:gd name="T30" fmla="*/ 292 w 310"/>
                          <a:gd name="T31" fmla="*/ 100 h 187"/>
                          <a:gd name="T32" fmla="*/ 285 w 310"/>
                          <a:gd name="T33" fmla="*/ 99 h 187"/>
                          <a:gd name="T34" fmla="*/ 172 w 310"/>
                          <a:gd name="T35" fmla="*/ 79 h 187"/>
                          <a:gd name="T36" fmla="*/ 118 w 310"/>
                          <a:gd name="T37" fmla="*/ 79 h 187"/>
                          <a:gd name="T38" fmla="*/ 42 w 310"/>
                          <a:gd name="T39" fmla="*/ 79 h 187"/>
                          <a:gd name="T40" fmla="*/ 42 w 310"/>
                          <a:gd name="T41" fmla="*/ 10 h 187"/>
                          <a:gd name="T42" fmla="*/ 104 w 310"/>
                          <a:gd name="T43" fmla="*/ 10 h 187"/>
                          <a:gd name="T44" fmla="*/ 119 w 310"/>
                          <a:gd name="T45" fmla="*/ 79 h 187"/>
                          <a:gd name="T46" fmla="*/ 131 w 310"/>
                          <a:gd name="T47" fmla="*/ 79 h 187"/>
                          <a:gd name="T48" fmla="*/ 115 w 310"/>
                          <a:gd name="T49" fmla="*/ 10 h 187"/>
                          <a:gd name="T50" fmla="*/ 144 w 310"/>
                          <a:gd name="T51" fmla="*/ 10 h 187"/>
                          <a:gd name="T52" fmla="*/ 161 w 310"/>
                          <a:gd name="T53" fmla="*/ 79 h 187"/>
                          <a:gd name="T54" fmla="*/ 173 w 310"/>
                          <a:gd name="T55" fmla="*/ 80 h 187"/>
                          <a:gd name="T56" fmla="*/ 154 w 310"/>
                          <a:gd name="T57" fmla="*/ 9 h 187"/>
                          <a:gd name="T58" fmla="*/ 154 w 310"/>
                          <a:gd name="T59" fmla="*/ 7 h 187"/>
                          <a:gd name="T60" fmla="*/ 151 w 310"/>
                          <a:gd name="T61" fmla="*/ 3 h 187"/>
                          <a:gd name="T62" fmla="*/ 148 w 310"/>
                          <a:gd name="T63" fmla="*/ 1 h 187"/>
                          <a:gd name="T64" fmla="*/ 145 w 310"/>
                          <a:gd name="T65"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0" h="187">
                            <a:moveTo>
                              <a:pt x="145" y="0"/>
                            </a:moveTo>
                            <a:lnTo>
                              <a:pt x="26" y="0"/>
                            </a:lnTo>
                            <a:lnTo>
                              <a:pt x="22" y="2"/>
                            </a:lnTo>
                            <a:lnTo>
                              <a:pt x="19" y="5"/>
                            </a:lnTo>
                            <a:lnTo>
                              <a:pt x="17" y="8"/>
                            </a:lnTo>
                            <a:lnTo>
                              <a:pt x="16" y="11"/>
                            </a:lnTo>
                            <a:lnTo>
                              <a:pt x="0" y="159"/>
                            </a:lnTo>
                            <a:lnTo>
                              <a:pt x="1" y="165"/>
                            </a:lnTo>
                            <a:lnTo>
                              <a:pt x="2" y="174"/>
                            </a:lnTo>
                            <a:lnTo>
                              <a:pt x="8" y="181"/>
                            </a:lnTo>
                            <a:lnTo>
                              <a:pt x="14" y="186"/>
                            </a:lnTo>
                            <a:lnTo>
                              <a:pt x="21" y="186"/>
                            </a:lnTo>
                            <a:lnTo>
                              <a:pt x="309" y="186"/>
                            </a:lnTo>
                            <a:lnTo>
                              <a:pt x="302" y="110"/>
                            </a:lnTo>
                            <a:lnTo>
                              <a:pt x="299" y="105"/>
                            </a:lnTo>
                            <a:lnTo>
                              <a:pt x="292" y="100"/>
                            </a:lnTo>
                            <a:lnTo>
                              <a:pt x="285" y="99"/>
                            </a:lnTo>
                            <a:lnTo>
                              <a:pt x="172" y="79"/>
                            </a:lnTo>
                            <a:lnTo>
                              <a:pt x="118" y="79"/>
                            </a:lnTo>
                            <a:lnTo>
                              <a:pt x="42" y="79"/>
                            </a:lnTo>
                            <a:lnTo>
                              <a:pt x="42" y="10"/>
                            </a:lnTo>
                            <a:lnTo>
                              <a:pt x="104" y="10"/>
                            </a:lnTo>
                            <a:lnTo>
                              <a:pt x="119" y="79"/>
                            </a:lnTo>
                            <a:lnTo>
                              <a:pt x="131" y="79"/>
                            </a:lnTo>
                            <a:lnTo>
                              <a:pt x="115" y="10"/>
                            </a:lnTo>
                            <a:lnTo>
                              <a:pt x="144" y="10"/>
                            </a:lnTo>
                            <a:lnTo>
                              <a:pt x="161" y="79"/>
                            </a:lnTo>
                            <a:lnTo>
                              <a:pt x="173" y="80"/>
                            </a:lnTo>
                            <a:lnTo>
                              <a:pt x="154" y="9"/>
                            </a:lnTo>
                            <a:lnTo>
                              <a:pt x="154" y="7"/>
                            </a:lnTo>
                            <a:lnTo>
                              <a:pt x="151" y="3"/>
                            </a:lnTo>
                            <a:lnTo>
                              <a:pt x="148" y="1"/>
                            </a:lnTo>
                            <a:lnTo>
                              <a:pt x="145"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22576" name="Group 16"/>
                      <p:cNvGrpSpPr>
                        <a:grpSpLocks/>
                      </p:cNvGrpSpPr>
                      <p:nvPr/>
                    </p:nvGrpSpPr>
                    <p:grpSpPr bwMode="auto">
                      <a:xfrm>
                        <a:off x="3893" y="1634"/>
                        <a:ext cx="59" cy="18"/>
                        <a:chOff x="3893" y="1634"/>
                        <a:chExt cx="59" cy="18"/>
                      </a:xfrm>
                    </p:grpSpPr>
                    <p:sp>
                      <p:nvSpPr>
                        <p:cNvPr id="322577" name="Freeform 17"/>
                        <p:cNvSpPr>
                          <a:spLocks/>
                        </p:cNvSpPr>
                        <p:nvPr/>
                      </p:nvSpPr>
                      <p:spPr bwMode="auto">
                        <a:xfrm>
                          <a:off x="3893" y="1634"/>
                          <a:ext cx="17" cy="17"/>
                        </a:xfrm>
                        <a:custGeom>
                          <a:avLst/>
                          <a:gdLst>
                            <a:gd name="T0" fmla="*/ 12 w 17"/>
                            <a:gd name="T1" fmla="*/ 3 h 17"/>
                            <a:gd name="T2" fmla="*/ 16 w 17"/>
                            <a:gd name="T3" fmla="*/ 16 h 17"/>
                            <a:gd name="T4" fmla="*/ 3 w 17"/>
                            <a:gd name="T5" fmla="*/ 16 h 17"/>
                            <a:gd name="T6" fmla="*/ 0 w 17"/>
                            <a:gd name="T7" fmla="*/ 0 h 17"/>
                            <a:gd name="T8" fmla="*/ 12 w 17"/>
                            <a:gd name="T9" fmla="*/ 3 h 17"/>
                          </a:gdLst>
                          <a:ahLst/>
                          <a:cxnLst>
                            <a:cxn ang="0">
                              <a:pos x="T0" y="T1"/>
                            </a:cxn>
                            <a:cxn ang="0">
                              <a:pos x="T2" y="T3"/>
                            </a:cxn>
                            <a:cxn ang="0">
                              <a:pos x="T4" y="T5"/>
                            </a:cxn>
                            <a:cxn ang="0">
                              <a:pos x="T6" y="T7"/>
                            </a:cxn>
                            <a:cxn ang="0">
                              <a:pos x="T8" y="T9"/>
                            </a:cxn>
                          </a:cxnLst>
                          <a:rect l="0" t="0" r="r" b="b"/>
                          <a:pathLst>
                            <a:path w="17" h="17">
                              <a:moveTo>
                                <a:pt x="12" y="3"/>
                              </a:moveTo>
                              <a:lnTo>
                                <a:pt x="16" y="16"/>
                              </a:lnTo>
                              <a:lnTo>
                                <a:pt x="3" y="16"/>
                              </a:lnTo>
                              <a:lnTo>
                                <a:pt x="0" y="0"/>
                              </a:lnTo>
                              <a:lnTo>
                                <a:pt x="12" y="3"/>
                              </a:lnTo>
                            </a:path>
                          </a:pathLst>
                        </a:custGeom>
                        <a:solidFill>
                          <a:srgbClr val="C0C0C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578" name="Freeform 18"/>
                        <p:cNvSpPr>
                          <a:spLocks/>
                        </p:cNvSpPr>
                        <p:nvPr/>
                      </p:nvSpPr>
                      <p:spPr bwMode="auto">
                        <a:xfrm>
                          <a:off x="3935" y="1635"/>
                          <a:ext cx="17" cy="17"/>
                        </a:xfrm>
                        <a:custGeom>
                          <a:avLst/>
                          <a:gdLst>
                            <a:gd name="T0" fmla="*/ 12 w 17"/>
                            <a:gd name="T1" fmla="*/ 0 h 17"/>
                            <a:gd name="T2" fmla="*/ 16 w 17"/>
                            <a:gd name="T3" fmla="*/ 16 h 17"/>
                            <a:gd name="T4" fmla="*/ 4 w 17"/>
                            <a:gd name="T5" fmla="*/ 16 h 17"/>
                            <a:gd name="T6" fmla="*/ 0 w 17"/>
                            <a:gd name="T7" fmla="*/ 0 h 17"/>
                            <a:gd name="T8" fmla="*/ 12 w 17"/>
                            <a:gd name="T9" fmla="*/ 0 h 17"/>
                          </a:gdLst>
                          <a:ahLst/>
                          <a:cxnLst>
                            <a:cxn ang="0">
                              <a:pos x="T0" y="T1"/>
                            </a:cxn>
                            <a:cxn ang="0">
                              <a:pos x="T2" y="T3"/>
                            </a:cxn>
                            <a:cxn ang="0">
                              <a:pos x="T4" y="T5"/>
                            </a:cxn>
                            <a:cxn ang="0">
                              <a:pos x="T6" y="T7"/>
                            </a:cxn>
                            <a:cxn ang="0">
                              <a:pos x="T8" y="T9"/>
                            </a:cxn>
                          </a:cxnLst>
                          <a:rect l="0" t="0" r="r" b="b"/>
                          <a:pathLst>
                            <a:path w="17" h="17">
                              <a:moveTo>
                                <a:pt x="12" y="0"/>
                              </a:moveTo>
                              <a:lnTo>
                                <a:pt x="16" y="16"/>
                              </a:lnTo>
                              <a:lnTo>
                                <a:pt x="4" y="16"/>
                              </a:lnTo>
                              <a:lnTo>
                                <a:pt x="0" y="0"/>
                              </a:lnTo>
                              <a:lnTo>
                                <a:pt x="12" y="0"/>
                              </a:lnTo>
                            </a:path>
                          </a:pathLst>
                        </a:custGeom>
                        <a:solidFill>
                          <a:srgbClr val="C0C0C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22579" name="Freeform 19"/>
                    <p:cNvSpPr>
                      <a:spLocks/>
                    </p:cNvSpPr>
                    <p:nvPr/>
                  </p:nvSpPr>
                  <p:spPr bwMode="auto">
                    <a:xfrm>
                      <a:off x="3880" y="1712"/>
                      <a:ext cx="212" cy="114"/>
                    </a:xfrm>
                    <a:custGeom>
                      <a:avLst/>
                      <a:gdLst>
                        <a:gd name="T0" fmla="*/ 183 w 212"/>
                        <a:gd name="T1" fmla="*/ 57 h 114"/>
                        <a:gd name="T2" fmla="*/ 211 w 212"/>
                        <a:gd name="T3" fmla="*/ 57 h 114"/>
                        <a:gd name="T4" fmla="*/ 211 w 212"/>
                        <a:gd name="T5" fmla="*/ 113 h 114"/>
                        <a:gd name="T6" fmla="*/ 174 w 212"/>
                        <a:gd name="T7" fmla="*/ 113 h 114"/>
                        <a:gd name="T8" fmla="*/ 33 w 212"/>
                        <a:gd name="T9" fmla="*/ 113 h 114"/>
                        <a:gd name="T10" fmla="*/ 33 w 212"/>
                        <a:gd name="T11" fmla="*/ 84 h 114"/>
                        <a:gd name="T12" fmla="*/ 0 w 212"/>
                        <a:gd name="T13" fmla="*/ 84 h 114"/>
                        <a:gd name="T14" fmla="*/ 0 w 212"/>
                        <a:gd name="T15" fmla="*/ 36 h 114"/>
                        <a:gd name="T16" fmla="*/ 36 w 212"/>
                        <a:gd name="T17" fmla="*/ 36 h 114"/>
                        <a:gd name="T18" fmla="*/ 55 w 212"/>
                        <a:gd name="T19" fmla="*/ 0 h 114"/>
                        <a:gd name="T20" fmla="*/ 183 w 212"/>
                        <a:gd name="T21" fmla="*/ 0 h 114"/>
                        <a:gd name="T22" fmla="*/ 183 w 212"/>
                        <a:gd name="T23" fmla="*/ 5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2" h="114">
                          <a:moveTo>
                            <a:pt x="183" y="57"/>
                          </a:moveTo>
                          <a:lnTo>
                            <a:pt x="211" y="57"/>
                          </a:lnTo>
                          <a:lnTo>
                            <a:pt x="211" y="113"/>
                          </a:lnTo>
                          <a:lnTo>
                            <a:pt x="174" y="113"/>
                          </a:lnTo>
                          <a:lnTo>
                            <a:pt x="33" y="113"/>
                          </a:lnTo>
                          <a:lnTo>
                            <a:pt x="33" y="84"/>
                          </a:lnTo>
                          <a:lnTo>
                            <a:pt x="0" y="84"/>
                          </a:lnTo>
                          <a:lnTo>
                            <a:pt x="0" y="36"/>
                          </a:lnTo>
                          <a:lnTo>
                            <a:pt x="36" y="36"/>
                          </a:lnTo>
                          <a:lnTo>
                            <a:pt x="55" y="0"/>
                          </a:lnTo>
                          <a:lnTo>
                            <a:pt x="183" y="0"/>
                          </a:lnTo>
                          <a:lnTo>
                            <a:pt x="183" y="57"/>
                          </a:lnTo>
                        </a:path>
                      </a:pathLst>
                    </a:custGeom>
                    <a:solidFill>
                      <a:srgbClr val="60606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580" name="Freeform 20"/>
                    <p:cNvSpPr>
                      <a:spLocks/>
                    </p:cNvSpPr>
                    <p:nvPr/>
                  </p:nvSpPr>
                  <p:spPr bwMode="auto">
                    <a:xfrm>
                      <a:off x="3908" y="1701"/>
                      <a:ext cx="180" cy="71"/>
                    </a:xfrm>
                    <a:custGeom>
                      <a:avLst/>
                      <a:gdLst>
                        <a:gd name="T0" fmla="*/ 165 w 180"/>
                        <a:gd name="T1" fmla="*/ 0 h 71"/>
                        <a:gd name="T2" fmla="*/ 29 w 180"/>
                        <a:gd name="T3" fmla="*/ 0 h 71"/>
                        <a:gd name="T4" fmla="*/ 0 w 180"/>
                        <a:gd name="T5" fmla="*/ 70 h 71"/>
                        <a:gd name="T6" fmla="*/ 22 w 180"/>
                        <a:gd name="T7" fmla="*/ 70 h 71"/>
                        <a:gd name="T8" fmla="*/ 26 w 180"/>
                        <a:gd name="T9" fmla="*/ 69 h 71"/>
                        <a:gd name="T10" fmla="*/ 30 w 180"/>
                        <a:gd name="T11" fmla="*/ 68 h 71"/>
                        <a:gd name="T12" fmla="*/ 33 w 180"/>
                        <a:gd name="T13" fmla="*/ 65 h 71"/>
                        <a:gd name="T14" fmla="*/ 35 w 180"/>
                        <a:gd name="T15" fmla="*/ 62 h 71"/>
                        <a:gd name="T16" fmla="*/ 37 w 180"/>
                        <a:gd name="T17" fmla="*/ 58 h 71"/>
                        <a:gd name="T18" fmla="*/ 50 w 180"/>
                        <a:gd name="T19" fmla="*/ 29 h 71"/>
                        <a:gd name="T20" fmla="*/ 53 w 180"/>
                        <a:gd name="T21" fmla="*/ 25 h 71"/>
                        <a:gd name="T22" fmla="*/ 58 w 180"/>
                        <a:gd name="T23" fmla="*/ 24 h 71"/>
                        <a:gd name="T24" fmla="*/ 65 w 180"/>
                        <a:gd name="T25" fmla="*/ 23 h 71"/>
                        <a:gd name="T26" fmla="*/ 128 w 180"/>
                        <a:gd name="T27" fmla="*/ 23 h 71"/>
                        <a:gd name="T28" fmla="*/ 133 w 180"/>
                        <a:gd name="T29" fmla="*/ 24 h 71"/>
                        <a:gd name="T30" fmla="*/ 137 w 180"/>
                        <a:gd name="T31" fmla="*/ 26 h 71"/>
                        <a:gd name="T32" fmla="*/ 140 w 180"/>
                        <a:gd name="T33" fmla="*/ 29 h 71"/>
                        <a:gd name="T34" fmla="*/ 141 w 180"/>
                        <a:gd name="T35" fmla="*/ 34 h 71"/>
                        <a:gd name="T36" fmla="*/ 154 w 180"/>
                        <a:gd name="T37" fmla="*/ 69 h 71"/>
                        <a:gd name="T38" fmla="*/ 179 w 180"/>
                        <a:gd name="T39" fmla="*/ 69 h 71"/>
                        <a:gd name="T40" fmla="*/ 179 w 180"/>
                        <a:gd name="T41" fmla="*/ 15 h 71"/>
                        <a:gd name="T42" fmla="*/ 179 w 180"/>
                        <a:gd name="T43" fmla="*/ 11 h 71"/>
                        <a:gd name="T44" fmla="*/ 178 w 180"/>
                        <a:gd name="T45" fmla="*/ 6 h 71"/>
                        <a:gd name="T46" fmla="*/ 176 w 180"/>
                        <a:gd name="T47" fmla="*/ 2 h 71"/>
                        <a:gd name="T48" fmla="*/ 171 w 180"/>
                        <a:gd name="T49" fmla="*/ 0 h 71"/>
                        <a:gd name="T50" fmla="*/ 165 w 180"/>
                        <a:gd name="T5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0" h="71">
                          <a:moveTo>
                            <a:pt x="165" y="0"/>
                          </a:moveTo>
                          <a:lnTo>
                            <a:pt x="29" y="0"/>
                          </a:lnTo>
                          <a:lnTo>
                            <a:pt x="0" y="70"/>
                          </a:lnTo>
                          <a:lnTo>
                            <a:pt x="22" y="70"/>
                          </a:lnTo>
                          <a:lnTo>
                            <a:pt x="26" y="69"/>
                          </a:lnTo>
                          <a:lnTo>
                            <a:pt x="30" y="68"/>
                          </a:lnTo>
                          <a:lnTo>
                            <a:pt x="33" y="65"/>
                          </a:lnTo>
                          <a:lnTo>
                            <a:pt x="35" y="62"/>
                          </a:lnTo>
                          <a:lnTo>
                            <a:pt x="37" y="58"/>
                          </a:lnTo>
                          <a:lnTo>
                            <a:pt x="50" y="29"/>
                          </a:lnTo>
                          <a:lnTo>
                            <a:pt x="53" y="25"/>
                          </a:lnTo>
                          <a:lnTo>
                            <a:pt x="58" y="24"/>
                          </a:lnTo>
                          <a:lnTo>
                            <a:pt x="65" y="23"/>
                          </a:lnTo>
                          <a:lnTo>
                            <a:pt x="128" y="23"/>
                          </a:lnTo>
                          <a:lnTo>
                            <a:pt x="133" y="24"/>
                          </a:lnTo>
                          <a:lnTo>
                            <a:pt x="137" y="26"/>
                          </a:lnTo>
                          <a:lnTo>
                            <a:pt x="140" y="29"/>
                          </a:lnTo>
                          <a:lnTo>
                            <a:pt x="141" y="34"/>
                          </a:lnTo>
                          <a:lnTo>
                            <a:pt x="154" y="69"/>
                          </a:lnTo>
                          <a:lnTo>
                            <a:pt x="179" y="69"/>
                          </a:lnTo>
                          <a:lnTo>
                            <a:pt x="179" y="15"/>
                          </a:lnTo>
                          <a:lnTo>
                            <a:pt x="179" y="11"/>
                          </a:lnTo>
                          <a:lnTo>
                            <a:pt x="178" y="6"/>
                          </a:lnTo>
                          <a:lnTo>
                            <a:pt x="176" y="2"/>
                          </a:lnTo>
                          <a:lnTo>
                            <a:pt x="171" y="0"/>
                          </a:lnTo>
                          <a:lnTo>
                            <a:pt x="165"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22581" name="Group 21"/>
                    <p:cNvGrpSpPr>
                      <a:grpSpLocks/>
                    </p:cNvGrpSpPr>
                    <p:nvPr/>
                  </p:nvGrpSpPr>
                  <p:grpSpPr bwMode="auto">
                    <a:xfrm>
                      <a:off x="3754" y="1749"/>
                      <a:ext cx="138" cy="95"/>
                      <a:chOff x="3754" y="1749"/>
                      <a:chExt cx="138" cy="95"/>
                    </a:xfrm>
                  </p:grpSpPr>
                  <p:sp>
                    <p:nvSpPr>
                      <p:cNvPr id="322582" name="Rectangle 22"/>
                      <p:cNvSpPr>
                        <a:spLocks noChangeArrowheads="1"/>
                      </p:cNvSpPr>
                      <p:nvPr/>
                    </p:nvSpPr>
                    <p:spPr bwMode="auto">
                      <a:xfrm>
                        <a:off x="3760" y="1809"/>
                        <a:ext cx="23" cy="16"/>
                      </a:xfrm>
                      <a:prstGeom prst="rect">
                        <a:avLst/>
                      </a:prstGeom>
                      <a:solidFill>
                        <a:srgbClr val="000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3" name="Rectangle 23"/>
                      <p:cNvSpPr>
                        <a:spLocks noChangeArrowheads="1"/>
                      </p:cNvSpPr>
                      <p:nvPr/>
                    </p:nvSpPr>
                    <p:spPr bwMode="auto">
                      <a:xfrm>
                        <a:off x="3754" y="1749"/>
                        <a:ext cx="134" cy="53"/>
                      </a:xfrm>
                      <a:prstGeom prst="rect">
                        <a:avLst/>
                      </a:prstGeom>
                      <a:solidFill>
                        <a:srgbClr val="C0C0C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84" name="Freeform 24"/>
                      <p:cNvSpPr>
                        <a:spLocks/>
                      </p:cNvSpPr>
                      <p:nvPr/>
                    </p:nvSpPr>
                    <p:spPr bwMode="auto">
                      <a:xfrm>
                        <a:off x="3779" y="1810"/>
                        <a:ext cx="113" cy="34"/>
                      </a:xfrm>
                      <a:custGeom>
                        <a:avLst/>
                        <a:gdLst>
                          <a:gd name="T0" fmla="*/ 112 w 113"/>
                          <a:gd name="T1" fmla="*/ 0 h 34"/>
                          <a:gd name="T2" fmla="*/ 0 w 113"/>
                          <a:gd name="T3" fmla="*/ 0 h 34"/>
                          <a:gd name="T4" fmla="*/ 0 w 113"/>
                          <a:gd name="T5" fmla="*/ 21 h 34"/>
                          <a:gd name="T6" fmla="*/ 91 w 113"/>
                          <a:gd name="T7" fmla="*/ 21 h 34"/>
                          <a:gd name="T8" fmla="*/ 91 w 113"/>
                          <a:gd name="T9" fmla="*/ 33 h 34"/>
                          <a:gd name="T10" fmla="*/ 112 w 113"/>
                          <a:gd name="T11" fmla="*/ 33 h 34"/>
                          <a:gd name="T12" fmla="*/ 112 w 113"/>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113" h="34">
                            <a:moveTo>
                              <a:pt x="112" y="0"/>
                            </a:moveTo>
                            <a:lnTo>
                              <a:pt x="0" y="0"/>
                            </a:lnTo>
                            <a:lnTo>
                              <a:pt x="0" y="21"/>
                            </a:lnTo>
                            <a:lnTo>
                              <a:pt x="91" y="21"/>
                            </a:lnTo>
                            <a:lnTo>
                              <a:pt x="91" y="33"/>
                            </a:lnTo>
                            <a:lnTo>
                              <a:pt x="112" y="33"/>
                            </a:lnTo>
                            <a:lnTo>
                              <a:pt x="112" y="0"/>
                            </a:lnTo>
                          </a:path>
                        </a:pathLst>
                      </a:custGeom>
                      <a:solidFill>
                        <a:srgbClr val="A0A0A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grpSp>
          <p:grpSp>
            <p:nvGrpSpPr>
              <p:cNvPr id="322585" name="Group 25"/>
              <p:cNvGrpSpPr>
                <a:grpSpLocks/>
              </p:cNvGrpSpPr>
              <p:nvPr/>
            </p:nvGrpSpPr>
            <p:grpSpPr bwMode="auto">
              <a:xfrm>
                <a:off x="3281" y="1481"/>
                <a:ext cx="281" cy="223"/>
                <a:chOff x="3281" y="1481"/>
                <a:chExt cx="281" cy="223"/>
              </a:xfrm>
            </p:grpSpPr>
            <p:sp>
              <p:nvSpPr>
                <p:cNvPr id="322586" name="Freeform 26"/>
                <p:cNvSpPr>
                  <a:spLocks/>
                </p:cNvSpPr>
                <p:nvPr/>
              </p:nvSpPr>
              <p:spPr bwMode="auto">
                <a:xfrm>
                  <a:off x="3281" y="1481"/>
                  <a:ext cx="281" cy="223"/>
                </a:xfrm>
                <a:custGeom>
                  <a:avLst/>
                  <a:gdLst>
                    <a:gd name="T0" fmla="*/ 159 w 281"/>
                    <a:gd name="T1" fmla="*/ 0 h 223"/>
                    <a:gd name="T2" fmla="*/ 159 w 281"/>
                    <a:gd name="T3" fmla="*/ 20 h 223"/>
                    <a:gd name="T4" fmla="*/ 280 w 281"/>
                    <a:gd name="T5" fmla="*/ 20 h 223"/>
                    <a:gd name="T6" fmla="*/ 280 w 281"/>
                    <a:gd name="T7" fmla="*/ 222 h 223"/>
                    <a:gd name="T8" fmla="*/ 0 w 281"/>
                    <a:gd name="T9" fmla="*/ 222 h 223"/>
                    <a:gd name="T10" fmla="*/ 0 w 281"/>
                    <a:gd name="T11" fmla="*/ 20 h 223"/>
                    <a:gd name="T12" fmla="*/ 117 w 281"/>
                    <a:gd name="T13" fmla="*/ 20 h 223"/>
                    <a:gd name="T14" fmla="*/ 117 w 281"/>
                    <a:gd name="T15" fmla="*/ 0 h 223"/>
                    <a:gd name="T16" fmla="*/ 159 w 281"/>
                    <a:gd name="T1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223">
                      <a:moveTo>
                        <a:pt x="159" y="0"/>
                      </a:moveTo>
                      <a:lnTo>
                        <a:pt x="159" y="20"/>
                      </a:lnTo>
                      <a:lnTo>
                        <a:pt x="280" y="20"/>
                      </a:lnTo>
                      <a:lnTo>
                        <a:pt x="280" y="222"/>
                      </a:lnTo>
                      <a:lnTo>
                        <a:pt x="0" y="222"/>
                      </a:lnTo>
                      <a:lnTo>
                        <a:pt x="0" y="20"/>
                      </a:lnTo>
                      <a:lnTo>
                        <a:pt x="117" y="20"/>
                      </a:lnTo>
                      <a:lnTo>
                        <a:pt x="117" y="0"/>
                      </a:lnTo>
                      <a:lnTo>
                        <a:pt x="159"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587" name="Freeform 27"/>
                <p:cNvSpPr>
                  <a:spLocks/>
                </p:cNvSpPr>
                <p:nvPr/>
              </p:nvSpPr>
              <p:spPr bwMode="auto">
                <a:xfrm>
                  <a:off x="3281" y="1533"/>
                  <a:ext cx="281" cy="171"/>
                </a:xfrm>
                <a:custGeom>
                  <a:avLst/>
                  <a:gdLst>
                    <a:gd name="T0" fmla="*/ 280 w 281"/>
                    <a:gd name="T1" fmla="*/ 0 h 171"/>
                    <a:gd name="T2" fmla="*/ 280 w 281"/>
                    <a:gd name="T3" fmla="*/ 169 h 171"/>
                    <a:gd name="T4" fmla="*/ 0 w 281"/>
                    <a:gd name="T5" fmla="*/ 170 h 171"/>
                    <a:gd name="T6" fmla="*/ 0 w 281"/>
                    <a:gd name="T7" fmla="*/ 0 h 171"/>
                    <a:gd name="T8" fmla="*/ 280 w 281"/>
                    <a:gd name="T9" fmla="*/ 0 h 171"/>
                  </a:gdLst>
                  <a:ahLst/>
                  <a:cxnLst>
                    <a:cxn ang="0">
                      <a:pos x="T0" y="T1"/>
                    </a:cxn>
                    <a:cxn ang="0">
                      <a:pos x="T2" y="T3"/>
                    </a:cxn>
                    <a:cxn ang="0">
                      <a:pos x="T4" y="T5"/>
                    </a:cxn>
                    <a:cxn ang="0">
                      <a:pos x="T6" y="T7"/>
                    </a:cxn>
                    <a:cxn ang="0">
                      <a:pos x="T8" y="T9"/>
                    </a:cxn>
                  </a:cxnLst>
                  <a:rect l="0" t="0" r="r" b="b"/>
                  <a:pathLst>
                    <a:path w="281" h="171">
                      <a:moveTo>
                        <a:pt x="280" y="0"/>
                      </a:moveTo>
                      <a:lnTo>
                        <a:pt x="280" y="169"/>
                      </a:lnTo>
                      <a:lnTo>
                        <a:pt x="0" y="170"/>
                      </a:lnTo>
                      <a:lnTo>
                        <a:pt x="0" y="0"/>
                      </a:lnTo>
                      <a:lnTo>
                        <a:pt x="280" y="0"/>
                      </a:lnTo>
                    </a:path>
                  </a:pathLst>
                </a:custGeom>
                <a:solidFill>
                  <a:srgbClr val="C060FF"/>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22588" name="Group 28"/>
              <p:cNvGrpSpPr>
                <a:grpSpLocks/>
              </p:cNvGrpSpPr>
              <p:nvPr/>
            </p:nvGrpSpPr>
            <p:grpSpPr bwMode="auto">
              <a:xfrm>
                <a:off x="2956" y="1481"/>
                <a:ext cx="283" cy="222"/>
                <a:chOff x="2956" y="1481"/>
                <a:chExt cx="283" cy="222"/>
              </a:xfrm>
            </p:grpSpPr>
            <p:sp>
              <p:nvSpPr>
                <p:cNvPr id="322589" name="Freeform 29"/>
                <p:cNvSpPr>
                  <a:spLocks/>
                </p:cNvSpPr>
                <p:nvPr/>
              </p:nvSpPr>
              <p:spPr bwMode="auto">
                <a:xfrm>
                  <a:off x="2956" y="1481"/>
                  <a:ext cx="283" cy="222"/>
                </a:xfrm>
                <a:custGeom>
                  <a:avLst/>
                  <a:gdLst>
                    <a:gd name="T0" fmla="*/ 161 w 283"/>
                    <a:gd name="T1" fmla="*/ 0 h 222"/>
                    <a:gd name="T2" fmla="*/ 161 w 283"/>
                    <a:gd name="T3" fmla="*/ 20 h 222"/>
                    <a:gd name="T4" fmla="*/ 282 w 283"/>
                    <a:gd name="T5" fmla="*/ 20 h 222"/>
                    <a:gd name="T6" fmla="*/ 282 w 283"/>
                    <a:gd name="T7" fmla="*/ 220 h 222"/>
                    <a:gd name="T8" fmla="*/ 0 w 283"/>
                    <a:gd name="T9" fmla="*/ 221 h 222"/>
                    <a:gd name="T10" fmla="*/ 0 w 283"/>
                    <a:gd name="T11" fmla="*/ 20 h 222"/>
                    <a:gd name="T12" fmla="*/ 119 w 283"/>
                    <a:gd name="T13" fmla="*/ 20 h 222"/>
                    <a:gd name="T14" fmla="*/ 119 w 283"/>
                    <a:gd name="T15" fmla="*/ 0 h 222"/>
                    <a:gd name="T16" fmla="*/ 161 w 283"/>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3" h="222">
                      <a:moveTo>
                        <a:pt x="161" y="0"/>
                      </a:moveTo>
                      <a:lnTo>
                        <a:pt x="161" y="20"/>
                      </a:lnTo>
                      <a:lnTo>
                        <a:pt x="282" y="20"/>
                      </a:lnTo>
                      <a:lnTo>
                        <a:pt x="282" y="220"/>
                      </a:lnTo>
                      <a:lnTo>
                        <a:pt x="0" y="221"/>
                      </a:lnTo>
                      <a:lnTo>
                        <a:pt x="0" y="20"/>
                      </a:lnTo>
                      <a:lnTo>
                        <a:pt x="119" y="20"/>
                      </a:lnTo>
                      <a:lnTo>
                        <a:pt x="119" y="0"/>
                      </a:lnTo>
                      <a:lnTo>
                        <a:pt x="161"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590" name="Freeform 30"/>
                <p:cNvSpPr>
                  <a:spLocks/>
                </p:cNvSpPr>
                <p:nvPr/>
              </p:nvSpPr>
              <p:spPr bwMode="auto">
                <a:xfrm>
                  <a:off x="2956" y="1558"/>
                  <a:ext cx="283" cy="145"/>
                </a:xfrm>
                <a:custGeom>
                  <a:avLst/>
                  <a:gdLst>
                    <a:gd name="T0" fmla="*/ 282 w 283"/>
                    <a:gd name="T1" fmla="*/ 0 h 145"/>
                    <a:gd name="T2" fmla="*/ 282 w 283"/>
                    <a:gd name="T3" fmla="*/ 144 h 145"/>
                    <a:gd name="T4" fmla="*/ 0 w 283"/>
                    <a:gd name="T5" fmla="*/ 144 h 145"/>
                    <a:gd name="T6" fmla="*/ 0 w 283"/>
                    <a:gd name="T7" fmla="*/ 0 h 145"/>
                    <a:gd name="T8" fmla="*/ 282 w 283"/>
                    <a:gd name="T9" fmla="*/ 0 h 145"/>
                  </a:gdLst>
                  <a:ahLst/>
                  <a:cxnLst>
                    <a:cxn ang="0">
                      <a:pos x="T0" y="T1"/>
                    </a:cxn>
                    <a:cxn ang="0">
                      <a:pos x="T2" y="T3"/>
                    </a:cxn>
                    <a:cxn ang="0">
                      <a:pos x="T4" y="T5"/>
                    </a:cxn>
                    <a:cxn ang="0">
                      <a:pos x="T6" y="T7"/>
                    </a:cxn>
                    <a:cxn ang="0">
                      <a:pos x="T8" y="T9"/>
                    </a:cxn>
                  </a:cxnLst>
                  <a:rect l="0" t="0" r="r" b="b"/>
                  <a:pathLst>
                    <a:path w="283" h="145">
                      <a:moveTo>
                        <a:pt x="282" y="0"/>
                      </a:moveTo>
                      <a:lnTo>
                        <a:pt x="282" y="144"/>
                      </a:lnTo>
                      <a:lnTo>
                        <a:pt x="0" y="144"/>
                      </a:lnTo>
                      <a:lnTo>
                        <a:pt x="0" y="0"/>
                      </a:lnTo>
                      <a:lnTo>
                        <a:pt x="282" y="0"/>
                      </a:lnTo>
                    </a:path>
                  </a:pathLst>
                </a:custGeom>
                <a:solidFill>
                  <a:srgbClr val="60C00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22591" name="Group 31"/>
              <p:cNvGrpSpPr>
                <a:grpSpLocks/>
              </p:cNvGrpSpPr>
              <p:nvPr/>
            </p:nvGrpSpPr>
            <p:grpSpPr bwMode="auto">
              <a:xfrm>
                <a:off x="2927" y="1709"/>
                <a:ext cx="349" cy="24"/>
                <a:chOff x="2927" y="1709"/>
                <a:chExt cx="349" cy="24"/>
              </a:xfrm>
            </p:grpSpPr>
            <p:grpSp>
              <p:nvGrpSpPr>
                <p:cNvPr id="322592" name="Group 32"/>
                <p:cNvGrpSpPr>
                  <a:grpSpLocks/>
                </p:cNvGrpSpPr>
                <p:nvPr/>
              </p:nvGrpSpPr>
              <p:grpSpPr bwMode="auto">
                <a:xfrm>
                  <a:off x="3254" y="1709"/>
                  <a:ext cx="22" cy="22"/>
                  <a:chOff x="3254" y="1709"/>
                  <a:chExt cx="22" cy="22"/>
                </a:xfrm>
              </p:grpSpPr>
              <p:sp>
                <p:nvSpPr>
                  <p:cNvPr id="322593" name="Rectangle 33"/>
                  <p:cNvSpPr>
                    <a:spLocks noChangeArrowheads="1"/>
                  </p:cNvSpPr>
                  <p:nvPr/>
                </p:nvSpPr>
                <p:spPr bwMode="auto">
                  <a:xfrm>
                    <a:off x="3260" y="1711"/>
                    <a:ext cx="16" cy="16"/>
                  </a:xfrm>
                  <a:prstGeom prst="rect">
                    <a:avLst/>
                  </a:prstGeom>
                  <a:solidFill>
                    <a:srgbClr val="C0C0C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4" name="Line 34"/>
                  <p:cNvSpPr>
                    <a:spLocks noChangeShapeType="1"/>
                  </p:cNvSpPr>
                  <p:nvPr/>
                </p:nvSpPr>
                <p:spPr bwMode="auto">
                  <a:xfrm>
                    <a:off x="3274" y="1709"/>
                    <a:ext cx="0" cy="22"/>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5" name="Line 35"/>
                  <p:cNvSpPr>
                    <a:spLocks noChangeShapeType="1"/>
                  </p:cNvSpPr>
                  <p:nvPr/>
                </p:nvSpPr>
                <p:spPr bwMode="auto">
                  <a:xfrm>
                    <a:off x="3254" y="1709"/>
                    <a:ext cx="0" cy="22"/>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596" name="Group 36"/>
                <p:cNvGrpSpPr>
                  <a:grpSpLocks/>
                </p:cNvGrpSpPr>
                <p:nvPr/>
              </p:nvGrpSpPr>
              <p:grpSpPr bwMode="auto">
                <a:xfrm>
                  <a:off x="2927" y="1710"/>
                  <a:ext cx="22" cy="23"/>
                  <a:chOff x="2927" y="1710"/>
                  <a:chExt cx="22" cy="23"/>
                </a:xfrm>
              </p:grpSpPr>
              <p:sp>
                <p:nvSpPr>
                  <p:cNvPr id="322597" name="Rectangle 37"/>
                  <p:cNvSpPr>
                    <a:spLocks noChangeArrowheads="1"/>
                  </p:cNvSpPr>
                  <p:nvPr/>
                </p:nvSpPr>
                <p:spPr bwMode="auto">
                  <a:xfrm>
                    <a:off x="2933" y="1713"/>
                    <a:ext cx="16" cy="16"/>
                  </a:xfrm>
                  <a:prstGeom prst="rect">
                    <a:avLst/>
                  </a:prstGeom>
                  <a:solidFill>
                    <a:srgbClr val="C0C0C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8" name="Line 38"/>
                  <p:cNvSpPr>
                    <a:spLocks noChangeShapeType="1"/>
                  </p:cNvSpPr>
                  <p:nvPr/>
                </p:nvSpPr>
                <p:spPr bwMode="auto">
                  <a:xfrm>
                    <a:off x="2947" y="1710"/>
                    <a:ext cx="0" cy="23"/>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599" name="Line 39"/>
                  <p:cNvSpPr>
                    <a:spLocks noChangeShapeType="1"/>
                  </p:cNvSpPr>
                  <p:nvPr/>
                </p:nvSpPr>
                <p:spPr bwMode="auto">
                  <a:xfrm>
                    <a:off x="2927" y="1710"/>
                    <a:ext cx="0" cy="23"/>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22600" name="Group 40"/>
              <p:cNvGrpSpPr>
                <a:grpSpLocks/>
              </p:cNvGrpSpPr>
              <p:nvPr/>
            </p:nvGrpSpPr>
            <p:grpSpPr bwMode="auto">
              <a:xfrm>
                <a:off x="2927" y="1480"/>
                <a:ext cx="348" cy="28"/>
                <a:chOff x="2927" y="1480"/>
                <a:chExt cx="348" cy="28"/>
              </a:xfrm>
            </p:grpSpPr>
            <p:grpSp>
              <p:nvGrpSpPr>
                <p:cNvPr id="322601" name="Group 41"/>
                <p:cNvGrpSpPr>
                  <a:grpSpLocks/>
                </p:cNvGrpSpPr>
                <p:nvPr/>
              </p:nvGrpSpPr>
              <p:grpSpPr bwMode="auto">
                <a:xfrm>
                  <a:off x="3254" y="1482"/>
                  <a:ext cx="21" cy="26"/>
                  <a:chOff x="3254" y="1482"/>
                  <a:chExt cx="21" cy="26"/>
                </a:xfrm>
              </p:grpSpPr>
              <p:sp>
                <p:nvSpPr>
                  <p:cNvPr id="322602" name="Rectangle 42"/>
                  <p:cNvSpPr>
                    <a:spLocks noChangeArrowheads="1"/>
                  </p:cNvSpPr>
                  <p:nvPr/>
                </p:nvSpPr>
                <p:spPr bwMode="auto">
                  <a:xfrm>
                    <a:off x="3259" y="1492"/>
                    <a:ext cx="16" cy="16"/>
                  </a:xfrm>
                  <a:prstGeom prst="rect">
                    <a:avLst/>
                  </a:prstGeom>
                  <a:solidFill>
                    <a:srgbClr val="C0C0C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3" name="Line 43"/>
                  <p:cNvSpPr>
                    <a:spLocks noChangeShapeType="1"/>
                  </p:cNvSpPr>
                  <p:nvPr/>
                </p:nvSpPr>
                <p:spPr bwMode="auto">
                  <a:xfrm flipV="1">
                    <a:off x="3273" y="1482"/>
                    <a:ext cx="0" cy="22"/>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4" name="Line 44"/>
                  <p:cNvSpPr>
                    <a:spLocks noChangeShapeType="1"/>
                  </p:cNvSpPr>
                  <p:nvPr/>
                </p:nvSpPr>
                <p:spPr bwMode="auto">
                  <a:xfrm flipV="1">
                    <a:off x="3254" y="1482"/>
                    <a:ext cx="0" cy="22"/>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05" name="Group 45"/>
                <p:cNvGrpSpPr>
                  <a:grpSpLocks/>
                </p:cNvGrpSpPr>
                <p:nvPr/>
              </p:nvGrpSpPr>
              <p:grpSpPr bwMode="auto">
                <a:xfrm>
                  <a:off x="2927" y="1480"/>
                  <a:ext cx="21" cy="26"/>
                  <a:chOff x="2927" y="1480"/>
                  <a:chExt cx="21" cy="26"/>
                </a:xfrm>
              </p:grpSpPr>
              <p:sp>
                <p:nvSpPr>
                  <p:cNvPr id="322606" name="Rectangle 46"/>
                  <p:cNvSpPr>
                    <a:spLocks noChangeArrowheads="1"/>
                  </p:cNvSpPr>
                  <p:nvPr/>
                </p:nvSpPr>
                <p:spPr bwMode="auto">
                  <a:xfrm>
                    <a:off x="2932" y="1490"/>
                    <a:ext cx="16" cy="16"/>
                  </a:xfrm>
                  <a:prstGeom prst="rect">
                    <a:avLst/>
                  </a:prstGeom>
                  <a:solidFill>
                    <a:srgbClr val="C0C0C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7" name="Line 47"/>
                  <p:cNvSpPr>
                    <a:spLocks noChangeShapeType="1"/>
                  </p:cNvSpPr>
                  <p:nvPr/>
                </p:nvSpPr>
                <p:spPr bwMode="auto">
                  <a:xfrm flipV="1">
                    <a:off x="2946" y="1480"/>
                    <a:ext cx="0" cy="23"/>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08" name="Line 48"/>
                  <p:cNvSpPr>
                    <a:spLocks noChangeShapeType="1"/>
                  </p:cNvSpPr>
                  <p:nvPr/>
                </p:nvSpPr>
                <p:spPr bwMode="auto">
                  <a:xfrm flipV="1">
                    <a:off x="2927" y="1480"/>
                    <a:ext cx="0" cy="23"/>
                  </a:xfrm>
                  <a:prstGeom prst="line">
                    <a:avLst/>
                  </a:prstGeom>
                  <a:noFill/>
                  <a:ln w="12700">
                    <a:solidFill>
                      <a:srgbClr val="0000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sp>
            <p:nvSpPr>
              <p:cNvPr id="322609" name="Freeform 49"/>
              <p:cNvSpPr>
                <a:spLocks/>
              </p:cNvSpPr>
              <p:nvPr/>
            </p:nvSpPr>
            <p:spPr bwMode="auto">
              <a:xfrm>
                <a:off x="2591" y="1699"/>
                <a:ext cx="289" cy="43"/>
              </a:xfrm>
              <a:custGeom>
                <a:avLst/>
                <a:gdLst>
                  <a:gd name="T0" fmla="*/ 256 w 289"/>
                  <a:gd name="T1" fmla="*/ 1 h 43"/>
                  <a:gd name="T2" fmla="*/ 288 w 289"/>
                  <a:gd name="T3" fmla="*/ 33 h 43"/>
                  <a:gd name="T4" fmla="*/ 278 w 289"/>
                  <a:gd name="T5" fmla="*/ 42 h 43"/>
                  <a:gd name="T6" fmla="*/ 249 w 289"/>
                  <a:gd name="T7" fmla="*/ 15 h 43"/>
                  <a:gd name="T8" fmla="*/ 34 w 289"/>
                  <a:gd name="T9" fmla="*/ 15 h 43"/>
                  <a:gd name="T10" fmla="*/ 8 w 289"/>
                  <a:gd name="T11" fmla="*/ 34 h 43"/>
                  <a:gd name="T12" fmla="*/ 0 w 289"/>
                  <a:gd name="T13" fmla="*/ 22 h 43"/>
                  <a:gd name="T14" fmla="*/ 28 w 289"/>
                  <a:gd name="T15" fmla="*/ 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9" h="43">
                    <a:moveTo>
                      <a:pt x="256" y="1"/>
                    </a:moveTo>
                    <a:lnTo>
                      <a:pt x="288" y="33"/>
                    </a:lnTo>
                    <a:lnTo>
                      <a:pt x="278" y="42"/>
                    </a:lnTo>
                    <a:lnTo>
                      <a:pt x="249" y="15"/>
                    </a:lnTo>
                    <a:lnTo>
                      <a:pt x="34" y="15"/>
                    </a:lnTo>
                    <a:lnTo>
                      <a:pt x="8" y="34"/>
                    </a:lnTo>
                    <a:lnTo>
                      <a:pt x="0" y="22"/>
                    </a:lnTo>
                    <a:lnTo>
                      <a:pt x="28" y="0"/>
                    </a:lnTo>
                  </a:path>
                </a:pathLst>
              </a:custGeom>
              <a:noFill/>
              <a:ln w="12700" cap="rnd" cmpd="sng">
                <a:solidFill>
                  <a:srgbClr val="00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10" name="Rectangle 50"/>
              <p:cNvSpPr>
                <a:spLocks noChangeArrowheads="1"/>
              </p:cNvSpPr>
              <p:nvPr/>
            </p:nvSpPr>
            <p:spPr bwMode="auto">
              <a:xfrm>
                <a:off x="2581" y="1722"/>
                <a:ext cx="8" cy="91"/>
              </a:xfrm>
              <a:prstGeom prst="rect">
                <a:avLst/>
              </a:prstGeom>
              <a:solidFill>
                <a:srgbClr val="C0C0C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11" name="Rectangle 51"/>
              <p:cNvSpPr>
                <a:spLocks noChangeArrowheads="1"/>
              </p:cNvSpPr>
              <p:nvPr/>
            </p:nvSpPr>
            <p:spPr bwMode="auto">
              <a:xfrm>
                <a:off x="2550" y="1736"/>
                <a:ext cx="20" cy="20"/>
              </a:xfrm>
              <a:prstGeom prst="rect">
                <a:avLst/>
              </a:prstGeom>
              <a:solidFill>
                <a:srgbClr val="C0C0C0"/>
              </a:solidFill>
              <a:ln w="12700">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612" name="Group 52"/>
              <p:cNvGrpSpPr>
                <a:grpSpLocks/>
              </p:cNvGrpSpPr>
              <p:nvPr/>
            </p:nvGrpSpPr>
            <p:grpSpPr bwMode="auto">
              <a:xfrm>
                <a:off x="2727" y="1468"/>
                <a:ext cx="740" cy="20"/>
                <a:chOff x="2727" y="1468"/>
                <a:chExt cx="740" cy="20"/>
              </a:xfrm>
            </p:grpSpPr>
            <p:sp>
              <p:nvSpPr>
                <p:cNvPr id="322613" name="Freeform 53"/>
                <p:cNvSpPr>
                  <a:spLocks/>
                </p:cNvSpPr>
                <p:nvPr/>
              </p:nvSpPr>
              <p:spPr bwMode="auto">
                <a:xfrm>
                  <a:off x="3370" y="1468"/>
                  <a:ext cx="97" cy="20"/>
                </a:xfrm>
                <a:custGeom>
                  <a:avLst/>
                  <a:gdLst>
                    <a:gd name="T0" fmla="*/ 96 w 97"/>
                    <a:gd name="T1" fmla="*/ 0 h 20"/>
                    <a:gd name="T2" fmla="*/ 0 w 97"/>
                    <a:gd name="T3" fmla="*/ 0 h 20"/>
                    <a:gd name="T4" fmla="*/ 0 w 97"/>
                    <a:gd name="T5" fmla="*/ 18 h 20"/>
                    <a:gd name="T6" fmla="*/ 15 w 97"/>
                    <a:gd name="T7" fmla="*/ 18 h 20"/>
                    <a:gd name="T8" fmla="*/ 15 w 97"/>
                    <a:gd name="T9" fmla="*/ 13 h 20"/>
                    <a:gd name="T10" fmla="*/ 81 w 97"/>
                    <a:gd name="T11" fmla="*/ 13 h 20"/>
                    <a:gd name="T12" fmla="*/ 81 w 97"/>
                    <a:gd name="T13" fmla="*/ 19 h 20"/>
                    <a:gd name="T14" fmla="*/ 96 w 97"/>
                    <a:gd name="T15" fmla="*/ 19 h 20"/>
                    <a:gd name="T16" fmla="*/ 96 w 9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0">
                      <a:moveTo>
                        <a:pt x="96" y="0"/>
                      </a:moveTo>
                      <a:lnTo>
                        <a:pt x="0" y="0"/>
                      </a:lnTo>
                      <a:lnTo>
                        <a:pt x="0" y="18"/>
                      </a:lnTo>
                      <a:lnTo>
                        <a:pt x="15" y="18"/>
                      </a:lnTo>
                      <a:lnTo>
                        <a:pt x="15" y="13"/>
                      </a:lnTo>
                      <a:lnTo>
                        <a:pt x="81" y="13"/>
                      </a:lnTo>
                      <a:lnTo>
                        <a:pt x="81" y="19"/>
                      </a:lnTo>
                      <a:lnTo>
                        <a:pt x="96" y="19"/>
                      </a:lnTo>
                      <a:lnTo>
                        <a:pt x="96" y="0"/>
                      </a:lnTo>
                    </a:path>
                  </a:pathLst>
                </a:custGeom>
                <a:solidFill>
                  <a:srgbClr val="A0A0A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14" name="Freeform 54"/>
                <p:cNvSpPr>
                  <a:spLocks/>
                </p:cNvSpPr>
                <p:nvPr/>
              </p:nvSpPr>
              <p:spPr bwMode="auto">
                <a:xfrm>
                  <a:off x="2727" y="1468"/>
                  <a:ext cx="97" cy="20"/>
                </a:xfrm>
                <a:custGeom>
                  <a:avLst/>
                  <a:gdLst>
                    <a:gd name="T0" fmla="*/ 96 w 97"/>
                    <a:gd name="T1" fmla="*/ 0 h 20"/>
                    <a:gd name="T2" fmla="*/ 0 w 97"/>
                    <a:gd name="T3" fmla="*/ 0 h 20"/>
                    <a:gd name="T4" fmla="*/ 0 w 97"/>
                    <a:gd name="T5" fmla="*/ 18 h 20"/>
                    <a:gd name="T6" fmla="*/ 14 w 97"/>
                    <a:gd name="T7" fmla="*/ 18 h 20"/>
                    <a:gd name="T8" fmla="*/ 14 w 97"/>
                    <a:gd name="T9" fmla="*/ 13 h 20"/>
                    <a:gd name="T10" fmla="*/ 81 w 97"/>
                    <a:gd name="T11" fmla="*/ 13 h 20"/>
                    <a:gd name="T12" fmla="*/ 81 w 97"/>
                    <a:gd name="T13" fmla="*/ 19 h 20"/>
                    <a:gd name="T14" fmla="*/ 96 w 97"/>
                    <a:gd name="T15" fmla="*/ 19 h 20"/>
                    <a:gd name="T16" fmla="*/ 96 w 9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0">
                      <a:moveTo>
                        <a:pt x="96" y="0"/>
                      </a:moveTo>
                      <a:lnTo>
                        <a:pt x="0" y="0"/>
                      </a:lnTo>
                      <a:lnTo>
                        <a:pt x="0" y="18"/>
                      </a:lnTo>
                      <a:lnTo>
                        <a:pt x="14" y="18"/>
                      </a:lnTo>
                      <a:lnTo>
                        <a:pt x="14" y="13"/>
                      </a:lnTo>
                      <a:lnTo>
                        <a:pt x="81" y="13"/>
                      </a:lnTo>
                      <a:lnTo>
                        <a:pt x="81" y="19"/>
                      </a:lnTo>
                      <a:lnTo>
                        <a:pt x="96" y="19"/>
                      </a:lnTo>
                      <a:lnTo>
                        <a:pt x="96" y="0"/>
                      </a:lnTo>
                    </a:path>
                  </a:pathLst>
                </a:custGeom>
                <a:solidFill>
                  <a:srgbClr val="A0A0A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15" name="Freeform 55"/>
                <p:cNvSpPr>
                  <a:spLocks/>
                </p:cNvSpPr>
                <p:nvPr/>
              </p:nvSpPr>
              <p:spPr bwMode="auto">
                <a:xfrm>
                  <a:off x="3048" y="1468"/>
                  <a:ext cx="97" cy="20"/>
                </a:xfrm>
                <a:custGeom>
                  <a:avLst/>
                  <a:gdLst>
                    <a:gd name="T0" fmla="*/ 96 w 97"/>
                    <a:gd name="T1" fmla="*/ 0 h 20"/>
                    <a:gd name="T2" fmla="*/ 0 w 97"/>
                    <a:gd name="T3" fmla="*/ 0 h 20"/>
                    <a:gd name="T4" fmla="*/ 0 w 97"/>
                    <a:gd name="T5" fmla="*/ 18 h 20"/>
                    <a:gd name="T6" fmla="*/ 14 w 97"/>
                    <a:gd name="T7" fmla="*/ 18 h 20"/>
                    <a:gd name="T8" fmla="*/ 14 w 97"/>
                    <a:gd name="T9" fmla="*/ 13 h 20"/>
                    <a:gd name="T10" fmla="*/ 81 w 97"/>
                    <a:gd name="T11" fmla="*/ 13 h 20"/>
                    <a:gd name="T12" fmla="*/ 81 w 97"/>
                    <a:gd name="T13" fmla="*/ 19 h 20"/>
                    <a:gd name="T14" fmla="*/ 96 w 97"/>
                    <a:gd name="T15" fmla="*/ 19 h 20"/>
                    <a:gd name="T16" fmla="*/ 96 w 97"/>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0">
                      <a:moveTo>
                        <a:pt x="96" y="0"/>
                      </a:moveTo>
                      <a:lnTo>
                        <a:pt x="0" y="0"/>
                      </a:lnTo>
                      <a:lnTo>
                        <a:pt x="0" y="18"/>
                      </a:lnTo>
                      <a:lnTo>
                        <a:pt x="14" y="18"/>
                      </a:lnTo>
                      <a:lnTo>
                        <a:pt x="14" y="13"/>
                      </a:lnTo>
                      <a:lnTo>
                        <a:pt x="81" y="13"/>
                      </a:lnTo>
                      <a:lnTo>
                        <a:pt x="81" y="19"/>
                      </a:lnTo>
                      <a:lnTo>
                        <a:pt x="96" y="19"/>
                      </a:lnTo>
                      <a:lnTo>
                        <a:pt x="96" y="0"/>
                      </a:lnTo>
                    </a:path>
                  </a:pathLst>
                </a:custGeom>
                <a:solidFill>
                  <a:srgbClr val="A0A0A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22616" name="Group 56"/>
              <p:cNvGrpSpPr>
                <a:grpSpLocks/>
              </p:cNvGrpSpPr>
              <p:nvPr/>
            </p:nvGrpSpPr>
            <p:grpSpPr bwMode="auto">
              <a:xfrm>
                <a:off x="2600" y="1731"/>
                <a:ext cx="1470" cy="144"/>
                <a:chOff x="2600" y="1731"/>
                <a:chExt cx="1470" cy="144"/>
              </a:xfrm>
            </p:grpSpPr>
            <p:grpSp>
              <p:nvGrpSpPr>
                <p:cNvPr id="322617" name="Group 57"/>
                <p:cNvGrpSpPr>
                  <a:grpSpLocks/>
                </p:cNvGrpSpPr>
                <p:nvPr/>
              </p:nvGrpSpPr>
              <p:grpSpPr bwMode="auto">
                <a:xfrm>
                  <a:off x="3457" y="1738"/>
                  <a:ext cx="134" cy="137"/>
                  <a:chOff x="3457" y="1738"/>
                  <a:chExt cx="134" cy="137"/>
                </a:xfrm>
              </p:grpSpPr>
              <p:sp>
                <p:nvSpPr>
                  <p:cNvPr id="322618" name="Oval 58"/>
                  <p:cNvSpPr>
                    <a:spLocks noChangeArrowheads="1"/>
                  </p:cNvSpPr>
                  <p:nvPr/>
                </p:nvSpPr>
                <p:spPr bwMode="auto">
                  <a:xfrm>
                    <a:off x="3457" y="1738"/>
                    <a:ext cx="134" cy="137"/>
                  </a:xfrm>
                  <a:prstGeom prst="ellipse">
                    <a:avLst/>
                  </a:prstGeom>
                  <a:solidFill>
                    <a:srgbClr val="40404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619" name="Group 59"/>
                  <p:cNvGrpSpPr>
                    <a:grpSpLocks/>
                  </p:cNvGrpSpPr>
                  <p:nvPr/>
                </p:nvGrpSpPr>
                <p:grpSpPr bwMode="auto">
                  <a:xfrm>
                    <a:off x="3487" y="1768"/>
                    <a:ext cx="74" cy="76"/>
                    <a:chOff x="3487" y="1768"/>
                    <a:chExt cx="74" cy="76"/>
                  </a:xfrm>
                </p:grpSpPr>
                <p:grpSp>
                  <p:nvGrpSpPr>
                    <p:cNvPr id="322620" name="Group 60"/>
                    <p:cNvGrpSpPr>
                      <a:grpSpLocks/>
                    </p:cNvGrpSpPr>
                    <p:nvPr/>
                  </p:nvGrpSpPr>
                  <p:grpSpPr bwMode="auto">
                    <a:xfrm>
                      <a:off x="3487" y="1768"/>
                      <a:ext cx="74" cy="76"/>
                      <a:chOff x="3487" y="1768"/>
                      <a:chExt cx="74" cy="76"/>
                    </a:xfrm>
                  </p:grpSpPr>
                  <p:sp>
                    <p:nvSpPr>
                      <p:cNvPr id="322621" name="Oval 61"/>
                      <p:cNvSpPr>
                        <a:spLocks noChangeArrowheads="1"/>
                      </p:cNvSpPr>
                      <p:nvPr/>
                    </p:nvSpPr>
                    <p:spPr bwMode="auto">
                      <a:xfrm>
                        <a:off x="3487" y="1768"/>
                        <a:ext cx="74" cy="76"/>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22" name="Oval 62"/>
                      <p:cNvSpPr>
                        <a:spLocks noChangeArrowheads="1"/>
                      </p:cNvSpPr>
                      <p:nvPr/>
                    </p:nvSpPr>
                    <p:spPr bwMode="auto">
                      <a:xfrm>
                        <a:off x="3496" y="1777"/>
                        <a:ext cx="56" cy="57"/>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23" name="Group 63"/>
                    <p:cNvGrpSpPr>
                      <a:grpSpLocks/>
                    </p:cNvGrpSpPr>
                    <p:nvPr/>
                  </p:nvGrpSpPr>
                  <p:grpSpPr bwMode="auto">
                    <a:xfrm>
                      <a:off x="3495" y="1776"/>
                      <a:ext cx="65" cy="63"/>
                      <a:chOff x="3495" y="1776"/>
                      <a:chExt cx="65" cy="63"/>
                    </a:xfrm>
                  </p:grpSpPr>
                  <p:sp>
                    <p:nvSpPr>
                      <p:cNvPr id="322624" name="Freeform 64"/>
                      <p:cNvSpPr>
                        <a:spLocks/>
                      </p:cNvSpPr>
                      <p:nvPr/>
                    </p:nvSpPr>
                    <p:spPr bwMode="auto">
                      <a:xfrm>
                        <a:off x="3518" y="1776"/>
                        <a:ext cx="19" cy="17"/>
                      </a:xfrm>
                      <a:custGeom>
                        <a:avLst/>
                        <a:gdLst>
                          <a:gd name="T0" fmla="*/ 18 w 19"/>
                          <a:gd name="T1" fmla="*/ 4 h 17"/>
                          <a:gd name="T2" fmla="*/ 17 w 19"/>
                          <a:gd name="T3" fmla="*/ 7 h 17"/>
                          <a:gd name="T4" fmla="*/ 17 w 19"/>
                          <a:gd name="T5" fmla="*/ 10 h 17"/>
                          <a:gd name="T6" fmla="*/ 16 w 19"/>
                          <a:gd name="T7" fmla="*/ 11 h 17"/>
                          <a:gd name="T8" fmla="*/ 14 w 19"/>
                          <a:gd name="T9" fmla="*/ 14 h 17"/>
                          <a:gd name="T10" fmla="*/ 12 w 19"/>
                          <a:gd name="T11" fmla="*/ 14 h 17"/>
                          <a:gd name="T12" fmla="*/ 9 w 19"/>
                          <a:gd name="T13" fmla="*/ 16 h 17"/>
                          <a:gd name="T14" fmla="*/ 7 w 19"/>
                          <a:gd name="T15" fmla="*/ 16 h 17"/>
                          <a:gd name="T16" fmla="*/ 5 w 19"/>
                          <a:gd name="T17" fmla="*/ 14 h 17"/>
                          <a:gd name="T18" fmla="*/ 2 w 19"/>
                          <a:gd name="T19" fmla="*/ 11 h 17"/>
                          <a:gd name="T20" fmla="*/ 1 w 19"/>
                          <a:gd name="T21" fmla="*/ 8 h 17"/>
                          <a:gd name="T22" fmla="*/ 0 w 19"/>
                          <a:gd name="T23" fmla="*/ 4 h 17"/>
                          <a:gd name="T24" fmla="*/ 1 w 19"/>
                          <a:gd name="T25" fmla="*/ 1 h 17"/>
                          <a:gd name="T26" fmla="*/ 5 w 19"/>
                          <a:gd name="T27" fmla="*/ 0 h 17"/>
                          <a:gd name="T28" fmla="*/ 8 w 19"/>
                          <a:gd name="T29" fmla="*/ 0 h 17"/>
                          <a:gd name="T30" fmla="*/ 11 w 19"/>
                          <a:gd name="T31" fmla="*/ 1 h 17"/>
                          <a:gd name="T32" fmla="*/ 14 w 19"/>
                          <a:gd name="T33" fmla="*/ 1 h 17"/>
                          <a:gd name="T34" fmla="*/ 18 w 19"/>
                          <a:gd name="T35"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7">
                            <a:moveTo>
                              <a:pt x="18" y="4"/>
                            </a:moveTo>
                            <a:lnTo>
                              <a:pt x="17" y="7"/>
                            </a:lnTo>
                            <a:lnTo>
                              <a:pt x="17" y="10"/>
                            </a:lnTo>
                            <a:lnTo>
                              <a:pt x="16" y="11"/>
                            </a:lnTo>
                            <a:lnTo>
                              <a:pt x="14" y="14"/>
                            </a:lnTo>
                            <a:lnTo>
                              <a:pt x="12" y="14"/>
                            </a:lnTo>
                            <a:lnTo>
                              <a:pt x="9" y="16"/>
                            </a:lnTo>
                            <a:lnTo>
                              <a:pt x="7" y="16"/>
                            </a:lnTo>
                            <a:lnTo>
                              <a:pt x="5" y="14"/>
                            </a:lnTo>
                            <a:lnTo>
                              <a:pt x="2" y="11"/>
                            </a:lnTo>
                            <a:lnTo>
                              <a:pt x="1" y="8"/>
                            </a:lnTo>
                            <a:lnTo>
                              <a:pt x="0" y="4"/>
                            </a:lnTo>
                            <a:lnTo>
                              <a:pt x="1" y="1"/>
                            </a:lnTo>
                            <a:lnTo>
                              <a:pt x="5" y="0"/>
                            </a:lnTo>
                            <a:lnTo>
                              <a:pt x="8" y="0"/>
                            </a:lnTo>
                            <a:lnTo>
                              <a:pt x="11" y="1"/>
                            </a:lnTo>
                            <a:lnTo>
                              <a:pt x="14" y="1"/>
                            </a:lnTo>
                            <a:lnTo>
                              <a:pt x="18"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25" name="Freeform 65"/>
                      <p:cNvSpPr>
                        <a:spLocks/>
                      </p:cNvSpPr>
                      <p:nvPr/>
                    </p:nvSpPr>
                    <p:spPr bwMode="auto">
                      <a:xfrm>
                        <a:off x="3543" y="1793"/>
                        <a:ext cx="17" cy="19"/>
                      </a:xfrm>
                      <a:custGeom>
                        <a:avLst/>
                        <a:gdLst>
                          <a:gd name="T0" fmla="*/ 11 w 17"/>
                          <a:gd name="T1" fmla="*/ 0 h 19"/>
                          <a:gd name="T2" fmla="*/ 8 w 17"/>
                          <a:gd name="T3" fmla="*/ 0 h 19"/>
                          <a:gd name="T4" fmla="*/ 5 w 17"/>
                          <a:gd name="T5" fmla="*/ 2 h 19"/>
                          <a:gd name="T6" fmla="*/ 2 w 17"/>
                          <a:gd name="T7" fmla="*/ 2 h 19"/>
                          <a:gd name="T8" fmla="*/ 1 w 17"/>
                          <a:gd name="T9" fmla="*/ 5 h 19"/>
                          <a:gd name="T10" fmla="*/ 0 w 17"/>
                          <a:gd name="T11" fmla="*/ 8 h 19"/>
                          <a:gd name="T12" fmla="*/ 0 w 17"/>
                          <a:gd name="T13" fmla="*/ 11 h 19"/>
                          <a:gd name="T14" fmla="*/ 1 w 17"/>
                          <a:gd name="T15" fmla="*/ 15 h 19"/>
                          <a:gd name="T16" fmla="*/ 7 w 17"/>
                          <a:gd name="T17" fmla="*/ 17 h 19"/>
                          <a:gd name="T18" fmla="*/ 10 w 17"/>
                          <a:gd name="T19" fmla="*/ 18 h 19"/>
                          <a:gd name="T20" fmla="*/ 14 w 17"/>
                          <a:gd name="T21" fmla="*/ 17 h 19"/>
                          <a:gd name="T22" fmla="*/ 16 w 17"/>
                          <a:gd name="T23" fmla="*/ 14 h 19"/>
                          <a:gd name="T24" fmla="*/ 16 w 17"/>
                          <a:gd name="T25" fmla="*/ 11 h 19"/>
                          <a:gd name="T26" fmla="*/ 14 w 17"/>
                          <a:gd name="T27" fmla="*/ 7 h 19"/>
                          <a:gd name="T28" fmla="*/ 14 w 17"/>
                          <a:gd name="T29" fmla="*/ 3 h 19"/>
                          <a:gd name="T30" fmla="*/ 11 w 17"/>
                          <a:gd name="T3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9">
                            <a:moveTo>
                              <a:pt x="11" y="0"/>
                            </a:moveTo>
                            <a:lnTo>
                              <a:pt x="8" y="0"/>
                            </a:lnTo>
                            <a:lnTo>
                              <a:pt x="5" y="2"/>
                            </a:lnTo>
                            <a:lnTo>
                              <a:pt x="2" y="2"/>
                            </a:lnTo>
                            <a:lnTo>
                              <a:pt x="1" y="5"/>
                            </a:lnTo>
                            <a:lnTo>
                              <a:pt x="0" y="8"/>
                            </a:lnTo>
                            <a:lnTo>
                              <a:pt x="0" y="11"/>
                            </a:lnTo>
                            <a:lnTo>
                              <a:pt x="1" y="15"/>
                            </a:lnTo>
                            <a:lnTo>
                              <a:pt x="7" y="17"/>
                            </a:lnTo>
                            <a:lnTo>
                              <a:pt x="10" y="18"/>
                            </a:lnTo>
                            <a:lnTo>
                              <a:pt x="14" y="17"/>
                            </a:lnTo>
                            <a:lnTo>
                              <a:pt x="16" y="14"/>
                            </a:lnTo>
                            <a:lnTo>
                              <a:pt x="16" y="11"/>
                            </a:lnTo>
                            <a:lnTo>
                              <a:pt x="14" y="7"/>
                            </a:lnTo>
                            <a:lnTo>
                              <a:pt x="14" y="3"/>
                            </a:lnTo>
                            <a:lnTo>
                              <a:pt x="11"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26" name="Freeform 66"/>
                      <p:cNvSpPr>
                        <a:spLocks/>
                      </p:cNvSpPr>
                      <p:nvPr/>
                    </p:nvSpPr>
                    <p:spPr bwMode="auto">
                      <a:xfrm>
                        <a:off x="3495" y="1786"/>
                        <a:ext cx="17" cy="19"/>
                      </a:xfrm>
                      <a:custGeom>
                        <a:avLst/>
                        <a:gdLst>
                          <a:gd name="T0" fmla="*/ 6 w 17"/>
                          <a:gd name="T1" fmla="*/ 0 h 19"/>
                          <a:gd name="T2" fmla="*/ 12 w 17"/>
                          <a:gd name="T3" fmla="*/ 2 h 19"/>
                          <a:gd name="T4" fmla="*/ 14 w 17"/>
                          <a:gd name="T5" fmla="*/ 3 h 19"/>
                          <a:gd name="T6" fmla="*/ 14 w 17"/>
                          <a:gd name="T7" fmla="*/ 5 h 19"/>
                          <a:gd name="T8" fmla="*/ 16 w 17"/>
                          <a:gd name="T9" fmla="*/ 8 h 19"/>
                          <a:gd name="T10" fmla="*/ 16 w 17"/>
                          <a:gd name="T11" fmla="*/ 9 h 19"/>
                          <a:gd name="T12" fmla="*/ 14 w 17"/>
                          <a:gd name="T13" fmla="*/ 12 h 19"/>
                          <a:gd name="T14" fmla="*/ 13 w 17"/>
                          <a:gd name="T15" fmla="*/ 14 h 19"/>
                          <a:gd name="T16" fmla="*/ 12 w 17"/>
                          <a:gd name="T17" fmla="*/ 16 h 19"/>
                          <a:gd name="T18" fmla="*/ 9 w 17"/>
                          <a:gd name="T19" fmla="*/ 17 h 19"/>
                          <a:gd name="T20" fmla="*/ 6 w 17"/>
                          <a:gd name="T21" fmla="*/ 18 h 19"/>
                          <a:gd name="T22" fmla="*/ 2 w 17"/>
                          <a:gd name="T23" fmla="*/ 17 h 19"/>
                          <a:gd name="T24" fmla="*/ 0 w 17"/>
                          <a:gd name="T25" fmla="*/ 17 h 19"/>
                          <a:gd name="T26" fmla="*/ 1 w 17"/>
                          <a:gd name="T27" fmla="*/ 11 h 19"/>
                          <a:gd name="T28" fmla="*/ 1 w 17"/>
                          <a:gd name="T29" fmla="*/ 8 h 19"/>
                          <a:gd name="T30" fmla="*/ 4 w 17"/>
                          <a:gd name="T31" fmla="*/ 4 h 19"/>
                          <a:gd name="T32" fmla="*/ 6 w 17"/>
                          <a:gd name="T3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9">
                            <a:moveTo>
                              <a:pt x="6" y="0"/>
                            </a:moveTo>
                            <a:lnTo>
                              <a:pt x="12" y="2"/>
                            </a:lnTo>
                            <a:lnTo>
                              <a:pt x="14" y="3"/>
                            </a:lnTo>
                            <a:lnTo>
                              <a:pt x="14" y="5"/>
                            </a:lnTo>
                            <a:lnTo>
                              <a:pt x="16" y="8"/>
                            </a:lnTo>
                            <a:lnTo>
                              <a:pt x="16" y="9"/>
                            </a:lnTo>
                            <a:lnTo>
                              <a:pt x="14" y="12"/>
                            </a:lnTo>
                            <a:lnTo>
                              <a:pt x="13" y="14"/>
                            </a:lnTo>
                            <a:lnTo>
                              <a:pt x="12" y="16"/>
                            </a:lnTo>
                            <a:lnTo>
                              <a:pt x="9" y="17"/>
                            </a:lnTo>
                            <a:lnTo>
                              <a:pt x="6" y="18"/>
                            </a:lnTo>
                            <a:lnTo>
                              <a:pt x="2" y="17"/>
                            </a:lnTo>
                            <a:lnTo>
                              <a:pt x="0" y="17"/>
                            </a:lnTo>
                            <a:lnTo>
                              <a:pt x="1" y="11"/>
                            </a:lnTo>
                            <a:lnTo>
                              <a:pt x="1" y="8"/>
                            </a:lnTo>
                            <a:lnTo>
                              <a:pt x="4" y="4"/>
                            </a:lnTo>
                            <a:lnTo>
                              <a:pt x="6"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27" name="Freeform 67"/>
                      <p:cNvSpPr>
                        <a:spLocks/>
                      </p:cNvSpPr>
                      <p:nvPr/>
                    </p:nvSpPr>
                    <p:spPr bwMode="auto">
                      <a:xfrm>
                        <a:off x="3530" y="1822"/>
                        <a:ext cx="17" cy="17"/>
                      </a:xfrm>
                      <a:custGeom>
                        <a:avLst/>
                        <a:gdLst>
                          <a:gd name="T0" fmla="*/ 16 w 17"/>
                          <a:gd name="T1" fmla="*/ 6 h 17"/>
                          <a:gd name="T2" fmla="*/ 15 w 17"/>
                          <a:gd name="T3" fmla="*/ 4 h 17"/>
                          <a:gd name="T4" fmla="*/ 13 w 17"/>
                          <a:gd name="T5" fmla="*/ 2 h 17"/>
                          <a:gd name="T6" fmla="*/ 12 w 17"/>
                          <a:gd name="T7" fmla="*/ 1 h 17"/>
                          <a:gd name="T8" fmla="*/ 9 w 17"/>
                          <a:gd name="T9" fmla="*/ 0 h 17"/>
                          <a:gd name="T10" fmla="*/ 7 w 17"/>
                          <a:gd name="T11" fmla="*/ 0 h 17"/>
                          <a:gd name="T12" fmla="*/ 4 w 17"/>
                          <a:gd name="T13" fmla="*/ 1 h 17"/>
                          <a:gd name="T14" fmla="*/ 1 w 17"/>
                          <a:gd name="T15" fmla="*/ 2 h 17"/>
                          <a:gd name="T16" fmla="*/ 0 w 17"/>
                          <a:gd name="T17" fmla="*/ 5 h 17"/>
                          <a:gd name="T18" fmla="*/ 0 w 17"/>
                          <a:gd name="T19" fmla="*/ 9 h 17"/>
                          <a:gd name="T20" fmla="*/ 0 w 17"/>
                          <a:gd name="T21" fmla="*/ 12 h 17"/>
                          <a:gd name="T22" fmla="*/ 1 w 17"/>
                          <a:gd name="T23" fmla="*/ 16 h 17"/>
                          <a:gd name="T24" fmla="*/ 6 w 17"/>
                          <a:gd name="T25" fmla="*/ 14 h 17"/>
                          <a:gd name="T26" fmla="*/ 10 w 17"/>
                          <a:gd name="T27" fmla="*/ 12 h 17"/>
                          <a:gd name="T28" fmla="*/ 14 w 17"/>
                          <a:gd name="T29" fmla="*/ 9 h 17"/>
                          <a:gd name="T30" fmla="*/ 16 w 17"/>
                          <a:gd name="T3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7">
                            <a:moveTo>
                              <a:pt x="16" y="6"/>
                            </a:moveTo>
                            <a:lnTo>
                              <a:pt x="15" y="4"/>
                            </a:lnTo>
                            <a:lnTo>
                              <a:pt x="13" y="2"/>
                            </a:lnTo>
                            <a:lnTo>
                              <a:pt x="12" y="1"/>
                            </a:lnTo>
                            <a:lnTo>
                              <a:pt x="9" y="0"/>
                            </a:lnTo>
                            <a:lnTo>
                              <a:pt x="7" y="0"/>
                            </a:lnTo>
                            <a:lnTo>
                              <a:pt x="4" y="1"/>
                            </a:lnTo>
                            <a:lnTo>
                              <a:pt x="1" y="2"/>
                            </a:lnTo>
                            <a:lnTo>
                              <a:pt x="0" y="5"/>
                            </a:lnTo>
                            <a:lnTo>
                              <a:pt x="0" y="9"/>
                            </a:lnTo>
                            <a:lnTo>
                              <a:pt x="0" y="12"/>
                            </a:lnTo>
                            <a:lnTo>
                              <a:pt x="1" y="16"/>
                            </a:lnTo>
                            <a:lnTo>
                              <a:pt x="6" y="14"/>
                            </a:lnTo>
                            <a:lnTo>
                              <a:pt x="10" y="12"/>
                            </a:lnTo>
                            <a:lnTo>
                              <a:pt x="14" y="9"/>
                            </a:lnTo>
                            <a:lnTo>
                              <a:pt x="16" y="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28" name="Freeform 68"/>
                      <p:cNvSpPr>
                        <a:spLocks/>
                      </p:cNvSpPr>
                      <p:nvPr/>
                    </p:nvSpPr>
                    <p:spPr bwMode="auto">
                      <a:xfrm>
                        <a:off x="3498" y="1817"/>
                        <a:ext cx="17" cy="17"/>
                      </a:xfrm>
                      <a:custGeom>
                        <a:avLst/>
                        <a:gdLst>
                          <a:gd name="T0" fmla="*/ 0 w 17"/>
                          <a:gd name="T1" fmla="*/ 4 h 17"/>
                          <a:gd name="T2" fmla="*/ 1 w 17"/>
                          <a:gd name="T3" fmla="*/ 2 h 17"/>
                          <a:gd name="T4" fmla="*/ 3 w 17"/>
                          <a:gd name="T5" fmla="*/ 1 h 17"/>
                          <a:gd name="T6" fmla="*/ 4 w 17"/>
                          <a:gd name="T7" fmla="*/ 1 h 17"/>
                          <a:gd name="T8" fmla="*/ 7 w 17"/>
                          <a:gd name="T9" fmla="*/ 0 h 17"/>
                          <a:gd name="T10" fmla="*/ 10 w 17"/>
                          <a:gd name="T11" fmla="*/ 1 h 17"/>
                          <a:gd name="T12" fmla="*/ 12 w 17"/>
                          <a:gd name="T13" fmla="*/ 2 h 17"/>
                          <a:gd name="T14" fmla="*/ 13 w 17"/>
                          <a:gd name="T15" fmla="*/ 3 h 17"/>
                          <a:gd name="T16" fmla="*/ 14 w 17"/>
                          <a:gd name="T17" fmla="*/ 5 h 17"/>
                          <a:gd name="T18" fmla="*/ 16 w 17"/>
                          <a:gd name="T19" fmla="*/ 8 h 17"/>
                          <a:gd name="T20" fmla="*/ 16 w 17"/>
                          <a:gd name="T21" fmla="*/ 10 h 17"/>
                          <a:gd name="T22" fmla="*/ 14 w 17"/>
                          <a:gd name="T23" fmla="*/ 13 h 17"/>
                          <a:gd name="T24" fmla="*/ 11 w 17"/>
                          <a:gd name="T25" fmla="*/ 16 h 17"/>
                          <a:gd name="T26" fmla="*/ 7 w 17"/>
                          <a:gd name="T27" fmla="*/ 13 h 17"/>
                          <a:gd name="T28" fmla="*/ 4 w 17"/>
                          <a:gd name="T29" fmla="*/ 11 h 17"/>
                          <a:gd name="T30" fmla="*/ 2 w 17"/>
                          <a:gd name="T31" fmla="*/ 7 h 17"/>
                          <a:gd name="T32" fmla="*/ 0 w 17"/>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0" y="4"/>
                            </a:moveTo>
                            <a:lnTo>
                              <a:pt x="1" y="2"/>
                            </a:lnTo>
                            <a:lnTo>
                              <a:pt x="3" y="1"/>
                            </a:lnTo>
                            <a:lnTo>
                              <a:pt x="4" y="1"/>
                            </a:lnTo>
                            <a:lnTo>
                              <a:pt x="7" y="0"/>
                            </a:lnTo>
                            <a:lnTo>
                              <a:pt x="10" y="1"/>
                            </a:lnTo>
                            <a:lnTo>
                              <a:pt x="12" y="2"/>
                            </a:lnTo>
                            <a:lnTo>
                              <a:pt x="13" y="3"/>
                            </a:lnTo>
                            <a:lnTo>
                              <a:pt x="14" y="5"/>
                            </a:lnTo>
                            <a:lnTo>
                              <a:pt x="16" y="8"/>
                            </a:lnTo>
                            <a:lnTo>
                              <a:pt x="16" y="10"/>
                            </a:lnTo>
                            <a:lnTo>
                              <a:pt x="14" y="13"/>
                            </a:lnTo>
                            <a:lnTo>
                              <a:pt x="11" y="16"/>
                            </a:lnTo>
                            <a:lnTo>
                              <a:pt x="7" y="13"/>
                            </a:lnTo>
                            <a:lnTo>
                              <a:pt x="4" y="11"/>
                            </a:lnTo>
                            <a:lnTo>
                              <a:pt x="2" y="7"/>
                            </a:lnTo>
                            <a:lnTo>
                              <a:pt x="0"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22629" name="Oval 69"/>
                    <p:cNvSpPr>
                      <a:spLocks noChangeArrowheads="1"/>
                    </p:cNvSpPr>
                    <p:nvPr/>
                  </p:nvSpPr>
                  <p:spPr bwMode="auto">
                    <a:xfrm>
                      <a:off x="3519" y="1801"/>
                      <a:ext cx="11" cy="11"/>
                    </a:xfrm>
                    <a:prstGeom prst="ellipse">
                      <a:avLst/>
                    </a:prstGeom>
                    <a:solidFill>
                      <a:srgbClr val="80808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22630" name="Group 70"/>
                <p:cNvGrpSpPr>
                  <a:grpSpLocks/>
                </p:cNvGrpSpPr>
                <p:nvPr/>
              </p:nvGrpSpPr>
              <p:grpSpPr bwMode="auto">
                <a:xfrm>
                  <a:off x="2744" y="1731"/>
                  <a:ext cx="134" cy="137"/>
                  <a:chOff x="2744" y="1731"/>
                  <a:chExt cx="134" cy="137"/>
                </a:xfrm>
              </p:grpSpPr>
              <p:sp>
                <p:nvSpPr>
                  <p:cNvPr id="322631" name="Oval 71"/>
                  <p:cNvSpPr>
                    <a:spLocks noChangeArrowheads="1"/>
                  </p:cNvSpPr>
                  <p:nvPr/>
                </p:nvSpPr>
                <p:spPr bwMode="auto">
                  <a:xfrm>
                    <a:off x="2744" y="1731"/>
                    <a:ext cx="134" cy="137"/>
                  </a:xfrm>
                  <a:prstGeom prst="ellipse">
                    <a:avLst/>
                  </a:prstGeom>
                  <a:solidFill>
                    <a:srgbClr val="40404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632" name="Group 72"/>
                  <p:cNvGrpSpPr>
                    <a:grpSpLocks/>
                  </p:cNvGrpSpPr>
                  <p:nvPr/>
                </p:nvGrpSpPr>
                <p:grpSpPr bwMode="auto">
                  <a:xfrm>
                    <a:off x="2774" y="1762"/>
                    <a:ext cx="74" cy="75"/>
                    <a:chOff x="2774" y="1762"/>
                    <a:chExt cx="74" cy="75"/>
                  </a:xfrm>
                </p:grpSpPr>
                <p:grpSp>
                  <p:nvGrpSpPr>
                    <p:cNvPr id="322633" name="Group 73"/>
                    <p:cNvGrpSpPr>
                      <a:grpSpLocks/>
                    </p:cNvGrpSpPr>
                    <p:nvPr/>
                  </p:nvGrpSpPr>
                  <p:grpSpPr bwMode="auto">
                    <a:xfrm>
                      <a:off x="2774" y="1762"/>
                      <a:ext cx="74" cy="75"/>
                      <a:chOff x="2774" y="1762"/>
                      <a:chExt cx="74" cy="75"/>
                    </a:xfrm>
                  </p:grpSpPr>
                  <p:grpSp>
                    <p:nvGrpSpPr>
                      <p:cNvPr id="322634" name="Group 74"/>
                      <p:cNvGrpSpPr>
                        <a:grpSpLocks/>
                      </p:cNvGrpSpPr>
                      <p:nvPr/>
                    </p:nvGrpSpPr>
                    <p:grpSpPr bwMode="auto">
                      <a:xfrm>
                        <a:off x="2774" y="1762"/>
                        <a:ext cx="74" cy="75"/>
                        <a:chOff x="2774" y="1762"/>
                        <a:chExt cx="74" cy="75"/>
                      </a:xfrm>
                    </p:grpSpPr>
                    <p:sp>
                      <p:nvSpPr>
                        <p:cNvPr id="322635" name="Oval 75"/>
                        <p:cNvSpPr>
                          <a:spLocks noChangeArrowheads="1"/>
                        </p:cNvSpPr>
                        <p:nvPr/>
                      </p:nvSpPr>
                      <p:spPr bwMode="auto">
                        <a:xfrm>
                          <a:off x="2774" y="1762"/>
                          <a:ext cx="74" cy="75"/>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36" name="Oval 76"/>
                        <p:cNvSpPr>
                          <a:spLocks noChangeArrowheads="1"/>
                        </p:cNvSpPr>
                        <p:nvPr/>
                      </p:nvSpPr>
                      <p:spPr bwMode="auto">
                        <a:xfrm>
                          <a:off x="2783" y="1771"/>
                          <a:ext cx="56" cy="56"/>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37" name="Group 77"/>
                      <p:cNvGrpSpPr>
                        <a:grpSpLocks/>
                      </p:cNvGrpSpPr>
                      <p:nvPr/>
                    </p:nvGrpSpPr>
                    <p:grpSpPr bwMode="auto">
                      <a:xfrm>
                        <a:off x="2781" y="1770"/>
                        <a:ext cx="60" cy="60"/>
                        <a:chOff x="2781" y="1770"/>
                        <a:chExt cx="60" cy="60"/>
                      </a:xfrm>
                    </p:grpSpPr>
                    <p:sp>
                      <p:nvSpPr>
                        <p:cNvPr id="322638" name="Freeform 78"/>
                        <p:cNvSpPr>
                          <a:spLocks/>
                        </p:cNvSpPr>
                        <p:nvPr/>
                      </p:nvSpPr>
                      <p:spPr bwMode="auto">
                        <a:xfrm>
                          <a:off x="2820" y="1772"/>
                          <a:ext cx="18" cy="21"/>
                        </a:xfrm>
                        <a:custGeom>
                          <a:avLst/>
                          <a:gdLst>
                            <a:gd name="T0" fmla="*/ 7 w 18"/>
                            <a:gd name="T1" fmla="*/ 0 h 21"/>
                            <a:gd name="T2" fmla="*/ 0 w 18"/>
                            <a:gd name="T3" fmla="*/ 17 h 21"/>
                            <a:gd name="T4" fmla="*/ 3 w 18"/>
                            <a:gd name="T5" fmla="*/ 20 h 21"/>
                            <a:gd name="T6" fmla="*/ 17 w 18"/>
                            <a:gd name="T7" fmla="*/ 10 h 21"/>
                            <a:gd name="T8" fmla="*/ 14 w 18"/>
                            <a:gd name="T9" fmla="*/ 6 h 21"/>
                            <a:gd name="T10" fmla="*/ 11 w 18"/>
                            <a:gd name="T11" fmla="*/ 3 h 21"/>
                            <a:gd name="T12" fmla="*/ 7 w 1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 h="21">
                              <a:moveTo>
                                <a:pt x="7" y="0"/>
                              </a:moveTo>
                              <a:lnTo>
                                <a:pt x="0" y="17"/>
                              </a:lnTo>
                              <a:lnTo>
                                <a:pt x="3" y="20"/>
                              </a:lnTo>
                              <a:lnTo>
                                <a:pt x="17" y="10"/>
                              </a:lnTo>
                              <a:lnTo>
                                <a:pt x="14" y="6"/>
                              </a:lnTo>
                              <a:lnTo>
                                <a:pt x="11" y="3"/>
                              </a:lnTo>
                              <a:lnTo>
                                <a:pt x="7"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39" name="Freeform 79"/>
                        <p:cNvSpPr>
                          <a:spLocks/>
                        </p:cNvSpPr>
                        <p:nvPr/>
                      </p:nvSpPr>
                      <p:spPr bwMode="auto">
                        <a:xfrm>
                          <a:off x="2791" y="1770"/>
                          <a:ext cx="17" cy="20"/>
                        </a:xfrm>
                        <a:custGeom>
                          <a:avLst/>
                          <a:gdLst>
                            <a:gd name="T0" fmla="*/ 11 w 17"/>
                            <a:gd name="T1" fmla="*/ 0 h 20"/>
                            <a:gd name="T2" fmla="*/ 16 w 17"/>
                            <a:gd name="T3" fmla="*/ 17 h 20"/>
                            <a:gd name="T4" fmla="*/ 12 w 17"/>
                            <a:gd name="T5" fmla="*/ 19 h 20"/>
                            <a:gd name="T6" fmla="*/ 0 w 17"/>
                            <a:gd name="T7" fmla="*/ 7 h 20"/>
                            <a:gd name="T8" fmla="*/ 2 w 17"/>
                            <a:gd name="T9" fmla="*/ 4 h 20"/>
                            <a:gd name="T10" fmla="*/ 5 w 17"/>
                            <a:gd name="T11" fmla="*/ 2 h 20"/>
                            <a:gd name="T12" fmla="*/ 11 w 17"/>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1" y="0"/>
                              </a:moveTo>
                              <a:lnTo>
                                <a:pt x="16" y="17"/>
                              </a:lnTo>
                              <a:lnTo>
                                <a:pt x="12" y="19"/>
                              </a:lnTo>
                              <a:lnTo>
                                <a:pt x="0" y="7"/>
                              </a:lnTo>
                              <a:lnTo>
                                <a:pt x="2" y="4"/>
                              </a:lnTo>
                              <a:lnTo>
                                <a:pt x="5" y="2"/>
                              </a:lnTo>
                              <a:lnTo>
                                <a:pt x="11"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40" name="Freeform 80"/>
                        <p:cNvSpPr>
                          <a:spLocks/>
                        </p:cNvSpPr>
                        <p:nvPr/>
                      </p:nvSpPr>
                      <p:spPr bwMode="auto">
                        <a:xfrm>
                          <a:off x="2822" y="1804"/>
                          <a:ext cx="19" cy="17"/>
                        </a:xfrm>
                        <a:custGeom>
                          <a:avLst/>
                          <a:gdLst>
                            <a:gd name="T0" fmla="*/ 3 w 19"/>
                            <a:gd name="T1" fmla="*/ 0 h 17"/>
                            <a:gd name="T2" fmla="*/ 18 w 19"/>
                            <a:gd name="T3" fmla="*/ 3 h 17"/>
                            <a:gd name="T4" fmla="*/ 18 w 19"/>
                            <a:gd name="T5" fmla="*/ 7 h 17"/>
                            <a:gd name="T6" fmla="*/ 17 w 19"/>
                            <a:gd name="T7" fmla="*/ 11 h 17"/>
                            <a:gd name="T8" fmla="*/ 14 w 19"/>
                            <a:gd name="T9" fmla="*/ 16 h 17"/>
                            <a:gd name="T10" fmla="*/ 0 w 19"/>
                            <a:gd name="T11" fmla="*/ 4 h 17"/>
                            <a:gd name="T12" fmla="*/ 3 w 1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9" h="17">
                              <a:moveTo>
                                <a:pt x="3" y="0"/>
                              </a:moveTo>
                              <a:lnTo>
                                <a:pt x="18" y="3"/>
                              </a:lnTo>
                              <a:lnTo>
                                <a:pt x="18" y="7"/>
                              </a:lnTo>
                              <a:lnTo>
                                <a:pt x="17" y="11"/>
                              </a:lnTo>
                              <a:lnTo>
                                <a:pt x="14" y="16"/>
                              </a:lnTo>
                              <a:lnTo>
                                <a:pt x="0" y="4"/>
                              </a:lnTo>
                              <a:lnTo>
                                <a:pt x="3"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41" name="Freeform 81"/>
                        <p:cNvSpPr>
                          <a:spLocks/>
                        </p:cNvSpPr>
                        <p:nvPr/>
                      </p:nvSpPr>
                      <p:spPr bwMode="auto">
                        <a:xfrm>
                          <a:off x="2801" y="1813"/>
                          <a:ext cx="17" cy="17"/>
                        </a:xfrm>
                        <a:custGeom>
                          <a:avLst/>
                          <a:gdLst>
                            <a:gd name="T0" fmla="*/ 12 w 17"/>
                            <a:gd name="T1" fmla="*/ 0 h 17"/>
                            <a:gd name="T2" fmla="*/ 16 w 17"/>
                            <a:gd name="T3" fmla="*/ 16 h 17"/>
                            <a:gd name="T4" fmla="*/ 9 w 17"/>
                            <a:gd name="T5" fmla="*/ 16 h 17"/>
                            <a:gd name="T6" fmla="*/ 4 w 17"/>
                            <a:gd name="T7" fmla="*/ 15 h 17"/>
                            <a:gd name="T8" fmla="*/ 0 w 17"/>
                            <a:gd name="T9" fmla="*/ 15 h 17"/>
                            <a:gd name="T10" fmla="*/ 8 w 17"/>
                            <a:gd name="T11" fmla="*/ 0 h 17"/>
                            <a:gd name="T12" fmla="*/ 12 w 17"/>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7" h="17">
                              <a:moveTo>
                                <a:pt x="12" y="0"/>
                              </a:moveTo>
                              <a:lnTo>
                                <a:pt x="16" y="16"/>
                              </a:lnTo>
                              <a:lnTo>
                                <a:pt x="9" y="16"/>
                              </a:lnTo>
                              <a:lnTo>
                                <a:pt x="4" y="15"/>
                              </a:lnTo>
                              <a:lnTo>
                                <a:pt x="0" y="15"/>
                              </a:lnTo>
                              <a:lnTo>
                                <a:pt x="8" y="0"/>
                              </a:lnTo>
                              <a:lnTo>
                                <a:pt x="12"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42" name="Freeform 82"/>
                        <p:cNvSpPr>
                          <a:spLocks/>
                        </p:cNvSpPr>
                        <p:nvPr/>
                      </p:nvSpPr>
                      <p:spPr bwMode="auto">
                        <a:xfrm>
                          <a:off x="2781" y="1801"/>
                          <a:ext cx="18" cy="17"/>
                        </a:xfrm>
                        <a:custGeom>
                          <a:avLst/>
                          <a:gdLst>
                            <a:gd name="T0" fmla="*/ 17 w 18"/>
                            <a:gd name="T1" fmla="*/ 6 h 17"/>
                            <a:gd name="T2" fmla="*/ 2 w 18"/>
                            <a:gd name="T3" fmla="*/ 16 h 17"/>
                            <a:gd name="T4" fmla="*/ 1 w 18"/>
                            <a:gd name="T5" fmla="*/ 11 h 17"/>
                            <a:gd name="T6" fmla="*/ 1 w 18"/>
                            <a:gd name="T7" fmla="*/ 6 h 17"/>
                            <a:gd name="T8" fmla="*/ 0 w 18"/>
                            <a:gd name="T9" fmla="*/ 0 h 17"/>
                            <a:gd name="T10" fmla="*/ 16 w 18"/>
                            <a:gd name="T11" fmla="*/ 0 h 17"/>
                            <a:gd name="T12" fmla="*/ 17 w 18"/>
                            <a:gd name="T13" fmla="*/ 6 h 17"/>
                          </a:gdLst>
                          <a:ahLst/>
                          <a:cxnLst>
                            <a:cxn ang="0">
                              <a:pos x="T0" y="T1"/>
                            </a:cxn>
                            <a:cxn ang="0">
                              <a:pos x="T2" y="T3"/>
                            </a:cxn>
                            <a:cxn ang="0">
                              <a:pos x="T4" y="T5"/>
                            </a:cxn>
                            <a:cxn ang="0">
                              <a:pos x="T6" y="T7"/>
                            </a:cxn>
                            <a:cxn ang="0">
                              <a:pos x="T8" y="T9"/>
                            </a:cxn>
                            <a:cxn ang="0">
                              <a:pos x="T10" y="T11"/>
                            </a:cxn>
                            <a:cxn ang="0">
                              <a:pos x="T12" y="T13"/>
                            </a:cxn>
                          </a:cxnLst>
                          <a:rect l="0" t="0" r="r" b="b"/>
                          <a:pathLst>
                            <a:path w="18" h="17">
                              <a:moveTo>
                                <a:pt x="17" y="6"/>
                              </a:moveTo>
                              <a:lnTo>
                                <a:pt x="2" y="16"/>
                              </a:lnTo>
                              <a:lnTo>
                                <a:pt x="1" y="11"/>
                              </a:lnTo>
                              <a:lnTo>
                                <a:pt x="1" y="6"/>
                              </a:lnTo>
                              <a:lnTo>
                                <a:pt x="0" y="0"/>
                              </a:lnTo>
                              <a:lnTo>
                                <a:pt x="16" y="0"/>
                              </a:lnTo>
                              <a:lnTo>
                                <a:pt x="17" y="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22643" name="Oval 83"/>
                    <p:cNvSpPr>
                      <a:spLocks noChangeArrowheads="1"/>
                    </p:cNvSpPr>
                    <p:nvPr/>
                  </p:nvSpPr>
                  <p:spPr bwMode="auto">
                    <a:xfrm>
                      <a:off x="2806" y="1794"/>
                      <a:ext cx="11" cy="11"/>
                    </a:xfrm>
                    <a:prstGeom prst="ellipse">
                      <a:avLst/>
                    </a:prstGeom>
                    <a:solidFill>
                      <a:srgbClr val="80808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22644" name="Group 84"/>
                <p:cNvGrpSpPr>
                  <a:grpSpLocks/>
                </p:cNvGrpSpPr>
                <p:nvPr/>
              </p:nvGrpSpPr>
              <p:grpSpPr bwMode="auto">
                <a:xfrm>
                  <a:off x="2600" y="1731"/>
                  <a:ext cx="135" cy="136"/>
                  <a:chOff x="2600" y="1731"/>
                  <a:chExt cx="135" cy="136"/>
                </a:xfrm>
              </p:grpSpPr>
              <p:sp>
                <p:nvSpPr>
                  <p:cNvPr id="322645" name="Oval 85"/>
                  <p:cNvSpPr>
                    <a:spLocks noChangeArrowheads="1"/>
                  </p:cNvSpPr>
                  <p:nvPr/>
                </p:nvSpPr>
                <p:spPr bwMode="auto">
                  <a:xfrm>
                    <a:off x="2600" y="1731"/>
                    <a:ext cx="135" cy="136"/>
                  </a:xfrm>
                  <a:prstGeom prst="ellipse">
                    <a:avLst/>
                  </a:prstGeom>
                  <a:solidFill>
                    <a:srgbClr val="40404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646" name="Group 86"/>
                  <p:cNvGrpSpPr>
                    <a:grpSpLocks/>
                  </p:cNvGrpSpPr>
                  <p:nvPr/>
                </p:nvGrpSpPr>
                <p:grpSpPr bwMode="auto">
                  <a:xfrm>
                    <a:off x="2630" y="1761"/>
                    <a:ext cx="75" cy="76"/>
                    <a:chOff x="2630" y="1761"/>
                    <a:chExt cx="75" cy="76"/>
                  </a:xfrm>
                </p:grpSpPr>
                <p:grpSp>
                  <p:nvGrpSpPr>
                    <p:cNvPr id="322647" name="Group 87"/>
                    <p:cNvGrpSpPr>
                      <a:grpSpLocks/>
                    </p:cNvGrpSpPr>
                    <p:nvPr/>
                  </p:nvGrpSpPr>
                  <p:grpSpPr bwMode="auto">
                    <a:xfrm>
                      <a:off x="2630" y="1761"/>
                      <a:ext cx="75" cy="76"/>
                      <a:chOff x="2630" y="1761"/>
                      <a:chExt cx="75" cy="76"/>
                    </a:xfrm>
                  </p:grpSpPr>
                  <p:grpSp>
                    <p:nvGrpSpPr>
                      <p:cNvPr id="322648" name="Group 88"/>
                      <p:cNvGrpSpPr>
                        <a:grpSpLocks/>
                      </p:cNvGrpSpPr>
                      <p:nvPr/>
                    </p:nvGrpSpPr>
                    <p:grpSpPr bwMode="auto">
                      <a:xfrm>
                        <a:off x="2630" y="1761"/>
                        <a:ext cx="75" cy="76"/>
                        <a:chOff x="2630" y="1761"/>
                        <a:chExt cx="75" cy="76"/>
                      </a:xfrm>
                    </p:grpSpPr>
                    <p:sp>
                      <p:nvSpPr>
                        <p:cNvPr id="322649" name="Oval 89"/>
                        <p:cNvSpPr>
                          <a:spLocks noChangeArrowheads="1"/>
                        </p:cNvSpPr>
                        <p:nvPr/>
                      </p:nvSpPr>
                      <p:spPr bwMode="auto">
                        <a:xfrm>
                          <a:off x="2630" y="1761"/>
                          <a:ext cx="75" cy="76"/>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50" name="Oval 90"/>
                        <p:cNvSpPr>
                          <a:spLocks noChangeArrowheads="1"/>
                        </p:cNvSpPr>
                        <p:nvPr/>
                      </p:nvSpPr>
                      <p:spPr bwMode="auto">
                        <a:xfrm>
                          <a:off x="2639" y="1770"/>
                          <a:ext cx="56" cy="57"/>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51" name="Group 91"/>
                      <p:cNvGrpSpPr>
                        <a:grpSpLocks/>
                      </p:cNvGrpSpPr>
                      <p:nvPr/>
                    </p:nvGrpSpPr>
                    <p:grpSpPr bwMode="auto">
                      <a:xfrm>
                        <a:off x="2638" y="1769"/>
                        <a:ext cx="60" cy="61"/>
                        <a:chOff x="2638" y="1769"/>
                        <a:chExt cx="60" cy="61"/>
                      </a:xfrm>
                    </p:grpSpPr>
                    <p:sp>
                      <p:nvSpPr>
                        <p:cNvPr id="322652" name="Freeform 92"/>
                        <p:cNvSpPr>
                          <a:spLocks/>
                        </p:cNvSpPr>
                        <p:nvPr/>
                      </p:nvSpPr>
                      <p:spPr bwMode="auto">
                        <a:xfrm>
                          <a:off x="2676" y="1771"/>
                          <a:ext cx="18" cy="21"/>
                        </a:xfrm>
                        <a:custGeom>
                          <a:avLst/>
                          <a:gdLst>
                            <a:gd name="T0" fmla="*/ 8 w 18"/>
                            <a:gd name="T1" fmla="*/ 0 h 21"/>
                            <a:gd name="T2" fmla="*/ 0 w 18"/>
                            <a:gd name="T3" fmla="*/ 17 h 21"/>
                            <a:gd name="T4" fmla="*/ 3 w 18"/>
                            <a:gd name="T5" fmla="*/ 20 h 21"/>
                            <a:gd name="T6" fmla="*/ 17 w 18"/>
                            <a:gd name="T7" fmla="*/ 10 h 21"/>
                            <a:gd name="T8" fmla="*/ 14 w 18"/>
                            <a:gd name="T9" fmla="*/ 6 h 21"/>
                            <a:gd name="T10" fmla="*/ 12 w 18"/>
                            <a:gd name="T11" fmla="*/ 3 h 21"/>
                            <a:gd name="T12" fmla="*/ 8 w 1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 h="21">
                              <a:moveTo>
                                <a:pt x="8" y="0"/>
                              </a:moveTo>
                              <a:lnTo>
                                <a:pt x="0" y="17"/>
                              </a:lnTo>
                              <a:lnTo>
                                <a:pt x="3" y="20"/>
                              </a:lnTo>
                              <a:lnTo>
                                <a:pt x="17" y="10"/>
                              </a:lnTo>
                              <a:lnTo>
                                <a:pt x="14" y="6"/>
                              </a:lnTo>
                              <a:lnTo>
                                <a:pt x="12" y="3"/>
                              </a:lnTo>
                              <a:lnTo>
                                <a:pt x="8"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53" name="Freeform 93"/>
                        <p:cNvSpPr>
                          <a:spLocks/>
                        </p:cNvSpPr>
                        <p:nvPr/>
                      </p:nvSpPr>
                      <p:spPr bwMode="auto">
                        <a:xfrm>
                          <a:off x="2647" y="1769"/>
                          <a:ext cx="17" cy="20"/>
                        </a:xfrm>
                        <a:custGeom>
                          <a:avLst/>
                          <a:gdLst>
                            <a:gd name="T0" fmla="*/ 12 w 17"/>
                            <a:gd name="T1" fmla="*/ 0 h 20"/>
                            <a:gd name="T2" fmla="*/ 16 w 17"/>
                            <a:gd name="T3" fmla="*/ 17 h 20"/>
                            <a:gd name="T4" fmla="*/ 12 w 17"/>
                            <a:gd name="T5" fmla="*/ 19 h 20"/>
                            <a:gd name="T6" fmla="*/ 0 w 17"/>
                            <a:gd name="T7" fmla="*/ 7 h 20"/>
                            <a:gd name="T8" fmla="*/ 3 w 17"/>
                            <a:gd name="T9" fmla="*/ 5 h 20"/>
                            <a:gd name="T10" fmla="*/ 5 w 17"/>
                            <a:gd name="T11" fmla="*/ 2 h 20"/>
                            <a:gd name="T12" fmla="*/ 12 w 17"/>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7" h="20">
                              <a:moveTo>
                                <a:pt x="12" y="0"/>
                              </a:moveTo>
                              <a:lnTo>
                                <a:pt x="16" y="17"/>
                              </a:lnTo>
                              <a:lnTo>
                                <a:pt x="12" y="19"/>
                              </a:lnTo>
                              <a:lnTo>
                                <a:pt x="0" y="7"/>
                              </a:lnTo>
                              <a:lnTo>
                                <a:pt x="3" y="5"/>
                              </a:lnTo>
                              <a:lnTo>
                                <a:pt x="5" y="2"/>
                              </a:lnTo>
                              <a:lnTo>
                                <a:pt x="12"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54" name="Freeform 94"/>
                        <p:cNvSpPr>
                          <a:spLocks/>
                        </p:cNvSpPr>
                        <p:nvPr/>
                      </p:nvSpPr>
                      <p:spPr bwMode="auto">
                        <a:xfrm>
                          <a:off x="2679" y="1803"/>
                          <a:ext cx="19" cy="17"/>
                        </a:xfrm>
                        <a:custGeom>
                          <a:avLst/>
                          <a:gdLst>
                            <a:gd name="T0" fmla="*/ 2 w 19"/>
                            <a:gd name="T1" fmla="*/ 0 h 17"/>
                            <a:gd name="T2" fmla="*/ 18 w 19"/>
                            <a:gd name="T3" fmla="*/ 3 h 17"/>
                            <a:gd name="T4" fmla="*/ 17 w 19"/>
                            <a:gd name="T5" fmla="*/ 8 h 17"/>
                            <a:gd name="T6" fmla="*/ 16 w 19"/>
                            <a:gd name="T7" fmla="*/ 12 h 17"/>
                            <a:gd name="T8" fmla="*/ 14 w 19"/>
                            <a:gd name="T9" fmla="*/ 16 h 17"/>
                            <a:gd name="T10" fmla="*/ 0 w 19"/>
                            <a:gd name="T11" fmla="*/ 6 h 17"/>
                            <a:gd name="T12" fmla="*/ 2 w 1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9" h="17">
                              <a:moveTo>
                                <a:pt x="2" y="0"/>
                              </a:moveTo>
                              <a:lnTo>
                                <a:pt x="18" y="3"/>
                              </a:lnTo>
                              <a:lnTo>
                                <a:pt x="17" y="8"/>
                              </a:lnTo>
                              <a:lnTo>
                                <a:pt x="16" y="12"/>
                              </a:lnTo>
                              <a:lnTo>
                                <a:pt x="14" y="16"/>
                              </a:lnTo>
                              <a:lnTo>
                                <a:pt x="0" y="6"/>
                              </a:lnTo>
                              <a:lnTo>
                                <a:pt x="2"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55" name="Freeform 95"/>
                        <p:cNvSpPr>
                          <a:spLocks/>
                        </p:cNvSpPr>
                        <p:nvPr/>
                      </p:nvSpPr>
                      <p:spPr bwMode="auto">
                        <a:xfrm>
                          <a:off x="2658" y="1812"/>
                          <a:ext cx="17" cy="18"/>
                        </a:xfrm>
                        <a:custGeom>
                          <a:avLst/>
                          <a:gdLst>
                            <a:gd name="T0" fmla="*/ 13 w 17"/>
                            <a:gd name="T1" fmla="*/ 1 h 18"/>
                            <a:gd name="T2" fmla="*/ 16 w 17"/>
                            <a:gd name="T3" fmla="*/ 17 h 18"/>
                            <a:gd name="T4" fmla="*/ 10 w 17"/>
                            <a:gd name="T5" fmla="*/ 17 h 18"/>
                            <a:gd name="T6" fmla="*/ 5 w 17"/>
                            <a:gd name="T7" fmla="*/ 16 h 18"/>
                            <a:gd name="T8" fmla="*/ 0 w 17"/>
                            <a:gd name="T9" fmla="*/ 15 h 18"/>
                            <a:gd name="T10" fmla="*/ 9 w 17"/>
                            <a:gd name="T11" fmla="*/ 0 h 18"/>
                            <a:gd name="T12" fmla="*/ 13 w 17"/>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17" h="18">
                              <a:moveTo>
                                <a:pt x="13" y="1"/>
                              </a:moveTo>
                              <a:lnTo>
                                <a:pt x="16" y="17"/>
                              </a:lnTo>
                              <a:lnTo>
                                <a:pt x="10" y="17"/>
                              </a:lnTo>
                              <a:lnTo>
                                <a:pt x="5" y="16"/>
                              </a:lnTo>
                              <a:lnTo>
                                <a:pt x="0" y="15"/>
                              </a:lnTo>
                              <a:lnTo>
                                <a:pt x="9" y="0"/>
                              </a:lnTo>
                              <a:lnTo>
                                <a:pt x="13" y="1"/>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56" name="Freeform 96"/>
                        <p:cNvSpPr>
                          <a:spLocks/>
                        </p:cNvSpPr>
                        <p:nvPr/>
                      </p:nvSpPr>
                      <p:spPr bwMode="auto">
                        <a:xfrm>
                          <a:off x="2638" y="1800"/>
                          <a:ext cx="18" cy="17"/>
                        </a:xfrm>
                        <a:custGeom>
                          <a:avLst/>
                          <a:gdLst>
                            <a:gd name="T0" fmla="*/ 17 w 18"/>
                            <a:gd name="T1" fmla="*/ 8 h 17"/>
                            <a:gd name="T2" fmla="*/ 2 w 18"/>
                            <a:gd name="T3" fmla="*/ 16 h 17"/>
                            <a:gd name="T4" fmla="*/ 1 w 18"/>
                            <a:gd name="T5" fmla="*/ 11 h 17"/>
                            <a:gd name="T6" fmla="*/ 0 w 18"/>
                            <a:gd name="T7" fmla="*/ 6 h 17"/>
                            <a:gd name="T8" fmla="*/ 0 w 18"/>
                            <a:gd name="T9" fmla="*/ 0 h 17"/>
                            <a:gd name="T10" fmla="*/ 16 w 18"/>
                            <a:gd name="T11" fmla="*/ 1 h 17"/>
                            <a:gd name="T12" fmla="*/ 17 w 18"/>
                            <a:gd name="T13" fmla="*/ 8 h 17"/>
                          </a:gdLst>
                          <a:ahLst/>
                          <a:cxnLst>
                            <a:cxn ang="0">
                              <a:pos x="T0" y="T1"/>
                            </a:cxn>
                            <a:cxn ang="0">
                              <a:pos x="T2" y="T3"/>
                            </a:cxn>
                            <a:cxn ang="0">
                              <a:pos x="T4" y="T5"/>
                            </a:cxn>
                            <a:cxn ang="0">
                              <a:pos x="T6" y="T7"/>
                            </a:cxn>
                            <a:cxn ang="0">
                              <a:pos x="T8" y="T9"/>
                            </a:cxn>
                            <a:cxn ang="0">
                              <a:pos x="T10" y="T11"/>
                            </a:cxn>
                            <a:cxn ang="0">
                              <a:pos x="T12" y="T13"/>
                            </a:cxn>
                          </a:cxnLst>
                          <a:rect l="0" t="0" r="r" b="b"/>
                          <a:pathLst>
                            <a:path w="18" h="17">
                              <a:moveTo>
                                <a:pt x="17" y="8"/>
                              </a:moveTo>
                              <a:lnTo>
                                <a:pt x="2" y="16"/>
                              </a:lnTo>
                              <a:lnTo>
                                <a:pt x="1" y="11"/>
                              </a:lnTo>
                              <a:lnTo>
                                <a:pt x="0" y="6"/>
                              </a:lnTo>
                              <a:lnTo>
                                <a:pt x="0" y="0"/>
                              </a:lnTo>
                              <a:lnTo>
                                <a:pt x="16" y="1"/>
                              </a:lnTo>
                              <a:lnTo>
                                <a:pt x="17" y="8"/>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22657" name="Oval 97"/>
                    <p:cNvSpPr>
                      <a:spLocks noChangeArrowheads="1"/>
                    </p:cNvSpPr>
                    <p:nvPr/>
                  </p:nvSpPr>
                  <p:spPr bwMode="auto">
                    <a:xfrm>
                      <a:off x="2662" y="1794"/>
                      <a:ext cx="11" cy="11"/>
                    </a:xfrm>
                    <a:prstGeom prst="ellipse">
                      <a:avLst/>
                    </a:prstGeom>
                    <a:solidFill>
                      <a:srgbClr val="80808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22658" name="Group 98"/>
                <p:cNvGrpSpPr>
                  <a:grpSpLocks/>
                </p:cNvGrpSpPr>
                <p:nvPr/>
              </p:nvGrpSpPr>
              <p:grpSpPr bwMode="auto">
                <a:xfrm>
                  <a:off x="3935" y="1738"/>
                  <a:ext cx="135" cy="137"/>
                  <a:chOff x="3935" y="1738"/>
                  <a:chExt cx="135" cy="137"/>
                </a:xfrm>
              </p:grpSpPr>
              <p:sp>
                <p:nvSpPr>
                  <p:cNvPr id="322659" name="Oval 99"/>
                  <p:cNvSpPr>
                    <a:spLocks noChangeArrowheads="1"/>
                  </p:cNvSpPr>
                  <p:nvPr/>
                </p:nvSpPr>
                <p:spPr bwMode="auto">
                  <a:xfrm>
                    <a:off x="3935" y="1738"/>
                    <a:ext cx="135" cy="137"/>
                  </a:xfrm>
                  <a:prstGeom prst="ellipse">
                    <a:avLst/>
                  </a:prstGeom>
                  <a:solidFill>
                    <a:srgbClr val="404040"/>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22660" name="Group 100"/>
                  <p:cNvGrpSpPr>
                    <a:grpSpLocks/>
                  </p:cNvGrpSpPr>
                  <p:nvPr/>
                </p:nvGrpSpPr>
                <p:grpSpPr bwMode="auto">
                  <a:xfrm>
                    <a:off x="3965" y="1768"/>
                    <a:ext cx="75" cy="76"/>
                    <a:chOff x="3965" y="1768"/>
                    <a:chExt cx="75" cy="76"/>
                  </a:xfrm>
                </p:grpSpPr>
                <p:grpSp>
                  <p:nvGrpSpPr>
                    <p:cNvPr id="322661" name="Group 101"/>
                    <p:cNvGrpSpPr>
                      <a:grpSpLocks/>
                    </p:cNvGrpSpPr>
                    <p:nvPr/>
                  </p:nvGrpSpPr>
                  <p:grpSpPr bwMode="auto">
                    <a:xfrm>
                      <a:off x="3965" y="1768"/>
                      <a:ext cx="75" cy="76"/>
                      <a:chOff x="3965" y="1768"/>
                      <a:chExt cx="75" cy="76"/>
                    </a:xfrm>
                  </p:grpSpPr>
                  <p:sp>
                    <p:nvSpPr>
                      <p:cNvPr id="322662" name="Oval 102"/>
                      <p:cNvSpPr>
                        <a:spLocks noChangeArrowheads="1"/>
                      </p:cNvSpPr>
                      <p:nvPr/>
                    </p:nvSpPr>
                    <p:spPr bwMode="auto">
                      <a:xfrm>
                        <a:off x="3965" y="1768"/>
                        <a:ext cx="75" cy="76"/>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63" name="Oval 103"/>
                      <p:cNvSpPr>
                        <a:spLocks noChangeArrowheads="1"/>
                      </p:cNvSpPr>
                      <p:nvPr/>
                    </p:nvSpPr>
                    <p:spPr bwMode="auto">
                      <a:xfrm>
                        <a:off x="3974" y="1777"/>
                        <a:ext cx="56" cy="57"/>
                      </a:xfrm>
                      <a:prstGeom prst="ellipse">
                        <a:avLst/>
                      </a:prstGeom>
                      <a:solidFill>
                        <a:srgbClr val="C0C0C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64" name="Group 104"/>
                    <p:cNvGrpSpPr>
                      <a:grpSpLocks/>
                    </p:cNvGrpSpPr>
                    <p:nvPr/>
                  </p:nvGrpSpPr>
                  <p:grpSpPr bwMode="auto">
                    <a:xfrm>
                      <a:off x="3973" y="1776"/>
                      <a:ext cx="65" cy="63"/>
                      <a:chOff x="3973" y="1776"/>
                      <a:chExt cx="65" cy="63"/>
                    </a:xfrm>
                  </p:grpSpPr>
                  <p:sp>
                    <p:nvSpPr>
                      <p:cNvPr id="322665" name="Freeform 105"/>
                      <p:cNvSpPr>
                        <a:spLocks/>
                      </p:cNvSpPr>
                      <p:nvPr/>
                    </p:nvSpPr>
                    <p:spPr bwMode="auto">
                      <a:xfrm>
                        <a:off x="3997" y="1776"/>
                        <a:ext cx="18" cy="17"/>
                      </a:xfrm>
                      <a:custGeom>
                        <a:avLst/>
                        <a:gdLst>
                          <a:gd name="T0" fmla="*/ 17 w 18"/>
                          <a:gd name="T1" fmla="*/ 4 h 17"/>
                          <a:gd name="T2" fmla="*/ 16 w 18"/>
                          <a:gd name="T3" fmla="*/ 7 h 17"/>
                          <a:gd name="T4" fmla="*/ 16 w 18"/>
                          <a:gd name="T5" fmla="*/ 10 h 17"/>
                          <a:gd name="T6" fmla="*/ 15 w 18"/>
                          <a:gd name="T7" fmla="*/ 11 h 17"/>
                          <a:gd name="T8" fmla="*/ 14 w 18"/>
                          <a:gd name="T9" fmla="*/ 14 h 17"/>
                          <a:gd name="T10" fmla="*/ 11 w 18"/>
                          <a:gd name="T11" fmla="*/ 14 h 17"/>
                          <a:gd name="T12" fmla="*/ 8 w 18"/>
                          <a:gd name="T13" fmla="*/ 16 h 17"/>
                          <a:gd name="T14" fmla="*/ 7 w 18"/>
                          <a:gd name="T15" fmla="*/ 16 h 17"/>
                          <a:gd name="T16" fmla="*/ 4 w 18"/>
                          <a:gd name="T17" fmla="*/ 14 h 17"/>
                          <a:gd name="T18" fmla="*/ 1 w 18"/>
                          <a:gd name="T19" fmla="*/ 11 h 17"/>
                          <a:gd name="T20" fmla="*/ 0 w 18"/>
                          <a:gd name="T21" fmla="*/ 8 h 17"/>
                          <a:gd name="T22" fmla="*/ 0 w 18"/>
                          <a:gd name="T23" fmla="*/ 4 h 17"/>
                          <a:gd name="T24" fmla="*/ 0 w 18"/>
                          <a:gd name="T25" fmla="*/ 1 h 17"/>
                          <a:gd name="T26" fmla="*/ 4 w 18"/>
                          <a:gd name="T27" fmla="*/ 0 h 17"/>
                          <a:gd name="T28" fmla="*/ 7 w 18"/>
                          <a:gd name="T29" fmla="*/ 0 h 17"/>
                          <a:gd name="T30" fmla="*/ 10 w 18"/>
                          <a:gd name="T31" fmla="*/ 1 h 17"/>
                          <a:gd name="T32" fmla="*/ 13 w 18"/>
                          <a:gd name="T33" fmla="*/ 1 h 17"/>
                          <a:gd name="T34" fmla="*/ 17 w 18"/>
                          <a:gd name="T35"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17">
                            <a:moveTo>
                              <a:pt x="17" y="4"/>
                            </a:moveTo>
                            <a:lnTo>
                              <a:pt x="16" y="7"/>
                            </a:lnTo>
                            <a:lnTo>
                              <a:pt x="16" y="10"/>
                            </a:lnTo>
                            <a:lnTo>
                              <a:pt x="15" y="11"/>
                            </a:lnTo>
                            <a:lnTo>
                              <a:pt x="14" y="14"/>
                            </a:lnTo>
                            <a:lnTo>
                              <a:pt x="11" y="14"/>
                            </a:lnTo>
                            <a:lnTo>
                              <a:pt x="8" y="16"/>
                            </a:lnTo>
                            <a:lnTo>
                              <a:pt x="7" y="16"/>
                            </a:lnTo>
                            <a:lnTo>
                              <a:pt x="4" y="14"/>
                            </a:lnTo>
                            <a:lnTo>
                              <a:pt x="1" y="11"/>
                            </a:lnTo>
                            <a:lnTo>
                              <a:pt x="0" y="8"/>
                            </a:lnTo>
                            <a:lnTo>
                              <a:pt x="0" y="4"/>
                            </a:lnTo>
                            <a:lnTo>
                              <a:pt x="0" y="1"/>
                            </a:lnTo>
                            <a:lnTo>
                              <a:pt x="4" y="0"/>
                            </a:lnTo>
                            <a:lnTo>
                              <a:pt x="7" y="0"/>
                            </a:lnTo>
                            <a:lnTo>
                              <a:pt x="10" y="1"/>
                            </a:lnTo>
                            <a:lnTo>
                              <a:pt x="13" y="1"/>
                            </a:lnTo>
                            <a:lnTo>
                              <a:pt x="17"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66" name="Freeform 106"/>
                      <p:cNvSpPr>
                        <a:spLocks/>
                      </p:cNvSpPr>
                      <p:nvPr/>
                    </p:nvSpPr>
                    <p:spPr bwMode="auto">
                      <a:xfrm>
                        <a:off x="4021" y="1793"/>
                        <a:ext cx="17" cy="19"/>
                      </a:xfrm>
                      <a:custGeom>
                        <a:avLst/>
                        <a:gdLst>
                          <a:gd name="T0" fmla="*/ 11 w 17"/>
                          <a:gd name="T1" fmla="*/ 0 h 19"/>
                          <a:gd name="T2" fmla="*/ 8 w 17"/>
                          <a:gd name="T3" fmla="*/ 0 h 19"/>
                          <a:gd name="T4" fmla="*/ 5 w 17"/>
                          <a:gd name="T5" fmla="*/ 2 h 19"/>
                          <a:gd name="T6" fmla="*/ 4 w 17"/>
                          <a:gd name="T7" fmla="*/ 2 h 19"/>
                          <a:gd name="T8" fmla="*/ 1 w 17"/>
                          <a:gd name="T9" fmla="*/ 5 h 19"/>
                          <a:gd name="T10" fmla="*/ 0 w 17"/>
                          <a:gd name="T11" fmla="*/ 8 h 19"/>
                          <a:gd name="T12" fmla="*/ 0 w 17"/>
                          <a:gd name="T13" fmla="*/ 11 h 19"/>
                          <a:gd name="T14" fmla="*/ 2 w 17"/>
                          <a:gd name="T15" fmla="*/ 15 h 19"/>
                          <a:gd name="T16" fmla="*/ 7 w 17"/>
                          <a:gd name="T17" fmla="*/ 17 h 19"/>
                          <a:gd name="T18" fmla="*/ 11 w 17"/>
                          <a:gd name="T19" fmla="*/ 18 h 19"/>
                          <a:gd name="T20" fmla="*/ 14 w 17"/>
                          <a:gd name="T21" fmla="*/ 17 h 19"/>
                          <a:gd name="T22" fmla="*/ 16 w 17"/>
                          <a:gd name="T23" fmla="*/ 14 h 19"/>
                          <a:gd name="T24" fmla="*/ 16 w 17"/>
                          <a:gd name="T25" fmla="*/ 11 h 19"/>
                          <a:gd name="T26" fmla="*/ 14 w 17"/>
                          <a:gd name="T27" fmla="*/ 7 h 19"/>
                          <a:gd name="T28" fmla="*/ 14 w 17"/>
                          <a:gd name="T29" fmla="*/ 3 h 19"/>
                          <a:gd name="T30" fmla="*/ 11 w 17"/>
                          <a:gd name="T3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 h="19">
                            <a:moveTo>
                              <a:pt x="11" y="0"/>
                            </a:moveTo>
                            <a:lnTo>
                              <a:pt x="8" y="0"/>
                            </a:lnTo>
                            <a:lnTo>
                              <a:pt x="5" y="2"/>
                            </a:lnTo>
                            <a:lnTo>
                              <a:pt x="4" y="2"/>
                            </a:lnTo>
                            <a:lnTo>
                              <a:pt x="1" y="5"/>
                            </a:lnTo>
                            <a:lnTo>
                              <a:pt x="0" y="8"/>
                            </a:lnTo>
                            <a:lnTo>
                              <a:pt x="0" y="11"/>
                            </a:lnTo>
                            <a:lnTo>
                              <a:pt x="2" y="15"/>
                            </a:lnTo>
                            <a:lnTo>
                              <a:pt x="7" y="17"/>
                            </a:lnTo>
                            <a:lnTo>
                              <a:pt x="11" y="18"/>
                            </a:lnTo>
                            <a:lnTo>
                              <a:pt x="14" y="17"/>
                            </a:lnTo>
                            <a:lnTo>
                              <a:pt x="16" y="14"/>
                            </a:lnTo>
                            <a:lnTo>
                              <a:pt x="16" y="11"/>
                            </a:lnTo>
                            <a:lnTo>
                              <a:pt x="14" y="7"/>
                            </a:lnTo>
                            <a:lnTo>
                              <a:pt x="14" y="3"/>
                            </a:lnTo>
                            <a:lnTo>
                              <a:pt x="11"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67" name="Freeform 107"/>
                      <p:cNvSpPr>
                        <a:spLocks/>
                      </p:cNvSpPr>
                      <p:nvPr/>
                    </p:nvSpPr>
                    <p:spPr bwMode="auto">
                      <a:xfrm>
                        <a:off x="3973" y="1786"/>
                        <a:ext cx="17" cy="19"/>
                      </a:xfrm>
                      <a:custGeom>
                        <a:avLst/>
                        <a:gdLst>
                          <a:gd name="T0" fmla="*/ 7 w 17"/>
                          <a:gd name="T1" fmla="*/ 0 h 19"/>
                          <a:gd name="T2" fmla="*/ 11 w 17"/>
                          <a:gd name="T3" fmla="*/ 2 h 19"/>
                          <a:gd name="T4" fmla="*/ 13 w 17"/>
                          <a:gd name="T5" fmla="*/ 3 h 19"/>
                          <a:gd name="T6" fmla="*/ 14 w 17"/>
                          <a:gd name="T7" fmla="*/ 5 h 19"/>
                          <a:gd name="T8" fmla="*/ 16 w 17"/>
                          <a:gd name="T9" fmla="*/ 8 h 19"/>
                          <a:gd name="T10" fmla="*/ 14 w 17"/>
                          <a:gd name="T11" fmla="*/ 9 h 19"/>
                          <a:gd name="T12" fmla="*/ 14 w 17"/>
                          <a:gd name="T13" fmla="*/ 12 h 19"/>
                          <a:gd name="T14" fmla="*/ 13 w 17"/>
                          <a:gd name="T15" fmla="*/ 14 h 19"/>
                          <a:gd name="T16" fmla="*/ 12 w 17"/>
                          <a:gd name="T17" fmla="*/ 16 h 19"/>
                          <a:gd name="T18" fmla="*/ 8 w 17"/>
                          <a:gd name="T19" fmla="*/ 17 h 19"/>
                          <a:gd name="T20" fmla="*/ 6 w 17"/>
                          <a:gd name="T21" fmla="*/ 18 h 19"/>
                          <a:gd name="T22" fmla="*/ 2 w 17"/>
                          <a:gd name="T23" fmla="*/ 17 h 19"/>
                          <a:gd name="T24" fmla="*/ 0 w 17"/>
                          <a:gd name="T25" fmla="*/ 17 h 19"/>
                          <a:gd name="T26" fmla="*/ 1 w 17"/>
                          <a:gd name="T27" fmla="*/ 11 h 19"/>
                          <a:gd name="T28" fmla="*/ 2 w 17"/>
                          <a:gd name="T29" fmla="*/ 8 h 19"/>
                          <a:gd name="T30" fmla="*/ 4 w 17"/>
                          <a:gd name="T31" fmla="*/ 4 h 19"/>
                          <a:gd name="T32" fmla="*/ 7 w 17"/>
                          <a:gd name="T3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9">
                            <a:moveTo>
                              <a:pt x="7" y="0"/>
                            </a:moveTo>
                            <a:lnTo>
                              <a:pt x="11" y="2"/>
                            </a:lnTo>
                            <a:lnTo>
                              <a:pt x="13" y="3"/>
                            </a:lnTo>
                            <a:lnTo>
                              <a:pt x="14" y="5"/>
                            </a:lnTo>
                            <a:lnTo>
                              <a:pt x="16" y="8"/>
                            </a:lnTo>
                            <a:lnTo>
                              <a:pt x="14" y="9"/>
                            </a:lnTo>
                            <a:lnTo>
                              <a:pt x="14" y="12"/>
                            </a:lnTo>
                            <a:lnTo>
                              <a:pt x="13" y="14"/>
                            </a:lnTo>
                            <a:lnTo>
                              <a:pt x="12" y="16"/>
                            </a:lnTo>
                            <a:lnTo>
                              <a:pt x="8" y="17"/>
                            </a:lnTo>
                            <a:lnTo>
                              <a:pt x="6" y="18"/>
                            </a:lnTo>
                            <a:lnTo>
                              <a:pt x="2" y="17"/>
                            </a:lnTo>
                            <a:lnTo>
                              <a:pt x="0" y="17"/>
                            </a:lnTo>
                            <a:lnTo>
                              <a:pt x="1" y="11"/>
                            </a:lnTo>
                            <a:lnTo>
                              <a:pt x="2" y="8"/>
                            </a:lnTo>
                            <a:lnTo>
                              <a:pt x="4" y="4"/>
                            </a:lnTo>
                            <a:lnTo>
                              <a:pt x="7"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68" name="Freeform 108"/>
                      <p:cNvSpPr>
                        <a:spLocks/>
                      </p:cNvSpPr>
                      <p:nvPr/>
                    </p:nvSpPr>
                    <p:spPr bwMode="auto">
                      <a:xfrm>
                        <a:off x="4008" y="1822"/>
                        <a:ext cx="18" cy="17"/>
                      </a:xfrm>
                      <a:custGeom>
                        <a:avLst/>
                        <a:gdLst>
                          <a:gd name="T0" fmla="*/ 17 w 18"/>
                          <a:gd name="T1" fmla="*/ 6 h 17"/>
                          <a:gd name="T2" fmla="*/ 16 w 18"/>
                          <a:gd name="T3" fmla="*/ 4 h 17"/>
                          <a:gd name="T4" fmla="*/ 14 w 18"/>
                          <a:gd name="T5" fmla="*/ 2 h 17"/>
                          <a:gd name="T6" fmla="*/ 12 w 18"/>
                          <a:gd name="T7" fmla="*/ 1 h 17"/>
                          <a:gd name="T8" fmla="*/ 9 w 18"/>
                          <a:gd name="T9" fmla="*/ 0 h 17"/>
                          <a:gd name="T10" fmla="*/ 7 w 18"/>
                          <a:gd name="T11" fmla="*/ 0 h 17"/>
                          <a:gd name="T12" fmla="*/ 4 w 18"/>
                          <a:gd name="T13" fmla="*/ 1 h 17"/>
                          <a:gd name="T14" fmla="*/ 2 w 18"/>
                          <a:gd name="T15" fmla="*/ 2 h 17"/>
                          <a:gd name="T16" fmla="*/ 1 w 18"/>
                          <a:gd name="T17" fmla="*/ 5 h 17"/>
                          <a:gd name="T18" fmla="*/ 0 w 18"/>
                          <a:gd name="T19" fmla="*/ 9 h 17"/>
                          <a:gd name="T20" fmla="*/ 1 w 18"/>
                          <a:gd name="T21" fmla="*/ 12 h 17"/>
                          <a:gd name="T22" fmla="*/ 1 w 18"/>
                          <a:gd name="T23" fmla="*/ 16 h 17"/>
                          <a:gd name="T24" fmla="*/ 6 w 18"/>
                          <a:gd name="T25" fmla="*/ 14 h 17"/>
                          <a:gd name="T26" fmla="*/ 11 w 18"/>
                          <a:gd name="T27" fmla="*/ 12 h 17"/>
                          <a:gd name="T28" fmla="*/ 15 w 18"/>
                          <a:gd name="T29" fmla="*/ 9 h 17"/>
                          <a:gd name="T30" fmla="*/ 17 w 18"/>
                          <a:gd name="T3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7">
                            <a:moveTo>
                              <a:pt x="17" y="6"/>
                            </a:moveTo>
                            <a:lnTo>
                              <a:pt x="16" y="4"/>
                            </a:lnTo>
                            <a:lnTo>
                              <a:pt x="14" y="2"/>
                            </a:lnTo>
                            <a:lnTo>
                              <a:pt x="12" y="1"/>
                            </a:lnTo>
                            <a:lnTo>
                              <a:pt x="9" y="0"/>
                            </a:lnTo>
                            <a:lnTo>
                              <a:pt x="7" y="0"/>
                            </a:lnTo>
                            <a:lnTo>
                              <a:pt x="4" y="1"/>
                            </a:lnTo>
                            <a:lnTo>
                              <a:pt x="2" y="2"/>
                            </a:lnTo>
                            <a:lnTo>
                              <a:pt x="1" y="5"/>
                            </a:lnTo>
                            <a:lnTo>
                              <a:pt x="0" y="9"/>
                            </a:lnTo>
                            <a:lnTo>
                              <a:pt x="1" y="12"/>
                            </a:lnTo>
                            <a:lnTo>
                              <a:pt x="1" y="16"/>
                            </a:lnTo>
                            <a:lnTo>
                              <a:pt x="6" y="14"/>
                            </a:lnTo>
                            <a:lnTo>
                              <a:pt x="11" y="12"/>
                            </a:lnTo>
                            <a:lnTo>
                              <a:pt x="15" y="9"/>
                            </a:lnTo>
                            <a:lnTo>
                              <a:pt x="17" y="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69" name="Freeform 109"/>
                      <p:cNvSpPr>
                        <a:spLocks/>
                      </p:cNvSpPr>
                      <p:nvPr/>
                    </p:nvSpPr>
                    <p:spPr bwMode="auto">
                      <a:xfrm>
                        <a:off x="3977" y="1817"/>
                        <a:ext cx="17" cy="17"/>
                      </a:xfrm>
                      <a:custGeom>
                        <a:avLst/>
                        <a:gdLst>
                          <a:gd name="T0" fmla="*/ 0 w 17"/>
                          <a:gd name="T1" fmla="*/ 4 h 17"/>
                          <a:gd name="T2" fmla="*/ 1 w 17"/>
                          <a:gd name="T3" fmla="*/ 2 h 17"/>
                          <a:gd name="T4" fmla="*/ 2 w 17"/>
                          <a:gd name="T5" fmla="*/ 1 h 17"/>
                          <a:gd name="T6" fmla="*/ 4 w 17"/>
                          <a:gd name="T7" fmla="*/ 1 h 17"/>
                          <a:gd name="T8" fmla="*/ 8 w 17"/>
                          <a:gd name="T9" fmla="*/ 0 h 17"/>
                          <a:gd name="T10" fmla="*/ 11 w 17"/>
                          <a:gd name="T11" fmla="*/ 1 h 17"/>
                          <a:gd name="T12" fmla="*/ 13 w 17"/>
                          <a:gd name="T13" fmla="*/ 2 h 17"/>
                          <a:gd name="T14" fmla="*/ 14 w 17"/>
                          <a:gd name="T15" fmla="*/ 3 h 17"/>
                          <a:gd name="T16" fmla="*/ 16 w 17"/>
                          <a:gd name="T17" fmla="*/ 5 h 17"/>
                          <a:gd name="T18" fmla="*/ 16 w 17"/>
                          <a:gd name="T19" fmla="*/ 8 h 17"/>
                          <a:gd name="T20" fmla="*/ 16 w 17"/>
                          <a:gd name="T21" fmla="*/ 10 h 17"/>
                          <a:gd name="T22" fmla="*/ 14 w 17"/>
                          <a:gd name="T23" fmla="*/ 13 h 17"/>
                          <a:gd name="T24" fmla="*/ 12 w 17"/>
                          <a:gd name="T25" fmla="*/ 16 h 17"/>
                          <a:gd name="T26" fmla="*/ 8 w 17"/>
                          <a:gd name="T27" fmla="*/ 13 h 17"/>
                          <a:gd name="T28" fmla="*/ 4 w 17"/>
                          <a:gd name="T29" fmla="*/ 11 h 17"/>
                          <a:gd name="T30" fmla="*/ 1 w 17"/>
                          <a:gd name="T31" fmla="*/ 7 h 17"/>
                          <a:gd name="T32" fmla="*/ 0 w 17"/>
                          <a:gd name="T3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0" y="4"/>
                            </a:moveTo>
                            <a:lnTo>
                              <a:pt x="1" y="2"/>
                            </a:lnTo>
                            <a:lnTo>
                              <a:pt x="2" y="1"/>
                            </a:lnTo>
                            <a:lnTo>
                              <a:pt x="4" y="1"/>
                            </a:lnTo>
                            <a:lnTo>
                              <a:pt x="8" y="0"/>
                            </a:lnTo>
                            <a:lnTo>
                              <a:pt x="11" y="1"/>
                            </a:lnTo>
                            <a:lnTo>
                              <a:pt x="13" y="2"/>
                            </a:lnTo>
                            <a:lnTo>
                              <a:pt x="14" y="3"/>
                            </a:lnTo>
                            <a:lnTo>
                              <a:pt x="16" y="5"/>
                            </a:lnTo>
                            <a:lnTo>
                              <a:pt x="16" y="8"/>
                            </a:lnTo>
                            <a:lnTo>
                              <a:pt x="16" y="10"/>
                            </a:lnTo>
                            <a:lnTo>
                              <a:pt x="14" y="13"/>
                            </a:lnTo>
                            <a:lnTo>
                              <a:pt x="12" y="16"/>
                            </a:lnTo>
                            <a:lnTo>
                              <a:pt x="8" y="13"/>
                            </a:lnTo>
                            <a:lnTo>
                              <a:pt x="4" y="11"/>
                            </a:lnTo>
                            <a:lnTo>
                              <a:pt x="1" y="7"/>
                            </a:lnTo>
                            <a:lnTo>
                              <a:pt x="0"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22670" name="Oval 110"/>
                    <p:cNvSpPr>
                      <a:spLocks noChangeArrowheads="1"/>
                    </p:cNvSpPr>
                    <p:nvPr/>
                  </p:nvSpPr>
                  <p:spPr bwMode="auto">
                    <a:xfrm>
                      <a:off x="3997" y="1801"/>
                      <a:ext cx="11" cy="11"/>
                    </a:xfrm>
                    <a:prstGeom prst="ellipse">
                      <a:avLst/>
                    </a:prstGeom>
                    <a:solidFill>
                      <a:srgbClr val="808080"/>
                    </a:solidFill>
                    <a:ln w="12700">
                      <a:solidFill>
                        <a:srgbClr val="000000"/>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grpSp>
            <p:nvGrpSpPr>
              <p:cNvPr id="322671" name="Group 111"/>
              <p:cNvGrpSpPr>
                <a:grpSpLocks/>
              </p:cNvGrpSpPr>
              <p:nvPr/>
            </p:nvGrpSpPr>
            <p:grpSpPr bwMode="auto">
              <a:xfrm>
                <a:off x="2637" y="1481"/>
                <a:ext cx="281" cy="223"/>
                <a:chOff x="2637" y="1481"/>
                <a:chExt cx="281" cy="223"/>
              </a:xfrm>
            </p:grpSpPr>
            <p:sp>
              <p:nvSpPr>
                <p:cNvPr id="322672" name="Freeform 112"/>
                <p:cNvSpPr>
                  <a:spLocks/>
                </p:cNvSpPr>
                <p:nvPr/>
              </p:nvSpPr>
              <p:spPr bwMode="auto">
                <a:xfrm>
                  <a:off x="2637" y="1481"/>
                  <a:ext cx="281" cy="223"/>
                </a:xfrm>
                <a:custGeom>
                  <a:avLst/>
                  <a:gdLst>
                    <a:gd name="T0" fmla="*/ 159 w 281"/>
                    <a:gd name="T1" fmla="*/ 0 h 223"/>
                    <a:gd name="T2" fmla="*/ 159 w 281"/>
                    <a:gd name="T3" fmla="*/ 20 h 223"/>
                    <a:gd name="T4" fmla="*/ 280 w 281"/>
                    <a:gd name="T5" fmla="*/ 20 h 223"/>
                    <a:gd name="T6" fmla="*/ 280 w 281"/>
                    <a:gd name="T7" fmla="*/ 222 h 223"/>
                    <a:gd name="T8" fmla="*/ 0 w 281"/>
                    <a:gd name="T9" fmla="*/ 222 h 223"/>
                    <a:gd name="T10" fmla="*/ 0 w 281"/>
                    <a:gd name="T11" fmla="*/ 20 h 223"/>
                    <a:gd name="T12" fmla="*/ 117 w 281"/>
                    <a:gd name="T13" fmla="*/ 20 h 223"/>
                    <a:gd name="T14" fmla="*/ 117 w 281"/>
                    <a:gd name="T15" fmla="*/ 0 h 223"/>
                    <a:gd name="T16" fmla="*/ 159 w 281"/>
                    <a:gd name="T17"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223">
                      <a:moveTo>
                        <a:pt x="159" y="0"/>
                      </a:moveTo>
                      <a:lnTo>
                        <a:pt x="159" y="20"/>
                      </a:lnTo>
                      <a:lnTo>
                        <a:pt x="280" y="20"/>
                      </a:lnTo>
                      <a:lnTo>
                        <a:pt x="280" y="222"/>
                      </a:lnTo>
                      <a:lnTo>
                        <a:pt x="0" y="222"/>
                      </a:lnTo>
                      <a:lnTo>
                        <a:pt x="0" y="20"/>
                      </a:lnTo>
                      <a:lnTo>
                        <a:pt x="117" y="20"/>
                      </a:lnTo>
                      <a:lnTo>
                        <a:pt x="117" y="0"/>
                      </a:lnTo>
                      <a:lnTo>
                        <a:pt x="159" y="0"/>
                      </a:lnTo>
                    </a:path>
                  </a:pathLst>
                </a:custGeom>
                <a:solidFill>
                  <a:srgbClr val="C0C0C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22673" name="Freeform 113"/>
                <p:cNvSpPr>
                  <a:spLocks/>
                </p:cNvSpPr>
                <p:nvPr/>
              </p:nvSpPr>
              <p:spPr bwMode="auto">
                <a:xfrm>
                  <a:off x="2637" y="1559"/>
                  <a:ext cx="281" cy="145"/>
                </a:xfrm>
                <a:custGeom>
                  <a:avLst/>
                  <a:gdLst>
                    <a:gd name="T0" fmla="*/ 280 w 281"/>
                    <a:gd name="T1" fmla="*/ 0 h 145"/>
                    <a:gd name="T2" fmla="*/ 280 w 281"/>
                    <a:gd name="T3" fmla="*/ 143 h 145"/>
                    <a:gd name="T4" fmla="*/ 0 w 281"/>
                    <a:gd name="T5" fmla="*/ 144 h 145"/>
                    <a:gd name="T6" fmla="*/ 0 w 281"/>
                    <a:gd name="T7" fmla="*/ 0 h 145"/>
                    <a:gd name="T8" fmla="*/ 280 w 281"/>
                    <a:gd name="T9" fmla="*/ 0 h 145"/>
                  </a:gdLst>
                  <a:ahLst/>
                  <a:cxnLst>
                    <a:cxn ang="0">
                      <a:pos x="T0" y="T1"/>
                    </a:cxn>
                    <a:cxn ang="0">
                      <a:pos x="T2" y="T3"/>
                    </a:cxn>
                    <a:cxn ang="0">
                      <a:pos x="T4" y="T5"/>
                    </a:cxn>
                    <a:cxn ang="0">
                      <a:pos x="T6" y="T7"/>
                    </a:cxn>
                    <a:cxn ang="0">
                      <a:pos x="T8" y="T9"/>
                    </a:cxn>
                  </a:cxnLst>
                  <a:rect l="0" t="0" r="r" b="b"/>
                  <a:pathLst>
                    <a:path w="281" h="145">
                      <a:moveTo>
                        <a:pt x="280" y="0"/>
                      </a:moveTo>
                      <a:lnTo>
                        <a:pt x="280" y="143"/>
                      </a:lnTo>
                      <a:lnTo>
                        <a:pt x="0" y="144"/>
                      </a:lnTo>
                      <a:lnTo>
                        <a:pt x="0" y="0"/>
                      </a:lnTo>
                      <a:lnTo>
                        <a:pt x="280" y="0"/>
                      </a:lnTo>
                    </a:path>
                  </a:pathLst>
                </a:custGeom>
                <a:solidFill>
                  <a:srgbClr val="60C000"/>
                </a:solidFill>
                <a:ln w="12700" cap="rnd" cmpd="sng">
                  <a:solidFill>
                    <a:srgbClr val="0000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22674" name="Rectangle 114"/>
            <p:cNvSpPr>
              <a:spLocks noChangeArrowheads="1"/>
            </p:cNvSpPr>
            <p:nvPr/>
          </p:nvSpPr>
          <p:spPr bwMode="auto">
            <a:xfrm>
              <a:off x="2808" y="1860"/>
              <a:ext cx="660" cy="1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spAutoFit/>
            </a:bodyPr>
            <a:lstStyle/>
            <a:p>
              <a:pPr algn="ctr">
                <a:lnSpc>
                  <a:spcPct val="90000"/>
                </a:lnSpc>
                <a:spcBef>
                  <a:spcPct val="50000"/>
                </a:spcBef>
              </a:pPr>
              <a:r>
                <a:rPr lang="en-US" sz="1200" u="none">
                  <a:solidFill>
                    <a:srgbClr val="FFFF66"/>
                  </a:solidFill>
                  <a:latin typeface="Arial" charset="0"/>
                </a:rPr>
                <a:t>Truck</a:t>
              </a:r>
              <a:endParaRPr lang="en-US" sz="1200" u="none">
                <a:latin typeface="Arial" charset="0"/>
              </a:endParaRPr>
            </a:p>
          </p:txBody>
        </p:sp>
      </p:grpSp>
      <p:grpSp>
        <p:nvGrpSpPr>
          <p:cNvPr id="322678" name="Group 118"/>
          <p:cNvGrpSpPr>
            <a:grpSpLocks/>
          </p:cNvGrpSpPr>
          <p:nvPr/>
        </p:nvGrpSpPr>
        <p:grpSpPr bwMode="auto">
          <a:xfrm>
            <a:off x="3724275" y="4895850"/>
            <a:ext cx="4565650" cy="823913"/>
            <a:chOff x="2346" y="3084"/>
            <a:chExt cx="2876" cy="519"/>
          </a:xfrm>
          <a:solidFill>
            <a:srgbClr val="333399"/>
          </a:solidFill>
        </p:grpSpPr>
        <p:grpSp>
          <p:nvGrpSpPr>
            <p:cNvPr id="322679" name="Group 119"/>
            <p:cNvGrpSpPr>
              <a:grpSpLocks/>
            </p:cNvGrpSpPr>
            <p:nvPr/>
          </p:nvGrpSpPr>
          <p:grpSpPr bwMode="auto">
            <a:xfrm>
              <a:off x="2623" y="3154"/>
              <a:ext cx="704" cy="224"/>
              <a:chOff x="2623" y="3154"/>
              <a:chExt cx="704" cy="224"/>
            </a:xfrm>
            <a:grpFill/>
          </p:grpSpPr>
          <p:grpSp>
            <p:nvGrpSpPr>
              <p:cNvPr id="322680" name="Group 120"/>
              <p:cNvGrpSpPr>
                <a:grpSpLocks/>
              </p:cNvGrpSpPr>
              <p:nvPr/>
            </p:nvGrpSpPr>
            <p:grpSpPr bwMode="auto">
              <a:xfrm>
                <a:off x="2623" y="3154"/>
                <a:ext cx="460" cy="224"/>
                <a:chOff x="2623" y="3154"/>
                <a:chExt cx="460" cy="224"/>
              </a:xfrm>
              <a:grpFill/>
            </p:grpSpPr>
            <p:sp>
              <p:nvSpPr>
                <p:cNvPr id="322681" name="Rectangle 121"/>
                <p:cNvSpPr>
                  <a:spLocks noChangeArrowheads="1"/>
                </p:cNvSpPr>
                <p:nvPr/>
              </p:nvSpPr>
              <p:spPr bwMode="auto">
                <a:xfrm>
                  <a:off x="2623" y="3155"/>
                  <a:ext cx="460" cy="220"/>
                </a:xfrm>
                <a:prstGeom prst="rect">
                  <a:avLst/>
                </a:prstGeom>
                <a:grpFill/>
                <a:ln w="12700">
                  <a:solidFill>
                    <a:schemeClr val="bg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82" name="Line 122"/>
                <p:cNvSpPr>
                  <a:spLocks noChangeShapeType="1"/>
                </p:cNvSpPr>
                <p:nvPr/>
              </p:nvSpPr>
              <p:spPr bwMode="auto">
                <a:xfrm>
                  <a:off x="2848" y="3154"/>
                  <a:ext cx="0" cy="224"/>
                </a:xfrm>
                <a:prstGeom prst="line">
                  <a:avLst/>
                </a:prstGeom>
                <a:grpFill/>
                <a:ln w="12700">
                  <a:solidFill>
                    <a:schemeClr val="bg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22683" name="Line 123"/>
              <p:cNvSpPr>
                <a:spLocks noChangeShapeType="1"/>
              </p:cNvSpPr>
              <p:nvPr/>
            </p:nvSpPr>
            <p:spPr bwMode="auto">
              <a:xfrm>
                <a:off x="2958" y="3265"/>
                <a:ext cx="369" cy="0"/>
              </a:xfrm>
              <a:prstGeom prst="line">
                <a:avLst/>
              </a:prstGeom>
              <a:grpFill/>
              <a:ln w="12700">
                <a:solidFill>
                  <a:schemeClr val="bg1"/>
                </a:solidFill>
                <a:round/>
                <a:headEnd type="none" w="sm" len="sm"/>
                <a:tailEnd type="stealth" w="med" len="lg"/>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84" name="Oval 124"/>
              <p:cNvSpPr>
                <a:spLocks noChangeArrowheads="1"/>
              </p:cNvSpPr>
              <p:nvPr/>
            </p:nvSpPr>
            <p:spPr bwMode="auto">
              <a:xfrm>
                <a:off x="2945" y="3258"/>
                <a:ext cx="23" cy="17"/>
              </a:xfrm>
              <a:prstGeom prst="ellipse">
                <a:avLst/>
              </a:prstGeom>
              <a:grpFill/>
              <a:ln w="25400">
                <a:solidFill>
                  <a:schemeClr val="bg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85" name="Group 125"/>
            <p:cNvGrpSpPr>
              <a:grpSpLocks/>
            </p:cNvGrpSpPr>
            <p:nvPr/>
          </p:nvGrpSpPr>
          <p:grpSpPr bwMode="auto">
            <a:xfrm>
              <a:off x="3331" y="3154"/>
              <a:ext cx="704" cy="224"/>
              <a:chOff x="3331" y="3154"/>
              <a:chExt cx="704" cy="224"/>
            </a:xfrm>
            <a:grpFill/>
          </p:grpSpPr>
          <p:grpSp>
            <p:nvGrpSpPr>
              <p:cNvPr id="322686" name="Group 126"/>
              <p:cNvGrpSpPr>
                <a:grpSpLocks/>
              </p:cNvGrpSpPr>
              <p:nvPr/>
            </p:nvGrpSpPr>
            <p:grpSpPr bwMode="auto">
              <a:xfrm>
                <a:off x="3331" y="3154"/>
                <a:ext cx="460" cy="224"/>
                <a:chOff x="3331" y="3154"/>
                <a:chExt cx="460" cy="224"/>
              </a:xfrm>
              <a:grpFill/>
            </p:grpSpPr>
            <p:sp>
              <p:nvSpPr>
                <p:cNvPr id="322687" name="Rectangle 127"/>
                <p:cNvSpPr>
                  <a:spLocks noChangeArrowheads="1"/>
                </p:cNvSpPr>
                <p:nvPr/>
              </p:nvSpPr>
              <p:spPr bwMode="auto">
                <a:xfrm>
                  <a:off x="3331" y="3155"/>
                  <a:ext cx="460" cy="220"/>
                </a:xfrm>
                <a:prstGeom prst="rect">
                  <a:avLst/>
                </a:prstGeom>
                <a:grpFill/>
                <a:ln w="12700">
                  <a:solidFill>
                    <a:schemeClr val="bg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88" name="Line 128"/>
                <p:cNvSpPr>
                  <a:spLocks noChangeShapeType="1"/>
                </p:cNvSpPr>
                <p:nvPr/>
              </p:nvSpPr>
              <p:spPr bwMode="auto">
                <a:xfrm>
                  <a:off x="3556" y="3154"/>
                  <a:ext cx="0" cy="224"/>
                </a:xfrm>
                <a:prstGeom prst="line">
                  <a:avLst/>
                </a:prstGeom>
                <a:grpFill/>
                <a:ln w="12700">
                  <a:solidFill>
                    <a:schemeClr val="bg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22689" name="Line 129"/>
              <p:cNvSpPr>
                <a:spLocks noChangeShapeType="1"/>
              </p:cNvSpPr>
              <p:nvPr/>
            </p:nvSpPr>
            <p:spPr bwMode="auto">
              <a:xfrm>
                <a:off x="3666" y="3265"/>
                <a:ext cx="369" cy="0"/>
              </a:xfrm>
              <a:prstGeom prst="line">
                <a:avLst/>
              </a:prstGeom>
              <a:grpFill/>
              <a:ln w="12700">
                <a:solidFill>
                  <a:schemeClr val="bg1"/>
                </a:solidFill>
                <a:round/>
                <a:headEnd type="none" w="sm" len="sm"/>
                <a:tailEnd type="stealth" w="med" len="lg"/>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90" name="Oval 130"/>
              <p:cNvSpPr>
                <a:spLocks noChangeArrowheads="1"/>
              </p:cNvSpPr>
              <p:nvPr/>
            </p:nvSpPr>
            <p:spPr bwMode="auto">
              <a:xfrm>
                <a:off x="3653" y="3258"/>
                <a:ext cx="23" cy="17"/>
              </a:xfrm>
              <a:prstGeom prst="ellipse">
                <a:avLst/>
              </a:prstGeom>
              <a:grpFill/>
              <a:ln w="25400">
                <a:solidFill>
                  <a:schemeClr val="bg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91" name="Group 131"/>
            <p:cNvGrpSpPr>
              <a:grpSpLocks/>
            </p:cNvGrpSpPr>
            <p:nvPr/>
          </p:nvGrpSpPr>
          <p:grpSpPr bwMode="auto">
            <a:xfrm>
              <a:off x="4042" y="3154"/>
              <a:ext cx="704" cy="224"/>
              <a:chOff x="4042" y="3154"/>
              <a:chExt cx="704" cy="224"/>
            </a:xfrm>
            <a:grpFill/>
          </p:grpSpPr>
          <p:grpSp>
            <p:nvGrpSpPr>
              <p:cNvPr id="322692" name="Group 132"/>
              <p:cNvGrpSpPr>
                <a:grpSpLocks/>
              </p:cNvGrpSpPr>
              <p:nvPr/>
            </p:nvGrpSpPr>
            <p:grpSpPr bwMode="auto">
              <a:xfrm>
                <a:off x="4042" y="3154"/>
                <a:ext cx="460" cy="224"/>
                <a:chOff x="4042" y="3154"/>
                <a:chExt cx="460" cy="224"/>
              </a:xfrm>
              <a:grpFill/>
            </p:grpSpPr>
            <p:sp>
              <p:nvSpPr>
                <p:cNvPr id="322693" name="Rectangle 133"/>
                <p:cNvSpPr>
                  <a:spLocks noChangeArrowheads="1"/>
                </p:cNvSpPr>
                <p:nvPr/>
              </p:nvSpPr>
              <p:spPr bwMode="auto">
                <a:xfrm>
                  <a:off x="4042" y="3155"/>
                  <a:ext cx="460" cy="220"/>
                </a:xfrm>
                <a:prstGeom prst="rect">
                  <a:avLst/>
                </a:prstGeom>
                <a:grpFill/>
                <a:ln w="12700">
                  <a:solidFill>
                    <a:schemeClr val="bg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94" name="Line 134"/>
                <p:cNvSpPr>
                  <a:spLocks noChangeShapeType="1"/>
                </p:cNvSpPr>
                <p:nvPr/>
              </p:nvSpPr>
              <p:spPr bwMode="auto">
                <a:xfrm>
                  <a:off x="4267" y="3154"/>
                  <a:ext cx="0" cy="224"/>
                </a:xfrm>
                <a:prstGeom prst="line">
                  <a:avLst/>
                </a:prstGeom>
                <a:grpFill/>
                <a:ln w="12700">
                  <a:solidFill>
                    <a:schemeClr val="bg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22695" name="Line 135"/>
              <p:cNvSpPr>
                <a:spLocks noChangeShapeType="1"/>
              </p:cNvSpPr>
              <p:nvPr/>
            </p:nvSpPr>
            <p:spPr bwMode="auto">
              <a:xfrm>
                <a:off x="4377" y="3265"/>
                <a:ext cx="369" cy="0"/>
              </a:xfrm>
              <a:prstGeom prst="line">
                <a:avLst/>
              </a:prstGeom>
              <a:grpFill/>
              <a:ln w="12700">
                <a:solidFill>
                  <a:schemeClr val="bg1"/>
                </a:solidFill>
                <a:round/>
                <a:headEnd type="none" w="sm" len="sm"/>
                <a:tailEnd type="stealth" w="med" len="lg"/>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96" name="Oval 136"/>
              <p:cNvSpPr>
                <a:spLocks noChangeArrowheads="1"/>
              </p:cNvSpPr>
              <p:nvPr/>
            </p:nvSpPr>
            <p:spPr bwMode="auto">
              <a:xfrm>
                <a:off x="4364" y="3258"/>
                <a:ext cx="23" cy="17"/>
              </a:xfrm>
              <a:prstGeom prst="ellipse">
                <a:avLst/>
              </a:prstGeom>
              <a:grpFill/>
              <a:ln w="25400">
                <a:solidFill>
                  <a:schemeClr val="bg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22697" name="Group 137"/>
            <p:cNvGrpSpPr>
              <a:grpSpLocks/>
            </p:cNvGrpSpPr>
            <p:nvPr/>
          </p:nvGrpSpPr>
          <p:grpSpPr bwMode="auto">
            <a:xfrm>
              <a:off x="4762" y="3154"/>
              <a:ext cx="460" cy="224"/>
              <a:chOff x="4762" y="3154"/>
              <a:chExt cx="460" cy="224"/>
            </a:xfrm>
            <a:grpFill/>
          </p:grpSpPr>
          <p:sp>
            <p:nvSpPr>
              <p:cNvPr id="322698" name="Rectangle 138"/>
              <p:cNvSpPr>
                <a:spLocks noChangeArrowheads="1"/>
              </p:cNvSpPr>
              <p:nvPr/>
            </p:nvSpPr>
            <p:spPr bwMode="auto">
              <a:xfrm>
                <a:off x="4762" y="3155"/>
                <a:ext cx="460" cy="220"/>
              </a:xfrm>
              <a:prstGeom prst="rect">
                <a:avLst/>
              </a:prstGeom>
              <a:grpFill/>
              <a:ln w="12700">
                <a:solidFill>
                  <a:schemeClr val="bg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2699" name="Line 139"/>
              <p:cNvSpPr>
                <a:spLocks noChangeShapeType="1"/>
              </p:cNvSpPr>
              <p:nvPr/>
            </p:nvSpPr>
            <p:spPr bwMode="auto">
              <a:xfrm>
                <a:off x="4987" y="3154"/>
                <a:ext cx="0" cy="224"/>
              </a:xfrm>
              <a:prstGeom prst="line">
                <a:avLst/>
              </a:prstGeom>
              <a:grpFill/>
              <a:ln w="12700">
                <a:solidFill>
                  <a:schemeClr val="bg1"/>
                </a:solidFill>
                <a:round/>
                <a:headEnd type="none" w="sm" len="sm"/>
                <a:tailEnd type="none" w="sm" len="sm"/>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22700" name="Rectangle 140"/>
            <p:cNvSpPr>
              <a:spLocks noChangeArrowheads="1"/>
            </p:cNvSpPr>
            <p:nvPr/>
          </p:nvSpPr>
          <p:spPr bwMode="auto">
            <a:xfrm>
              <a:off x="2889" y="3435"/>
              <a:ext cx="912" cy="168"/>
            </a:xfrm>
            <a:prstGeom prst="rect">
              <a:avLst/>
            </a:prstGeom>
            <a:grpFill/>
            <a:ln w="9525">
              <a:solidFill>
                <a:schemeClr val="bg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spAutoFit/>
            </a:bodyPr>
            <a:lstStyle/>
            <a:p>
              <a:pPr algn="ctr">
                <a:lnSpc>
                  <a:spcPct val="90000"/>
                </a:lnSpc>
                <a:spcBef>
                  <a:spcPct val="50000"/>
                </a:spcBef>
              </a:pPr>
              <a:r>
                <a:rPr lang="en-US" sz="1200" u="none" dirty="0">
                  <a:solidFill>
                    <a:srgbClr val="FFFF66"/>
                  </a:solidFill>
                  <a:latin typeface="Arial" charset="0"/>
                </a:rPr>
                <a:t>Linked List</a:t>
              </a:r>
            </a:p>
          </p:txBody>
        </p:sp>
        <p:sp>
          <p:nvSpPr>
            <p:cNvPr id="322701" name="Line 141"/>
            <p:cNvSpPr>
              <a:spLocks noChangeShapeType="1"/>
            </p:cNvSpPr>
            <p:nvPr/>
          </p:nvSpPr>
          <p:spPr bwMode="auto">
            <a:xfrm>
              <a:off x="2346" y="3084"/>
              <a:ext cx="270" cy="189"/>
            </a:xfrm>
            <a:prstGeom prst="line">
              <a:avLst/>
            </a:prstGeom>
            <a:grpFill/>
            <a:ln w="12700">
              <a:solidFill>
                <a:schemeClr val="bg1"/>
              </a:solidFill>
              <a:round/>
              <a:headEnd type="none" w="sm" len="sm"/>
              <a:tailEnd type="stealth" w="med" len="lg"/>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22704" name="Rectangle 144"/>
          <p:cNvSpPr>
            <a:spLocks noGrp="1" noChangeArrowheads="1"/>
          </p:cNvSpPr>
          <p:nvPr>
            <p:ph type="title"/>
          </p:nvPr>
        </p:nvSpPr>
        <p:spPr/>
        <p:txBody>
          <a:bodyPr/>
          <a:lstStyle/>
          <a:p>
            <a:r>
              <a:rPr lang="en-US" dirty="0"/>
              <a:t>What is an Object?</a:t>
            </a:r>
          </a:p>
        </p:txBody>
      </p:sp>
      <p:sp>
        <p:nvSpPr>
          <p:cNvPr id="322705" name="Rectangle 145"/>
          <p:cNvSpPr>
            <a:spLocks noGrp="1" noChangeArrowheads="1"/>
          </p:cNvSpPr>
          <p:nvPr>
            <p:ph type="body" idx="1"/>
          </p:nvPr>
        </p:nvSpPr>
        <p:spPr>
          <a:xfrm>
            <a:off x="368301" y="956469"/>
            <a:ext cx="8229600" cy="5065712"/>
          </a:xfrm>
        </p:spPr>
        <p:txBody>
          <a:bodyPr/>
          <a:lstStyle/>
          <a:p>
            <a:r>
              <a:rPr lang="en-US" dirty="0"/>
              <a:t>Informally, an object represents an entity, either physical, conceptual, or software</a:t>
            </a:r>
          </a:p>
          <a:p>
            <a:pPr lvl="1"/>
            <a:r>
              <a:rPr lang="en-US" dirty="0"/>
              <a:t>Physical entity</a:t>
            </a:r>
            <a:br>
              <a:rPr lang="en-US" dirty="0"/>
            </a:br>
            <a:br>
              <a:rPr lang="en-US" dirty="0"/>
            </a:br>
            <a:br>
              <a:rPr lang="en-US" dirty="0"/>
            </a:br>
            <a:endParaRPr lang="en-US" dirty="0"/>
          </a:p>
          <a:p>
            <a:pPr lvl="1"/>
            <a:r>
              <a:rPr lang="en-US" dirty="0"/>
              <a:t>Conceptual entity</a:t>
            </a:r>
            <a:br>
              <a:rPr lang="en-US" dirty="0"/>
            </a:br>
            <a:br>
              <a:rPr lang="en-US" dirty="0"/>
            </a:br>
            <a:br>
              <a:rPr lang="en-US" dirty="0"/>
            </a:br>
            <a:endParaRPr lang="en-US" dirty="0"/>
          </a:p>
          <a:p>
            <a:pPr lvl="1"/>
            <a:r>
              <a:rPr lang="en-US" dirty="0"/>
              <a:t>Software entity</a:t>
            </a:r>
          </a:p>
        </p:txBody>
      </p:sp>
      <p:pic>
        <p:nvPicPr>
          <p:cNvPr id="2" name="Picture 1"/>
          <p:cNvPicPr>
            <a:picLocks noChangeAspect="1"/>
          </p:cNvPicPr>
          <p:nvPr/>
        </p:nvPicPr>
        <p:blipFill>
          <a:blip r:embed="rId3"/>
          <a:stretch>
            <a:fillRect/>
          </a:stretch>
        </p:blipFill>
        <p:spPr>
          <a:xfrm>
            <a:off x="4171166" y="3551267"/>
            <a:ext cx="1432710" cy="1112457"/>
          </a:xfrm>
          <a:prstGeom prst="rect">
            <a:avLst/>
          </a:prstGeom>
        </p:spPr>
      </p:pic>
    </p:spTree>
    <p:extLst>
      <p:ext uri="{BB962C8B-B14F-4D97-AF65-F5344CB8AC3E}">
        <p14:creationId xmlns:p14="http://schemas.microsoft.com/office/powerpoint/2010/main" val="2497247290"/>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2"/>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4613" name="Rectangle 5"/>
          <p:cNvSpPr>
            <a:spLocks noGrp="1" noChangeArrowheads="1"/>
          </p:cNvSpPr>
          <p:nvPr>
            <p:ph type="title"/>
          </p:nvPr>
        </p:nvSpPr>
        <p:spPr/>
        <p:txBody>
          <a:bodyPr/>
          <a:lstStyle/>
          <a:p>
            <a:endParaRPr lang="en-US" dirty="0"/>
          </a:p>
        </p:txBody>
      </p:sp>
      <p:sp>
        <p:nvSpPr>
          <p:cNvPr id="324614" name="Rectangle 6"/>
          <p:cNvSpPr>
            <a:spLocks noGrp="1" noChangeArrowheads="1"/>
          </p:cNvSpPr>
          <p:nvPr>
            <p:ph type="body" idx="1"/>
          </p:nvPr>
        </p:nvSpPr>
        <p:spPr/>
        <p:txBody>
          <a:bodyPr/>
          <a:lstStyle/>
          <a:p>
            <a:r>
              <a:rPr lang="en-US" dirty="0"/>
              <a:t>A More Formal Definition:  An object is a concept, abstraction, or thing with sharp boundaries and meaning for an application </a:t>
            </a:r>
          </a:p>
          <a:p>
            <a:r>
              <a:rPr lang="en-US" dirty="0"/>
              <a:t>An object is something that has:</a:t>
            </a:r>
          </a:p>
          <a:p>
            <a:pPr lvl="1"/>
            <a:r>
              <a:rPr lang="en-US" dirty="0"/>
              <a:t>State</a:t>
            </a:r>
          </a:p>
          <a:p>
            <a:pPr lvl="1"/>
            <a:r>
              <a:rPr lang="en-US" dirty="0"/>
              <a:t>Behavior</a:t>
            </a:r>
          </a:p>
          <a:p>
            <a:pPr lvl="1"/>
            <a:r>
              <a:rPr lang="en-US" dirty="0"/>
              <a:t>Identity</a:t>
            </a:r>
          </a:p>
        </p:txBody>
      </p:sp>
    </p:spTree>
    <p:extLst>
      <p:ext uri="{BB962C8B-B14F-4D97-AF65-F5344CB8AC3E}">
        <p14:creationId xmlns:p14="http://schemas.microsoft.com/office/powerpoint/2010/main" val="656193559"/>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6" name="Rectangle 2"/>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38950" name="Rectangle 6"/>
          <p:cNvSpPr>
            <a:spLocks noGrp="1" noChangeArrowheads="1"/>
          </p:cNvSpPr>
          <p:nvPr>
            <p:ph type="title"/>
          </p:nvPr>
        </p:nvSpPr>
        <p:spPr/>
        <p:txBody>
          <a:bodyPr/>
          <a:lstStyle/>
          <a:p>
            <a:r>
              <a:rPr lang="en-US" dirty="0"/>
              <a:t>What is a Class?</a:t>
            </a:r>
          </a:p>
        </p:txBody>
      </p:sp>
      <p:sp>
        <p:nvSpPr>
          <p:cNvPr id="338951" name="Rectangle 7"/>
          <p:cNvSpPr>
            <a:spLocks noGrp="1" noChangeArrowheads="1"/>
          </p:cNvSpPr>
          <p:nvPr>
            <p:ph type="body" idx="1"/>
          </p:nvPr>
        </p:nvSpPr>
        <p:spPr>
          <a:xfrm>
            <a:off x="379413" y="990080"/>
            <a:ext cx="8229600" cy="5065712"/>
          </a:xfrm>
        </p:spPr>
        <p:txBody>
          <a:bodyPr/>
          <a:lstStyle/>
          <a:p>
            <a:r>
              <a:rPr lang="en-US" sz="2400" dirty="0"/>
              <a:t>A class is a description of a group of objects with common properties (attributes), behavior (operations), relationships, and semantics</a:t>
            </a:r>
          </a:p>
          <a:p>
            <a:pPr lvl="1"/>
            <a:r>
              <a:rPr lang="en-US" sz="2000" dirty="0"/>
              <a:t>An object is an instance of a class</a:t>
            </a:r>
          </a:p>
          <a:p>
            <a:pPr lvl="1"/>
            <a:r>
              <a:rPr lang="en-US" sz="2000" dirty="0"/>
              <a:t>It defines the structure and behavior of each object in the class</a:t>
            </a:r>
          </a:p>
          <a:p>
            <a:pPr lvl="1"/>
            <a:r>
              <a:rPr lang="en-US" sz="2000" dirty="0"/>
              <a:t>It serves as a template for creating objects </a:t>
            </a:r>
          </a:p>
        </p:txBody>
      </p:sp>
      <p:sp>
        <p:nvSpPr>
          <p:cNvPr id="5" name="Rectangle 2"/>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6" name="Rectangle 3"/>
          <p:cNvSpPr>
            <a:spLocks noChangeArrowheads="1"/>
          </p:cNvSpPr>
          <p:nvPr/>
        </p:nvSpPr>
        <p:spPr bwMode="auto">
          <a:xfrm>
            <a:off x="2205245" y="3581400"/>
            <a:ext cx="1126711" cy="40075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2000" b="1" u="none" dirty="0">
                <a:solidFill>
                  <a:srgbClr val="FF6600"/>
                </a:solidFill>
                <a:latin typeface="Helvetica" charset="0"/>
              </a:rPr>
              <a:t>Objects</a:t>
            </a:r>
          </a:p>
        </p:txBody>
      </p:sp>
      <p:sp>
        <p:nvSpPr>
          <p:cNvPr id="7" name="Line 4"/>
          <p:cNvSpPr>
            <a:spLocks noChangeShapeType="1"/>
          </p:cNvSpPr>
          <p:nvPr/>
        </p:nvSpPr>
        <p:spPr bwMode="auto">
          <a:xfrm flipV="1">
            <a:off x="5272088" y="4708525"/>
            <a:ext cx="1160462" cy="14288"/>
          </a:xfrm>
          <a:prstGeom prst="line">
            <a:avLst/>
          </a:prstGeom>
          <a:noFill/>
          <a:ln w="76200">
            <a:solidFill>
              <a:srgbClr val="FF00FF"/>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8" name="Rectangle 5"/>
          <p:cNvSpPr>
            <a:spLocks noChangeArrowheads="1"/>
          </p:cNvSpPr>
          <p:nvPr/>
        </p:nvSpPr>
        <p:spPr bwMode="auto">
          <a:xfrm>
            <a:off x="7239000" y="3581400"/>
            <a:ext cx="7937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b="1" u="none">
                <a:solidFill>
                  <a:srgbClr val="FFFF66"/>
                </a:solidFill>
                <a:latin typeface="Helvetica" charset="0"/>
              </a:rPr>
              <a:t>Class</a:t>
            </a:r>
          </a:p>
        </p:txBody>
      </p:sp>
      <p:grpSp>
        <p:nvGrpSpPr>
          <p:cNvPr id="9" name="Group 6"/>
          <p:cNvGrpSpPr>
            <a:grpSpLocks/>
          </p:cNvGrpSpPr>
          <p:nvPr/>
        </p:nvGrpSpPr>
        <p:grpSpPr bwMode="auto">
          <a:xfrm>
            <a:off x="379413" y="4070350"/>
            <a:ext cx="1630362" cy="1368425"/>
            <a:chOff x="230" y="2229"/>
            <a:chExt cx="1027" cy="862"/>
          </a:xfrm>
        </p:grpSpPr>
        <p:sp>
          <p:nvSpPr>
            <p:cNvPr id="10" name="Rectangle 7"/>
            <p:cNvSpPr>
              <a:spLocks noChangeArrowheads="1"/>
            </p:cNvSpPr>
            <p:nvPr/>
          </p:nvSpPr>
          <p:spPr bwMode="auto">
            <a:xfrm>
              <a:off x="369" y="2229"/>
              <a:ext cx="553" cy="304"/>
            </a:xfrm>
            <a:prstGeom prst="rect">
              <a:avLst/>
            </a:prstGeom>
            <a:solidFill>
              <a:srgbClr val="000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11" name="Group 8"/>
            <p:cNvGrpSpPr>
              <a:grpSpLocks/>
            </p:cNvGrpSpPr>
            <p:nvPr/>
          </p:nvGrpSpPr>
          <p:grpSpPr bwMode="auto">
            <a:xfrm>
              <a:off x="590" y="2447"/>
              <a:ext cx="171" cy="163"/>
              <a:chOff x="590" y="2447"/>
              <a:chExt cx="171" cy="163"/>
            </a:xfrm>
          </p:grpSpPr>
          <p:sp>
            <p:nvSpPr>
              <p:cNvPr id="89" name="Freeform 9"/>
              <p:cNvSpPr>
                <a:spLocks/>
              </p:cNvSpPr>
              <p:nvPr/>
            </p:nvSpPr>
            <p:spPr bwMode="auto">
              <a:xfrm>
                <a:off x="636" y="2452"/>
                <a:ext cx="125" cy="157"/>
              </a:xfrm>
              <a:custGeom>
                <a:avLst/>
                <a:gdLst>
                  <a:gd name="T0" fmla="*/ 0 w 125"/>
                  <a:gd name="T1" fmla="*/ 115 h 157"/>
                  <a:gd name="T2" fmla="*/ 5 w 125"/>
                  <a:gd name="T3" fmla="*/ 107 h 157"/>
                  <a:gd name="T4" fmla="*/ 4 w 125"/>
                  <a:gd name="T5" fmla="*/ 95 h 157"/>
                  <a:gd name="T6" fmla="*/ 1 w 125"/>
                  <a:gd name="T7" fmla="*/ 69 h 157"/>
                  <a:gd name="T8" fmla="*/ 5 w 125"/>
                  <a:gd name="T9" fmla="*/ 41 h 157"/>
                  <a:gd name="T10" fmla="*/ 13 w 125"/>
                  <a:gd name="T11" fmla="*/ 20 h 157"/>
                  <a:gd name="T12" fmla="*/ 26 w 125"/>
                  <a:gd name="T13" fmla="*/ 8 h 157"/>
                  <a:gd name="T14" fmla="*/ 46 w 125"/>
                  <a:gd name="T15" fmla="*/ 2 h 157"/>
                  <a:gd name="T16" fmla="*/ 69 w 125"/>
                  <a:gd name="T17" fmla="*/ 0 h 157"/>
                  <a:gd name="T18" fmla="*/ 87 w 125"/>
                  <a:gd name="T19" fmla="*/ 2 h 157"/>
                  <a:gd name="T20" fmla="*/ 106 w 125"/>
                  <a:gd name="T21" fmla="*/ 14 h 157"/>
                  <a:gd name="T22" fmla="*/ 114 w 125"/>
                  <a:gd name="T23" fmla="*/ 29 h 157"/>
                  <a:gd name="T24" fmla="*/ 121 w 125"/>
                  <a:gd name="T25" fmla="*/ 48 h 157"/>
                  <a:gd name="T26" fmla="*/ 124 w 125"/>
                  <a:gd name="T27" fmla="*/ 75 h 157"/>
                  <a:gd name="T28" fmla="*/ 120 w 125"/>
                  <a:gd name="T29" fmla="*/ 81 h 157"/>
                  <a:gd name="T30" fmla="*/ 122 w 125"/>
                  <a:gd name="T31" fmla="*/ 89 h 157"/>
                  <a:gd name="T32" fmla="*/ 121 w 125"/>
                  <a:gd name="T33" fmla="*/ 103 h 157"/>
                  <a:gd name="T34" fmla="*/ 117 w 125"/>
                  <a:gd name="T35" fmla="*/ 118 h 157"/>
                  <a:gd name="T36" fmla="*/ 98 w 125"/>
                  <a:gd name="T37" fmla="*/ 143 h 157"/>
                  <a:gd name="T38" fmla="*/ 84 w 125"/>
                  <a:gd name="T39" fmla="*/ 148 h 157"/>
                  <a:gd name="T40" fmla="*/ 68 w 125"/>
                  <a:gd name="T41" fmla="*/ 153 h 157"/>
                  <a:gd name="T42" fmla="*/ 54 w 125"/>
                  <a:gd name="T43" fmla="*/ 156 h 157"/>
                  <a:gd name="T44" fmla="*/ 0 w 125"/>
                  <a:gd name="T45" fmla="*/ 11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57">
                    <a:moveTo>
                      <a:pt x="0" y="115"/>
                    </a:moveTo>
                    <a:lnTo>
                      <a:pt x="5" y="107"/>
                    </a:lnTo>
                    <a:lnTo>
                      <a:pt x="4" y="95"/>
                    </a:lnTo>
                    <a:lnTo>
                      <a:pt x="1" y="69"/>
                    </a:lnTo>
                    <a:lnTo>
                      <a:pt x="5" y="41"/>
                    </a:lnTo>
                    <a:lnTo>
                      <a:pt x="13" y="20"/>
                    </a:lnTo>
                    <a:lnTo>
                      <a:pt x="26" y="8"/>
                    </a:lnTo>
                    <a:lnTo>
                      <a:pt x="46" y="2"/>
                    </a:lnTo>
                    <a:lnTo>
                      <a:pt x="69" y="0"/>
                    </a:lnTo>
                    <a:lnTo>
                      <a:pt x="87" y="2"/>
                    </a:lnTo>
                    <a:lnTo>
                      <a:pt x="106" y="14"/>
                    </a:lnTo>
                    <a:lnTo>
                      <a:pt x="114" y="29"/>
                    </a:lnTo>
                    <a:lnTo>
                      <a:pt x="121" y="48"/>
                    </a:lnTo>
                    <a:lnTo>
                      <a:pt x="124" y="75"/>
                    </a:lnTo>
                    <a:lnTo>
                      <a:pt x="120" y="81"/>
                    </a:lnTo>
                    <a:lnTo>
                      <a:pt x="122" y="89"/>
                    </a:lnTo>
                    <a:lnTo>
                      <a:pt x="121" y="103"/>
                    </a:lnTo>
                    <a:lnTo>
                      <a:pt x="117" y="118"/>
                    </a:lnTo>
                    <a:lnTo>
                      <a:pt x="98" y="143"/>
                    </a:lnTo>
                    <a:lnTo>
                      <a:pt x="84" y="148"/>
                    </a:lnTo>
                    <a:lnTo>
                      <a:pt x="68" y="153"/>
                    </a:lnTo>
                    <a:lnTo>
                      <a:pt x="54" y="156"/>
                    </a:lnTo>
                    <a:lnTo>
                      <a:pt x="0" y="115"/>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90" name="Freeform 10"/>
              <p:cNvSpPr>
                <a:spLocks/>
              </p:cNvSpPr>
              <p:nvPr/>
            </p:nvSpPr>
            <p:spPr bwMode="auto">
              <a:xfrm>
                <a:off x="630" y="2447"/>
                <a:ext cx="123" cy="128"/>
              </a:xfrm>
              <a:custGeom>
                <a:avLst/>
                <a:gdLst>
                  <a:gd name="T0" fmla="*/ 6 w 123"/>
                  <a:gd name="T1" fmla="*/ 110 h 128"/>
                  <a:gd name="T2" fmla="*/ 1 w 123"/>
                  <a:gd name="T3" fmla="*/ 79 h 128"/>
                  <a:gd name="T4" fmla="*/ 0 w 123"/>
                  <a:gd name="T5" fmla="*/ 62 h 128"/>
                  <a:gd name="T6" fmla="*/ 4 w 123"/>
                  <a:gd name="T7" fmla="*/ 38 h 128"/>
                  <a:gd name="T8" fmla="*/ 11 w 123"/>
                  <a:gd name="T9" fmla="*/ 19 h 128"/>
                  <a:gd name="T10" fmla="*/ 26 w 123"/>
                  <a:gd name="T11" fmla="*/ 5 h 128"/>
                  <a:gd name="T12" fmla="*/ 44 w 123"/>
                  <a:gd name="T13" fmla="*/ 1 h 128"/>
                  <a:gd name="T14" fmla="*/ 68 w 123"/>
                  <a:gd name="T15" fmla="*/ 0 h 128"/>
                  <a:gd name="T16" fmla="*/ 81 w 123"/>
                  <a:gd name="T17" fmla="*/ 2 h 128"/>
                  <a:gd name="T18" fmla="*/ 94 w 123"/>
                  <a:gd name="T19" fmla="*/ 6 h 128"/>
                  <a:gd name="T20" fmla="*/ 105 w 123"/>
                  <a:gd name="T21" fmla="*/ 12 h 128"/>
                  <a:gd name="T22" fmla="*/ 116 w 123"/>
                  <a:gd name="T23" fmla="*/ 20 h 128"/>
                  <a:gd name="T24" fmla="*/ 119 w 123"/>
                  <a:gd name="T25" fmla="*/ 27 h 128"/>
                  <a:gd name="T26" fmla="*/ 107 w 123"/>
                  <a:gd name="T27" fmla="*/ 20 h 128"/>
                  <a:gd name="T28" fmla="*/ 95 w 123"/>
                  <a:gd name="T29" fmla="*/ 19 h 128"/>
                  <a:gd name="T30" fmla="*/ 91 w 123"/>
                  <a:gd name="T31" fmla="*/ 19 h 128"/>
                  <a:gd name="T32" fmla="*/ 101 w 123"/>
                  <a:gd name="T33" fmla="*/ 26 h 128"/>
                  <a:gd name="T34" fmla="*/ 107 w 123"/>
                  <a:gd name="T35" fmla="*/ 34 h 128"/>
                  <a:gd name="T36" fmla="*/ 110 w 123"/>
                  <a:gd name="T37" fmla="*/ 42 h 128"/>
                  <a:gd name="T38" fmla="*/ 115 w 123"/>
                  <a:gd name="T39" fmla="*/ 48 h 128"/>
                  <a:gd name="T40" fmla="*/ 120 w 123"/>
                  <a:gd name="T41" fmla="*/ 55 h 128"/>
                  <a:gd name="T42" fmla="*/ 121 w 123"/>
                  <a:gd name="T43" fmla="*/ 62 h 128"/>
                  <a:gd name="T44" fmla="*/ 122 w 123"/>
                  <a:gd name="T45" fmla="*/ 70 h 128"/>
                  <a:gd name="T46" fmla="*/ 117 w 123"/>
                  <a:gd name="T47" fmla="*/ 86 h 128"/>
                  <a:gd name="T48" fmla="*/ 112 w 123"/>
                  <a:gd name="T49" fmla="*/ 96 h 128"/>
                  <a:gd name="T50" fmla="*/ 106 w 123"/>
                  <a:gd name="T51" fmla="*/ 93 h 128"/>
                  <a:gd name="T52" fmla="*/ 108 w 123"/>
                  <a:gd name="T53" fmla="*/ 89 h 128"/>
                  <a:gd name="T54" fmla="*/ 108 w 123"/>
                  <a:gd name="T55" fmla="*/ 83 h 128"/>
                  <a:gd name="T56" fmla="*/ 104 w 123"/>
                  <a:gd name="T57" fmla="*/ 78 h 128"/>
                  <a:gd name="T58" fmla="*/ 95 w 123"/>
                  <a:gd name="T59" fmla="*/ 81 h 128"/>
                  <a:gd name="T60" fmla="*/ 82 w 123"/>
                  <a:gd name="T61" fmla="*/ 88 h 128"/>
                  <a:gd name="T62" fmla="*/ 78 w 123"/>
                  <a:gd name="T63" fmla="*/ 103 h 128"/>
                  <a:gd name="T64" fmla="*/ 75 w 123"/>
                  <a:gd name="T65" fmla="*/ 109 h 128"/>
                  <a:gd name="T66" fmla="*/ 78 w 123"/>
                  <a:gd name="T67" fmla="*/ 114 h 128"/>
                  <a:gd name="T68" fmla="*/ 82 w 123"/>
                  <a:gd name="T69" fmla="*/ 116 h 128"/>
                  <a:gd name="T70" fmla="*/ 62 w 123"/>
                  <a:gd name="T71" fmla="*/ 123 h 128"/>
                  <a:gd name="T72" fmla="*/ 46 w 123"/>
                  <a:gd name="T73" fmla="*/ 125 h 128"/>
                  <a:gd name="T74" fmla="*/ 33 w 123"/>
                  <a:gd name="T75" fmla="*/ 127 h 128"/>
                  <a:gd name="T76" fmla="*/ 18 w 123"/>
                  <a:gd name="T77" fmla="*/ 118 h 128"/>
                  <a:gd name="T78" fmla="*/ 6 w 123"/>
                  <a:gd name="T79" fmla="*/ 11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 h="128">
                    <a:moveTo>
                      <a:pt x="6" y="110"/>
                    </a:moveTo>
                    <a:lnTo>
                      <a:pt x="1" y="79"/>
                    </a:lnTo>
                    <a:lnTo>
                      <a:pt x="0" y="62"/>
                    </a:lnTo>
                    <a:lnTo>
                      <a:pt x="4" y="38"/>
                    </a:lnTo>
                    <a:lnTo>
                      <a:pt x="11" y="19"/>
                    </a:lnTo>
                    <a:lnTo>
                      <a:pt x="26" y="5"/>
                    </a:lnTo>
                    <a:lnTo>
                      <a:pt x="44" y="1"/>
                    </a:lnTo>
                    <a:lnTo>
                      <a:pt x="68" y="0"/>
                    </a:lnTo>
                    <a:lnTo>
                      <a:pt x="81" y="2"/>
                    </a:lnTo>
                    <a:lnTo>
                      <a:pt x="94" y="6"/>
                    </a:lnTo>
                    <a:lnTo>
                      <a:pt x="105" y="12"/>
                    </a:lnTo>
                    <a:lnTo>
                      <a:pt x="116" y="20"/>
                    </a:lnTo>
                    <a:lnTo>
                      <a:pt x="119" y="27"/>
                    </a:lnTo>
                    <a:lnTo>
                      <a:pt x="107" y="20"/>
                    </a:lnTo>
                    <a:lnTo>
                      <a:pt x="95" y="19"/>
                    </a:lnTo>
                    <a:lnTo>
                      <a:pt x="91" y="19"/>
                    </a:lnTo>
                    <a:lnTo>
                      <a:pt x="101" y="26"/>
                    </a:lnTo>
                    <a:lnTo>
                      <a:pt x="107" y="34"/>
                    </a:lnTo>
                    <a:lnTo>
                      <a:pt x="110" y="42"/>
                    </a:lnTo>
                    <a:lnTo>
                      <a:pt x="115" y="48"/>
                    </a:lnTo>
                    <a:lnTo>
                      <a:pt x="120" y="55"/>
                    </a:lnTo>
                    <a:lnTo>
                      <a:pt x="121" y="62"/>
                    </a:lnTo>
                    <a:lnTo>
                      <a:pt x="122" y="70"/>
                    </a:lnTo>
                    <a:lnTo>
                      <a:pt x="117" y="86"/>
                    </a:lnTo>
                    <a:lnTo>
                      <a:pt x="112" y="96"/>
                    </a:lnTo>
                    <a:lnTo>
                      <a:pt x="106" y="93"/>
                    </a:lnTo>
                    <a:lnTo>
                      <a:pt x="108" y="89"/>
                    </a:lnTo>
                    <a:lnTo>
                      <a:pt x="108" y="83"/>
                    </a:lnTo>
                    <a:lnTo>
                      <a:pt x="104" y="78"/>
                    </a:lnTo>
                    <a:lnTo>
                      <a:pt x="95" y="81"/>
                    </a:lnTo>
                    <a:lnTo>
                      <a:pt x="82" y="88"/>
                    </a:lnTo>
                    <a:lnTo>
                      <a:pt x="78" y="103"/>
                    </a:lnTo>
                    <a:lnTo>
                      <a:pt x="75" y="109"/>
                    </a:lnTo>
                    <a:lnTo>
                      <a:pt x="78" y="114"/>
                    </a:lnTo>
                    <a:lnTo>
                      <a:pt x="82" y="116"/>
                    </a:lnTo>
                    <a:lnTo>
                      <a:pt x="62" y="123"/>
                    </a:lnTo>
                    <a:lnTo>
                      <a:pt x="46" y="125"/>
                    </a:lnTo>
                    <a:lnTo>
                      <a:pt x="33" y="127"/>
                    </a:lnTo>
                    <a:lnTo>
                      <a:pt x="18" y="118"/>
                    </a:lnTo>
                    <a:lnTo>
                      <a:pt x="6" y="110"/>
                    </a:lnTo>
                  </a:path>
                </a:pathLst>
              </a:custGeom>
              <a:solidFill>
                <a:srgbClr val="3F3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91" name="Freeform 11"/>
              <p:cNvSpPr>
                <a:spLocks/>
              </p:cNvSpPr>
              <p:nvPr/>
            </p:nvSpPr>
            <p:spPr bwMode="auto">
              <a:xfrm>
                <a:off x="590" y="2563"/>
                <a:ext cx="102" cy="47"/>
              </a:xfrm>
              <a:custGeom>
                <a:avLst/>
                <a:gdLst>
                  <a:gd name="T0" fmla="*/ 0 w 102"/>
                  <a:gd name="T1" fmla="*/ 32 h 47"/>
                  <a:gd name="T2" fmla="*/ 23 w 102"/>
                  <a:gd name="T3" fmla="*/ 21 h 47"/>
                  <a:gd name="T4" fmla="*/ 42 w 102"/>
                  <a:gd name="T5" fmla="*/ 0 h 47"/>
                  <a:gd name="T6" fmla="*/ 101 w 102"/>
                  <a:gd name="T7" fmla="*/ 46 h 47"/>
                </a:gdLst>
                <a:ahLst/>
                <a:cxnLst>
                  <a:cxn ang="0">
                    <a:pos x="T0" y="T1"/>
                  </a:cxn>
                  <a:cxn ang="0">
                    <a:pos x="T2" y="T3"/>
                  </a:cxn>
                  <a:cxn ang="0">
                    <a:pos x="T4" y="T5"/>
                  </a:cxn>
                  <a:cxn ang="0">
                    <a:pos x="T6" y="T7"/>
                  </a:cxn>
                </a:cxnLst>
                <a:rect l="0" t="0" r="r" b="b"/>
                <a:pathLst>
                  <a:path w="102" h="47">
                    <a:moveTo>
                      <a:pt x="0" y="32"/>
                    </a:moveTo>
                    <a:lnTo>
                      <a:pt x="23" y="21"/>
                    </a:lnTo>
                    <a:lnTo>
                      <a:pt x="42" y="0"/>
                    </a:lnTo>
                    <a:lnTo>
                      <a:pt x="101" y="46"/>
                    </a:lnTo>
                  </a:path>
                </a:pathLst>
              </a:custGeom>
              <a:noFill/>
              <a:ln w="12700" cap="rnd" cmpd="sng">
                <a:solidFill>
                  <a:srgbClr val="00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2" name="Group 12"/>
            <p:cNvGrpSpPr>
              <a:grpSpLocks/>
            </p:cNvGrpSpPr>
            <p:nvPr/>
          </p:nvGrpSpPr>
          <p:grpSpPr bwMode="auto">
            <a:xfrm>
              <a:off x="832" y="2232"/>
              <a:ext cx="298" cy="582"/>
              <a:chOff x="832" y="2232"/>
              <a:chExt cx="298" cy="582"/>
            </a:xfrm>
          </p:grpSpPr>
          <p:sp>
            <p:nvSpPr>
              <p:cNvPr id="37" name="Freeform 13"/>
              <p:cNvSpPr>
                <a:spLocks/>
              </p:cNvSpPr>
              <p:nvPr/>
            </p:nvSpPr>
            <p:spPr bwMode="auto">
              <a:xfrm>
                <a:off x="854" y="2670"/>
                <a:ext cx="218" cy="144"/>
              </a:xfrm>
              <a:custGeom>
                <a:avLst/>
                <a:gdLst>
                  <a:gd name="T0" fmla="*/ 18 w 218"/>
                  <a:gd name="T1" fmla="*/ 0 h 144"/>
                  <a:gd name="T2" fmla="*/ 0 w 218"/>
                  <a:gd name="T3" fmla="*/ 143 h 144"/>
                  <a:gd name="T4" fmla="*/ 217 w 218"/>
                  <a:gd name="T5" fmla="*/ 143 h 144"/>
                  <a:gd name="T6" fmla="*/ 209 w 218"/>
                  <a:gd name="T7" fmla="*/ 2 h 144"/>
                  <a:gd name="T8" fmla="*/ 18 w 218"/>
                  <a:gd name="T9" fmla="*/ 0 h 144"/>
                </a:gdLst>
                <a:ahLst/>
                <a:cxnLst>
                  <a:cxn ang="0">
                    <a:pos x="T0" y="T1"/>
                  </a:cxn>
                  <a:cxn ang="0">
                    <a:pos x="T2" y="T3"/>
                  </a:cxn>
                  <a:cxn ang="0">
                    <a:pos x="T4" y="T5"/>
                  </a:cxn>
                  <a:cxn ang="0">
                    <a:pos x="T6" y="T7"/>
                  </a:cxn>
                  <a:cxn ang="0">
                    <a:pos x="T8" y="T9"/>
                  </a:cxn>
                </a:cxnLst>
                <a:rect l="0" t="0" r="r" b="b"/>
                <a:pathLst>
                  <a:path w="218" h="144">
                    <a:moveTo>
                      <a:pt x="18" y="0"/>
                    </a:moveTo>
                    <a:lnTo>
                      <a:pt x="0" y="143"/>
                    </a:lnTo>
                    <a:lnTo>
                      <a:pt x="217" y="143"/>
                    </a:lnTo>
                    <a:lnTo>
                      <a:pt x="209" y="2"/>
                    </a:lnTo>
                    <a:lnTo>
                      <a:pt x="18" y="0"/>
                    </a:lnTo>
                  </a:path>
                </a:pathLst>
              </a:custGeom>
              <a:solidFill>
                <a:srgbClr val="00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8" name="Group 14"/>
              <p:cNvGrpSpPr>
                <a:grpSpLocks/>
              </p:cNvGrpSpPr>
              <p:nvPr/>
            </p:nvGrpSpPr>
            <p:grpSpPr bwMode="auto">
              <a:xfrm>
                <a:off x="832" y="2232"/>
                <a:ext cx="256" cy="452"/>
                <a:chOff x="832" y="2232"/>
                <a:chExt cx="256" cy="452"/>
              </a:xfrm>
            </p:grpSpPr>
            <p:grpSp>
              <p:nvGrpSpPr>
                <p:cNvPr id="41" name="Group 15"/>
                <p:cNvGrpSpPr>
                  <a:grpSpLocks/>
                </p:cNvGrpSpPr>
                <p:nvPr/>
              </p:nvGrpSpPr>
              <p:grpSpPr bwMode="auto">
                <a:xfrm>
                  <a:off x="923" y="2372"/>
                  <a:ext cx="96" cy="110"/>
                  <a:chOff x="923" y="2372"/>
                  <a:chExt cx="96" cy="110"/>
                </a:xfrm>
              </p:grpSpPr>
              <p:sp>
                <p:nvSpPr>
                  <p:cNvPr id="86" name="Freeform 16"/>
                  <p:cNvSpPr>
                    <a:spLocks/>
                  </p:cNvSpPr>
                  <p:nvPr/>
                </p:nvSpPr>
                <p:spPr bwMode="auto">
                  <a:xfrm>
                    <a:off x="923" y="2372"/>
                    <a:ext cx="96" cy="110"/>
                  </a:xfrm>
                  <a:custGeom>
                    <a:avLst/>
                    <a:gdLst>
                      <a:gd name="T0" fmla="*/ 18 w 96"/>
                      <a:gd name="T1" fmla="*/ 0 h 110"/>
                      <a:gd name="T2" fmla="*/ 12 w 96"/>
                      <a:gd name="T3" fmla="*/ 29 h 110"/>
                      <a:gd name="T4" fmla="*/ 10 w 96"/>
                      <a:gd name="T5" fmla="*/ 32 h 110"/>
                      <a:gd name="T6" fmla="*/ 5 w 96"/>
                      <a:gd name="T7" fmla="*/ 35 h 110"/>
                      <a:gd name="T8" fmla="*/ 0 w 96"/>
                      <a:gd name="T9" fmla="*/ 37 h 110"/>
                      <a:gd name="T10" fmla="*/ 6 w 96"/>
                      <a:gd name="T11" fmla="*/ 65 h 110"/>
                      <a:gd name="T12" fmla="*/ 8 w 96"/>
                      <a:gd name="T13" fmla="*/ 79 h 110"/>
                      <a:gd name="T14" fmla="*/ 11 w 96"/>
                      <a:gd name="T15" fmla="*/ 87 h 110"/>
                      <a:gd name="T16" fmla="*/ 14 w 96"/>
                      <a:gd name="T17" fmla="*/ 94 h 110"/>
                      <a:gd name="T18" fmla="*/ 21 w 96"/>
                      <a:gd name="T19" fmla="*/ 99 h 110"/>
                      <a:gd name="T20" fmla="*/ 33 w 96"/>
                      <a:gd name="T21" fmla="*/ 104 h 110"/>
                      <a:gd name="T22" fmla="*/ 46 w 96"/>
                      <a:gd name="T23" fmla="*/ 108 h 110"/>
                      <a:gd name="T24" fmla="*/ 56 w 96"/>
                      <a:gd name="T25" fmla="*/ 109 h 110"/>
                      <a:gd name="T26" fmla="*/ 65 w 96"/>
                      <a:gd name="T27" fmla="*/ 108 h 110"/>
                      <a:gd name="T28" fmla="*/ 76 w 96"/>
                      <a:gd name="T29" fmla="*/ 105 h 110"/>
                      <a:gd name="T30" fmla="*/ 83 w 96"/>
                      <a:gd name="T31" fmla="*/ 101 h 110"/>
                      <a:gd name="T32" fmla="*/ 93 w 96"/>
                      <a:gd name="T33" fmla="*/ 87 h 110"/>
                      <a:gd name="T34" fmla="*/ 95 w 96"/>
                      <a:gd name="T35" fmla="*/ 76 h 110"/>
                      <a:gd name="T36" fmla="*/ 94 w 96"/>
                      <a:gd name="T37" fmla="*/ 59 h 110"/>
                      <a:gd name="T38" fmla="*/ 90 w 96"/>
                      <a:gd name="T39" fmla="*/ 53 h 110"/>
                      <a:gd name="T40" fmla="*/ 79 w 96"/>
                      <a:gd name="T41" fmla="*/ 42 h 110"/>
                      <a:gd name="T42" fmla="*/ 76 w 96"/>
                      <a:gd name="T43" fmla="*/ 38 h 110"/>
                      <a:gd name="T44" fmla="*/ 75 w 96"/>
                      <a:gd name="T45" fmla="*/ 22 h 110"/>
                      <a:gd name="T46" fmla="*/ 77 w 96"/>
                      <a:gd name="T47" fmla="*/ 12 h 110"/>
                      <a:gd name="T48" fmla="*/ 18 w 96"/>
                      <a:gd name="T4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110">
                        <a:moveTo>
                          <a:pt x="18" y="0"/>
                        </a:moveTo>
                        <a:lnTo>
                          <a:pt x="12" y="29"/>
                        </a:lnTo>
                        <a:lnTo>
                          <a:pt x="10" y="32"/>
                        </a:lnTo>
                        <a:lnTo>
                          <a:pt x="5" y="35"/>
                        </a:lnTo>
                        <a:lnTo>
                          <a:pt x="0" y="37"/>
                        </a:lnTo>
                        <a:lnTo>
                          <a:pt x="6" y="65"/>
                        </a:lnTo>
                        <a:lnTo>
                          <a:pt x="8" y="79"/>
                        </a:lnTo>
                        <a:lnTo>
                          <a:pt x="11" y="87"/>
                        </a:lnTo>
                        <a:lnTo>
                          <a:pt x="14" y="94"/>
                        </a:lnTo>
                        <a:lnTo>
                          <a:pt x="21" y="99"/>
                        </a:lnTo>
                        <a:lnTo>
                          <a:pt x="33" y="104"/>
                        </a:lnTo>
                        <a:lnTo>
                          <a:pt x="46" y="108"/>
                        </a:lnTo>
                        <a:lnTo>
                          <a:pt x="56" y="109"/>
                        </a:lnTo>
                        <a:lnTo>
                          <a:pt x="65" y="108"/>
                        </a:lnTo>
                        <a:lnTo>
                          <a:pt x="76" y="105"/>
                        </a:lnTo>
                        <a:lnTo>
                          <a:pt x="83" y="101"/>
                        </a:lnTo>
                        <a:lnTo>
                          <a:pt x="93" y="87"/>
                        </a:lnTo>
                        <a:lnTo>
                          <a:pt x="95" y="76"/>
                        </a:lnTo>
                        <a:lnTo>
                          <a:pt x="94" y="59"/>
                        </a:lnTo>
                        <a:lnTo>
                          <a:pt x="90" y="53"/>
                        </a:lnTo>
                        <a:lnTo>
                          <a:pt x="79" y="42"/>
                        </a:lnTo>
                        <a:lnTo>
                          <a:pt x="76" y="38"/>
                        </a:lnTo>
                        <a:lnTo>
                          <a:pt x="75" y="22"/>
                        </a:lnTo>
                        <a:lnTo>
                          <a:pt x="77" y="12"/>
                        </a:lnTo>
                        <a:lnTo>
                          <a:pt x="18" y="0"/>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87" name="Freeform 17"/>
                  <p:cNvSpPr>
                    <a:spLocks/>
                  </p:cNvSpPr>
                  <p:nvPr/>
                </p:nvSpPr>
                <p:spPr bwMode="auto">
                  <a:xfrm>
                    <a:off x="923" y="2372"/>
                    <a:ext cx="78" cy="95"/>
                  </a:xfrm>
                  <a:custGeom>
                    <a:avLst/>
                    <a:gdLst>
                      <a:gd name="T0" fmla="*/ 18 w 78"/>
                      <a:gd name="T1" fmla="*/ 0 h 95"/>
                      <a:gd name="T2" fmla="*/ 13 w 78"/>
                      <a:gd name="T3" fmla="*/ 29 h 95"/>
                      <a:gd name="T4" fmla="*/ 10 w 78"/>
                      <a:gd name="T5" fmla="*/ 32 h 95"/>
                      <a:gd name="T6" fmla="*/ 5 w 78"/>
                      <a:gd name="T7" fmla="*/ 35 h 95"/>
                      <a:gd name="T8" fmla="*/ 0 w 78"/>
                      <a:gd name="T9" fmla="*/ 37 h 95"/>
                      <a:gd name="T10" fmla="*/ 6 w 78"/>
                      <a:gd name="T11" fmla="*/ 65 h 95"/>
                      <a:gd name="T12" fmla="*/ 9 w 78"/>
                      <a:gd name="T13" fmla="*/ 79 h 95"/>
                      <a:gd name="T14" fmla="*/ 11 w 78"/>
                      <a:gd name="T15" fmla="*/ 87 h 95"/>
                      <a:gd name="T16" fmla="*/ 15 w 78"/>
                      <a:gd name="T17" fmla="*/ 94 h 95"/>
                      <a:gd name="T18" fmla="*/ 15 w 78"/>
                      <a:gd name="T19" fmla="*/ 88 h 95"/>
                      <a:gd name="T20" fmla="*/ 15 w 78"/>
                      <a:gd name="T21" fmla="*/ 83 h 95"/>
                      <a:gd name="T22" fmla="*/ 17 w 78"/>
                      <a:gd name="T23" fmla="*/ 77 h 95"/>
                      <a:gd name="T24" fmla="*/ 18 w 78"/>
                      <a:gd name="T25" fmla="*/ 74 h 95"/>
                      <a:gd name="T26" fmla="*/ 19 w 78"/>
                      <a:gd name="T27" fmla="*/ 67 h 95"/>
                      <a:gd name="T28" fmla="*/ 20 w 78"/>
                      <a:gd name="T29" fmla="*/ 61 h 95"/>
                      <a:gd name="T30" fmla="*/ 22 w 78"/>
                      <a:gd name="T31" fmla="*/ 53 h 95"/>
                      <a:gd name="T32" fmla="*/ 25 w 78"/>
                      <a:gd name="T33" fmla="*/ 48 h 95"/>
                      <a:gd name="T34" fmla="*/ 30 w 78"/>
                      <a:gd name="T35" fmla="*/ 43 h 95"/>
                      <a:gd name="T36" fmla="*/ 35 w 78"/>
                      <a:gd name="T37" fmla="*/ 39 h 95"/>
                      <a:gd name="T38" fmla="*/ 40 w 78"/>
                      <a:gd name="T39" fmla="*/ 34 h 95"/>
                      <a:gd name="T40" fmla="*/ 48 w 78"/>
                      <a:gd name="T41" fmla="*/ 30 h 95"/>
                      <a:gd name="T42" fmla="*/ 77 w 78"/>
                      <a:gd name="T43" fmla="*/ 12 h 95"/>
                      <a:gd name="T44" fmla="*/ 18 w 78"/>
                      <a:gd name="T4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 h="95">
                        <a:moveTo>
                          <a:pt x="18" y="0"/>
                        </a:moveTo>
                        <a:lnTo>
                          <a:pt x="13" y="29"/>
                        </a:lnTo>
                        <a:lnTo>
                          <a:pt x="10" y="32"/>
                        </a:lnTo>
                        <a:lnTo>
                          <a:pt x="5" y="35"/>
                        </a:lnTo>
                        <a:lnTo>
                          <a:pt x="0" y="37"/>
                        </a:lnTo>
                        <a:lnTo>
                          <a:pt x="6" y="65"/>
                        </a:lnTo>
                        <a:lnTo>
                          <a:pt x="9" y="79"/>
                        </a:lnTo>
                        <a:lnTo>
                          <a:pt x="11" y="87"/>
                        </a:lnTo>
                        <a:lnTo>
                          <a:pt x="15" y="94"/>
                        </a:lnTo>
                        <a:lnTo>
                          <a:pt x="15" y="88"/>
                        </a:lnTo>
                        <a:lnTo>
                          <a:pt x="15" y="83"/>
                        </a:lnTo>
                        <a:lnTo>
                          <a:pt x="17" y="77"/>
                        </a:lnTo>
                        <a:lnTo>
                          <a:pt x="18" y="74"/>
                        </a:lnTo>
                        <a:lnTo>
                          <a:pt x="19" y="67"/>
                        </a:lnTo>
                        <a:lnTo>
                          <a:pt x="20" y="61"/>
                        </a:lnTo>
                        <a:lnTo>
                          <a:pt x="22" y="53"/>
                        </a:lnTo>
                        <a:lnTo>
                          <a:pt x="25" y="48"/>
                        </a:lnTo>
                        <a:lnTo>
                          <a:pt x="30" y="43"/>
                        </a:lnTo>
                        <a:lnTo>
                          <a:pt x="35" y="39"/>
                        </a:lnTo>
                        <a:lnTo>
                          <a:pt x="40" y="34"/>
                        </a:lnTo>
                        <a:lnTo>
                          <a:pt x="48" y="30"/>
                        </a:lnTo>
                        <a:lnTo>
                          <a:pt x="77" y="12"/>
                        </a:lnTo>
                        <a:lnTo>
                          <a:pt x="18" y="0"/>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88" name="Freeform 18"/>
                  <p:cNvSpPr>
                    <a:spLocks/>
                  </p:cNvSpPr>
                  <p:nvPr/>
                </p:nvSpPr>
                <p:spPr bwMode="auto">
                  <a:xfrm>
                    <a:off x="923" y="2372"/>
                    <a:ext cx="78" cy="80"/>
                  </a:xfrm>
                  <a:custGeom>
                    <a:avLst/>
                    <a:gdLst>
                      <a:gd name="T0" fmla="*/ 18 w 78"/>
                      <a:gd name="T1" fmla="*/ 0 h 80"/>
                      <a:gd name="T2" fmla="*/ 12 w 78"/>
                      <a:gd name="T3" fmla="*/ 29 h 80"/>
                      <a:gd name="T4" fmla="*/ 10 w 78"/>
                      <a:gd name="T5" fmla="*/ 32 h 80"/>
                      <a:gd name="T6" fmla="*/ 5 w 78"/>
                      <a:gd name="T7" fmla="*/ 35 h 80"/>
                      <a:gd name="T8" fmla="*/ 0 w 78"/>
                      <a:gd name="T9" fmla="*/ 37 h 80"/>
                      <a:gd name="T10" fmla="*/ 6 w 78"/>
                      <a:gd name="T11" fmla="*/ 65 h 80"/>
                      <a:gd name="T12" fmla="*/ 8 w 78"/>
                      <a:gd name="T13" fmla="*/ 79 h 80"/>
                      <a:gd name="T14" fmla="*/ 9 w 78"/>
                      <a:gd name="T15" fmla="*/ 71 h 80"/>
                      <a:gd name="T16" fmla="*/ 10 w 78"/>
                      <a:gd name="T17" fmla="*/ 64 h 80"/>
                      <a:gd name="T18" fmla="*/ 12 w 78"/>
                      <a:gd name="T19" fmla="*/ 58 h 80"/>
                      <a:gd name="T20" fmla="*/ 12 w 78"/>
                      <a:gd name="T21" fmla="*/ 52 h 80"/>
                      <a:gd name="T22" fmla="*/ 14 w 78"/>
                      <a:gd name="T23" fmla="*/ 47 h 80"/>
                      <a:gd name="T24" fmla="*/ 18 w 78"/>
                      <a:gd name="T25" fmla="*/ 42 h 80"/>
                      <a:gd name="T26" fmla="*/ 22 w 78"/>
                      <a:gd name="T27" fmla="*/ 40 h 80"/>
                      <a:gd name="T28" fmla="*/ 27 w 78"/>
                      <a:gd name="T29" fmla="*/ 37 h 80"/>
                      <a:gd name="T30" fmla="*/ 32 w 78"/>
                      <a:gd name="T31" fmla="*/ 35 h 80"/>
                      <a:gd name="T32" fmla="*/ 39 w 78"/>
                      <a:gd name="T33" fmla="*/ 31 h 80"/>
                      <a:gd name="T34" fmla="*/ 46 w 78"/>
                      <a:gd name="T35" fmla="*/ 28 h 80"/>
                      <a:gd name="T36" fmla="*/ 77 w 78"/>
                      <a:gd name="T37" fmla="*/ 12 h 80"/>
                      <a:gd name="T38" fmla="*/ 18 w 78"/>
                      <a:gd name="T3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80">
                        <a:moveTo>
                          <a:pt x="18" y="0"/>
                        </a:moveTo>
                        <a:lnTo>
                          <a:pt x="12" y="29"/>
                        </a:lnTo>
                        <a:lnTo>
                          <a:pt x="10" y="32"/>
                        </a:lnTo>
                        <a:lnTo>
                          <a:pt x="5" y="35"/>
                        </a:lnTo>
                        <a:lnTo>
                          <a:pt x="0" y="37"/>
                        </a:lnTo>
                        <a:lnTo>
                          <a:pt x="6" y="65"/>
                        </a:lnTo>
                        <a:lnTo>
                          <a:pt x="8" y="79"/>
                        </a:lnTo>
                        <a:lnTo>
                          <a:pt x="9" y="71"/>
                        </a:lnTo>
                        <a:lnTo>
                          <a:pt x="10" y="64"/>
                        </a:lnTo>
                        <a:lnTo>
                          <a:pt x="12" y="58"/>
                        </a:lnTo>
                        <a:lnTo>
                          <a:pt x="12" y="52"/>
                        </a:lnTo>
                        <a:lnTo>
                          <a:pt x="14" y="47"/>
                        </a:lnTo>
                        <a:lnTo>
                          <a:pt x="18" y="42"/>
                        </a:lnTo>
                        <a:lnTo>
                          <a:pt x="22" y="40"/>
                        </a:lnTo>
                        <a:lnTo>
                          <a:pt x="27" y="37"/>
                        </a:lnTo>
                        <a:lnTo>
                          <a:pt x="32" y="35"/>
                        </a:lnTo>
                        <a:lnTo>
                          <a:pt x="39" y="31"/>
                        </a:lnTo>
                        <a:lnTo>
                          <a:pt x="46" y="28"/>
                        </a:lnTo>
                        <a:lnTo>
                          <a:pt x="77" y="12"/>
                        </a:lnTo>
                        <a:lnTo>
                          <a:pt x="18" y="0"/>
                        </a:lnTo>
                      </a:path>
                    </a:pathLst>
                  </a:custGeom>
                  <a:solidFill>
                    <a:srgbClr val="FF9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42" name="Group 19"/>
                <p:cNvGrpSpPr>
                  <a:grpSpLocks/>
                </p:cNvGrpSpPr>
                <p:nvPr/>
              </p:nvGrpSpPr>
              <p:grpSpPr bwMode="auto">
                <a:xfrm>
                  <a:off x="911" y="2232"/>
                  <a:ext cx="148" cy="168"/>
                  <a:chOff x="911" y="2232"/>
                  <a:chExt cx="148" cy="168"/>
                </a:xfrm>
              </p:grpSpPr>
              <p:grpSp>
                <p:nvGrpSpPr>
                  <p:cNvPr id="57" name="Group 20"/>
                  <p:cNvGrpSpPr>
                    <a:grpSpLocks/>
                  </p:cNvGrpSpPr>
                  <p:nvPr/>
                </p:nvGrpSpPr>
                <p:grpSpPr bwMode="auto">
                  <a:xfrm>
                    <a:off x="920" y="2258"/>
                    <a:ext cx="108" cy="142"/>
                    <a:chOff x="920" y="2258"/>
                    <a:chExt cx="108" cy="142"/>
                  </a:xfrm>
                </p:grpSpPr>
                <p:grpSp>
                  <p:nvGrpSpPr>
                    <p:cNvPr id="81" name="Group 21"/>
                    <p:cNvGrpSpPr>
                      <a:grpSpLocks/>
                    </p:cNvGrpSpPr>
                    <p:nvPr/>
                  </p:nvGrpSpPr>
                  <p:grpSpPr bwMode="auto">
                    <a:xfrm>
                      <a:off x="920" y="2258"/>
                      <a:ext cx="108" cy="142"/>
                      <a:chOff x="920" y="2258"/>
                      <a:chExt cx="108" cy="142"/>
                    </a:xfrm>
                  </p:grpSpPr>
                  <p:sp>
                    <p:nvSpPr>
                      <p:cNvPr id="83" name="Freeform 22"/>
                      <p:cNvSpPr>
                        <a:spLocks/>
                      </p:cNvSpPr>
                      <p:nvPr/>
                    </p:nvSpPr>
                    <p:spPr bwMode="auto">
                      <a:xfrm>
                        <a:off x="942" y="2376"/>
                        <a:ext cx="57" cy="24"/>
                      </a:xfrm>
                      <a:custGeom>
                        <a:avLst/>
                        <a:gdLst>
                          <a:gd name="T0" fmla="*/ 0 w 57"/>
                          <a:gd name="T1" fmla="*/ 0 h 24"/>
                          <a:gd name="T2" fmla="*/ 1 w 57"/>
                          <a:gd name="T3" fmla="*/ 3 h 24"/>
                          <a:gd name="T4" fmla="*/ 2 w 57"/>
                          <a:gd name="T5" fmla="*/ 6 h 24"/>
                          <a:gd name="T6" fmla="*/ 4 w 57"/>
                          <a:gd name="T7" fmla="*/ 9 h 24"/>
                          <a:gd name="T8" fmla="*/ 7 w 57"/>
                          <a:gd name="T9" fmla="*/ 13 h 24"/>
                          <a:gd name="T10" fmla="*/ 11 w 57"/>
                          <a:gd name="T11" fmla="*/ 15 h 24"/>
                          <a:gd name="T12" fmla="*/ 14 w 57"/>
                          <a:gd name="T13" fmla="*/ 17 h 24"/>
                          <a:gd name="T14" fmla="*/ 19 w 57"/>
                          <a:gd name="T15" fmla="*/ 20 h 24"/>
                          <a:gd name="T16" fmla="*/ 23 w 57"/>
                          <a:gd name="T17" fmla="*/ 21 h 24"/>
                          <a:gd name="T18" fmla="*/ 29 w 57"/>
                          <a:gd name="T19" fmla="*/ 22 h 24"/>
                          <a:gd name="T20" fmla="*/ 34 w 57"/>
                          <a:gd name="T21" fmla="*/ 23 h 24"/>
                          <a:gd name="T22" fmla="*/ 41 w 57"/>
                          <a:gd name="T23" fmla="*/ 22 h 24"/>
                          <a:gd name="T24" fmla="*/ 45 w 57"/>
                          <a:gd name="T25" fmla="*/ 21 h 24"/>
                          <a:gd name="T26" fmla="*/ 48 w 57"/>
                          <a:gd name="T27" fmla="*/ 20 h 24"/>
                          <a:gd name="T28" fmla="*/ 52 w 57"/>
                          <a:gd name="T29" fmla="*/ 17 h 24"/>
                          <a:gd name="T30" fmla="*/ 56 w 57"/>
                          <a:gd name="T31" fmla="*/ 13 h 24"/>
                          <a:gd name="T32" fmla="*/ 0 w 57"/>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 h="24">
                            <a:moveTo>
                              <a:pt x="0" y="0"/>
                            </a:moveTo>
                            <a:lnTo>
                              <a:pt x="1" y="3"/>
                            </a:lnTo>
                            <a:lnTo>
                              <a:pt x="2" y="6"/>
                            </a:lnTo>
                            <a:lnTo>
                              <a:pt x="4" y="9"/>
                            </a:lnTo>
                            <a:lnTo>
                              <a:pt x="7" y="13"/>
                            </a:lnTo>
                            <a:lnTo>
                              <a:pt x="11" y="15"/>
                            </a:lnTo>
                            <a:lnTo>
                              <a:pt x="14" y="17"/>
                            </a:lnTo>
                            <a:lnTo>
                              <a:pt x="19" y="20"/>
                            </a:lnTo>
                            <a:lnTo>
                              <a:pt x="23" y="21"/>
                            </a:lnTo>
                            <a:lnTo>
                              <a:pt x="29" y="22"/>
                            </a:lnTo>
                            <a:lnTo>
                              <a:pt x="34" y="23"/>
                            </a:lnTo>
                            <a:lnTo>
                              <a:pt x="41" y="22"/>
                            </a:lnTo>
                            <a:lnTo>
                              <a:pt x="45" y="21"/>
                            </a:lnTo>
                            <a:lnTo>
                              <a:pt x="48" y="20"/>
                            </a:lnTo>
                            <a:lnTo>
                              <a:pt x="52" y="17"/>
                            </a:lnTo>
                            <a:lnTo>
                              <a:pt x="56" y="13"/>
                            </a:lnTo>
                            <a:lnTo>
                              <a:pt x="0" y="0"/>
                            </a:lnTo>
                          </a:path>
                        </a:pathLst>
                      </a:custGeom>
                      <a:solidFill>
                        <a:srgbClr val="7F3F00"/>
                      </a:solidFill>
                      <a:ln w="12700" cap="rnd" cmpd="sng">
                        <a:solidFill>
                          <a:srgbClr val="7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84" name="Freeform 23"/>
                      <p:cNvSpPr>
                        <a:spLocks/>
                      </p:cNvSpPr>
                      <p:nvPr/>
                    </p:nvSpPr>
                    <p:spPr bwMode="auto">
                      <a:xfrm>
                        <a:off x="920" y="2258"/>
                        <a:ext cx="108" cy="142"/>
                      </a:xfrm>
                      <a:custGeom>
                        <a:avLst/>
                        <a:gdLst>
                          <a:gd name="T0" fmla="*/ 80 w 108"/>
                          <a:gd name="T1" fmla="*/ 129 h 142"/>
                          <a:gd name="T2" fmla="*/ 82 w 108"/>
                          <a:gd name="T3" fmla="*/ 125 h 142"/>
                          <a:gd name="T4" fmla="*/ 85 w 108"/>
                          <a:gd name="T5" fmla="*/ 120 h 142"/>
                          <a:gd name="T6" fmla="*/ 90 w 108"/>
                          <a:gd name="T7" fmla="*/ 109 h 142"/>
                          <a:gd name="T8" fmla="*/ 98 w 108"/>
                          <a:gd name="T9" fmla="*/ 90 h 142"/>
                          <a:gd name="T10" fmla="*/ 102 w 108"/>
                          <a:gd name="T11" fmla="*/ 75 h 142"/>
                          <a:gd name="T12" fmla="*/ 104 w 108"/>
                          <a:gd name="T13" fmla="*/ 62 h 142"/>
                          <a:gd name="T14" fmla="*/ 107 w 108"/>
                          <a:gd name="T15" fmla="*/ 43 h 142"/>
                          <a:gd name="T16" fmla="*/ 106 w 108"/>
                          <a:gd name="T17" fmla="*/ 26 h 142"/>
                          <a:gd name="T18" fmla="*/ 103 w 108"/>
                          <a:gd name="T19" fmla="*/ 16 h 142"/>
                          <a:gd name="T20" fmla="*/ 95 w 108"/>
                          <a:gd name="T21" fmla="*/ 9 h 142"/>
                          <a:gd name="T22" fmla="*/ 83 w 108"/>
                          <a:gd name="T23" fmla="*/ 3 h 142"/>
                          <a:gd name="T24" fmla="*/ 72 w 108"/>
                          <a:gd name="T25" fmla="*/ 1 h 142"/>
                          <a:gd name="T26" fmla="*/ 61 w 108"/>
                          <a:gd name="T27" fmla="*/ 0 h 142"/>
                          <a:gd name="T28" fmla="*/ 50 w 108"/>
                          <a:gd name="T29" fmla="*/ 1 h 142"/>
                          <a:gd name="T30" fmla="*/ 40 w 108"/>
                          <a:gd name="T31" fmla="*/ 2 h 142"/>
                          <a:gd name="T32" fmla="*/ 32 w 108"/>
                          <a:gd name="T33" fmla="*/ 5 h 142"/>
                          <a:gd name="T34" fmla="*/ 25 w 108"/>
                          <a:gd name="T35" fmla="*/ 10 h 142"/>
                          <a:gd name="T36" fmla="*/ 19 w 108"/>
                          <a:gd name="T37" fmla="*/ 17 h 142"/>
                          <a:gd name="T38" fmla="*/ 14 w 108"/>
                          <a:gd name="T39" fmla="*/ 26 h 142"/>
                          <a:gd name="T40" fmla="*/ 11 w 108"/>
                          <a:gd name="T41" fmla="*/ 35 h 142"/>
                          <a:gd name="T42" fmla="*/ 8 w 108"/>
                          <a:gd name="T43" fmla="*/ 44 h 142"/>
                          <a:gd name="T44" fmla="*/ 7 w 108"/>
                          <a:gd name="T45" fmla="*/ 55 h 142"/>
                          <a:gd name="T46" fmla="*/ 7 w 108"/>
                          <a:gd name="T47" fmla="*/ 61 h 142"/>
                          <a:gd name="T48" fmla="*/ 7 w 108"/>
                          <a:gd name="T49" fmla="*/ 66 h 142"/>
                          <a:gd name="T50" fmla="*/ 3 w 108"/>
                          <a:gd name="T51" fmla="*/ 67 h 142"/>
                          <a:gd name="T52" fmla="*/ 1 w 108"/>
                          <a:gd name="T53" fmla="*/ 69 h 142"/>
                          <a:gd name="T54" fmla="*/ 0 w 108"/>
                          <a:gd name="T55" fmla="*/ 72 h 142"/>
                          <a:gd name="T56" fmla="*/ 3 w 108"/>
                          <a:gd name="T57" fmla="*/ 78 h 142"/>
                          <a:gd name="T58" fmla="*/ 5 w 108"/>
                          <a:gd name="T59" fmla="*/ 81 h 142"/>
                          <a:gd name="T60" fmla="*/ 8 w 108"/>
                          <a:gd name="T61" fmla="*/ 85 h 142"/>
                          <a:gd name="T62" fmla="*/ 12 w 108"/>
                          <a:gd name="T63" fmla="*/ 88 h 142"/>
                          <a:gd name="T64" fmla="*/ 17 w 108"/>
                          <a:gd name="T65" fmla="*/ 88 h 142"/>
                          <a:gd name="T66" fmla="*/ 15 w 108"/>
                          <a:gd name="T67" fmla="*/ 95 h 142"/>
                          <a:gd name="T68" fmla="*/ 17 w 108"/>
                          <a:gd name="T69" fmla="*/ 104 h 142"/>
                          <a:gd name="T70" fmla="*/ 19 w 108"/>
                          <a:gd name="T71" fmla="*/ 112 h 142"/>
                          <a:gd name="T72" fmla="*/ 21 w 108"/>
                          <a:gd name="T73" fmla="*/ 117 h 142"/>
                          <a:gd name="T74" fmla="*/ 23 w 108"/>
                          <a:gd name="T75" fmla="*/ 122 h 142"/>
                          <a:gd name="T76" fmla="*/ 25 w 108"/>
                          <a:gd name="T77" fmla="*/ 125 h 142"/>
                          <a:gd name="T78" fmla="*/ 28 w 108"/>
                          <a:gd name="T79" fmla="*/ 128 h 142"/>
                          <a:gd name="T80" fmla="*/ 31 w 108"/>
                          <a:gd name="T81" fmla="*/ 132 h 142"/>
                          <a:gd name="T82" fmla="*/ 35 w 108"/>
                          <a:gd name="T83" fmla="*/ 135 h 142"/>
                          <a:gd name="T84" fmla="*/ 39 w 108"/>
                          <a:gd name="T85" fmla="*/ 137 h 142"/>
                          <a:gd name="T86" fmla="*/ 42 w 108"/>
                          <a:gd name="T87" fmla="*/ 138 h 142"/>
                          <a:gd name="T88" fmla="*/ 46 w 108"/>
                          <a:gd name="T89" fmla="*/ 139 h 142"/>
                          <a:gd name="T90" fmla="*/ 50 w 108"/>
                          <a:gd name="T91" fmla="*/ 140 h 142"/>
                          <a:gd name="T92" fmla="*/ 54 w 108"/>
                          <a:gd name="T93" fmla="*/ 140 h 142"/>
                          <a:gd name="T94" fmla="*/ 59 w 108"/>
                          <a:gd name="T95" fmla="*/ 141 h 142"/>
                          <a:gd name="T96" fmla="*/ 64 w 108"/>
                          <a:gd name="T97" fmla="*/ 140 h 142"/>
                          <a:gd name="T98" fmla="*/ 69 w 108"/>
                          <a:gd name="T99" fmla="*/ 139 h 142"/>
                          <a:gd name="T100" fmla="*/ 72 w 108"/>
                          <a:gd name="T101" fmla="*/ 137 h 142"/>
                          <a:gd name="T102" fmla="*/ 76 w 108"/>
                          <a:gd name="T103" fmla="*/ 133 h 142"/>
                          <a:gd name="T104" fmla="*/ 80 w 108"/>
                          <a:gd name="T105" fmla="*/ 12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 h="142">
                            <a:moveTo>
                              <a:pt x="80" y="129"/>
                            </a:moveTo>
                            <a:lnTo>
                              <a:pt x="82" y="125"/>
                            </a:lnTo>
                            <a:lnTo>
                              <a:pt x="85" y="120"/>
                            </a:lnTo>
                            <a:lnTo>
                              <a:pt x="90" y="109"/>
                            </a:lnTo>
                            <a:lnTo>
                              <a:pt x="98" y="90"/>
                            </a:lnTo>
                            <a:lnTo>
                              <a:pt x="102" y="75"/>
                            </a:lnTo>
                            <a:lnTo>
                              <a:pt x="104" y="62"/>
                            </a:lnTo>
                            <a:lnTo>
                              <a:pt x="107" y="43"/>
                            </a:lnTo>
                            <a:lnTo>
                              <a:pt x="106" y="26"/>
                            </a:lnTo>
                            <a:lnTo>
                              <a:pt x="103" y="16"/>
                            </a:lnTo>
                            <a:lnTo>
                              <a:pt x="95" y="9"/>
                            </a:lnTo>
                            <a:lnTo>
                              <a:pt x="83" y="3"/>
                            </a:lnTo>
                            <a:lnTo>
                              <a:pt x="72" y="1"/>
                            </a:lnTo>
                            <a:lnTo>
                              <a:pt x="61" y="0"/>
                            </a:lnTo>
                            <a:lnTo>
                              <a:pt x="50" y="1"/>
                            </a:lnTo>
                            <a:lnTo>
                              <a:pt x="40" y="2"/>
                            </a:lnTo>
                            <a:lnTo>
                              <a:pt x="32" y="5"/>
                            </a:lnTo>
                            <a:lnTo>
                              <a:pt x="25" y="10"/>
                            </a:lnTo>
                            <a:lnTo>
                              <a:pt x="19" y="17"/>
                            </a:lnTo>
                            <a:lnTo>
                              <a:pt x="14" y="26"/>
                            </a:lnTo>
                            <a:lnTo>
                              <a:pt x="11" y="35"/>
                            </a:lnTo>
                            <a:lnTo>
                              <a:pt x="8" y="44"/>
                            </a:lnTo>
                            <a:lnTo>
                              <a:pt x="7" y="55"/>
                            </a:lnTo>
                            <a:lnTo>
                              <a:pt x="7" y="61"/>
                            </a:lnTo>
                            <a:lnTo>
                              <a:pt x="7" y="66"/>
                            </a:lnTo>
                            <a:lnTo>
                              <a:pt x="3" y="67"/>
                            </a:lnTo>
                            <a:lnTo>
                              <a:pt x="1" y="69"/>
                            </a:lnTo>
                            <a:lnTo>
                              <a:pt x="0" y="72"/>
                            </a:lnTo>
                            <a:lnTo>
                              <a:pt x="3" y="78"/>
                            </a:lnTo>
                            <a:lnTo>
                              <a:pt x="5" y="81"/>
                            </a:lnTo>
                            <a:lnTo>
                              <a:pt x="8" y="85"/>
                            </a:lnTo>
                            <a:lnTo>
                              <a:pt x="12" y="88"/>
                            </a:lnTo>
                            <a:lnTo>
                              <a:pt x="17" y="88"/>
                            </a:lnTo>
                            <a:lnTo>
                              <a:pt x="15" y="95"/>
                            </a:lnTo>
                            <a:lnTo>
                              <a:pt x="17" y="104"/>
                            </a:lnTo>
                            <a:lnTo>
                              <a:pt x="19" y="112"/>
                            </a:lnTo>
                            <a:lnTo>
                              <a:pt x="21" y="117"/>
                            </a:lnTo>
                            <a:lnTo>
                              <a:pt x="23" y="122"/>
                            </a:lnTo>
                            <a:lnTo>
                              <a:pt x="25" y="125"/>
                            </a:lnTo>
                            <a:lnTo>
                              <a:pt x="28" y="128"/>
                            </a:lnTo>
                            <a:lnTo>
                              <a:pt x="31" y="132"/>
                            </a:lnTo>
                            <a:lnTo>
                              <a:pt x="35" y="135"/>
                            </a:lnTo>
                            <a:lnTo>
                              <a:pt x="39" y="137"/>
                            </a:lnTo>
                            <a:lnTo>
                              <a:pt x="42" y="138"/>
                            </a:lnTo>
                            <a:lnTo>
                              <a:pt x="46" y="139"/>
                            </a:lnTo>
                            <a:lnTo>
                              <a:pt x="50" y="140"/>
                            </a:lnTo>
                            <a:lnTo>
                              <a:pt x="54" y="140"/>
                            </a:lnTo>
                            <a:lnTo>
                              <a:pt x="59" y="141"/>
                            </a:lnTo>
                            <a:lnTo>
                              <a:pt x="64" y="140"/>
                            </a:lnTo>
                            <a:lnTo>
                              <a:pt x="69" y="139"/>
                            </a:lnTo>
                            <a:lnTo>
                              <a:pt x="72" y="137"/>
                            </a:lnTo>
                            <a:lnTo>
                              <a:pt x="76" y="133"/>
                            </a:lnTo>
                            <a:lnTo>
                              <a:pt x="80" y="129"/>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85" name="Freeform 24"/>
                      <p:cNvSpPr>
                        <a:spLocks/>
                      </p:cNvSpPr>
                      <p:nvPr/>
                    </p:nvSpPr>
                    <p:spPr bwMode="auto">
                      <a:xfrm>
                        <a:off x="966" y="2348"/>
                        <a:ext cx="53" cy="52"/>
                      </a:xfrm>
                      <a:custGeom>
                        <a:avLst/>
                        <a:gdLst>
                          <a:gd name="T0" fmla="*/ 34 w 53"/>
                          <a:gd name="T1" fmla="*/ 39 h 52"/>
                          <a:gd name="T2" fmla="*/ 36 w 53"/>
                          <a:gd name="T3" fmla="*/ 35 h 52"/>
                          <a:gd name="T4" fmla="*/ 39 w 53"/>
                          <a:gd name="T5" fmla="*/ 31 h 52"/>
                          <a:gd name="T6" fmla="*/ 44 w 53"/>
                          <a:gd name="T7" fmla="*/ 19 h 52"/>
                          <a:gd name="T8" fmla="*/ 52 w 53"/>
                          <a:gd name="T9" fmla="*/ 0 h 52"/>
                          <a:gd name="T10" fmla="*/ 47 w 53"/>
                          <a:gd name="T11" fmla="*/ 8 h 52"/>
                          <a:gd name="T12" fmla="*/ 41 w 53"/>
                          <a:gd name="T13" fmla="*/ 16 h 52"/>
                          <a:gd name="T14" fmla="*/ 39 w 53"/>
                          <a:gd name="T15" fmla="*/ 21 h 52"/>
                          <a:gd name="T16" fmla="*/ 38 w 53"/>
                          <a:gd name="T17" fmla="*/ 26 h 52"/>
                          <a:gd name="T18" fmla="*/ 35 w 53"/>
                          <a:gd name="T19" fmla="*/ 31 h 52"/>
                          <a:gd name="T20" fmla="*/ 32 w 53"/>
                          <a:gd name="T21" fmla="*/ 37 h 52"/>
                          <a:gd name="T22" fmla="*/ 29 w 53"/>
                          <a:gd name="T23" fmla="*/ 40 h 52"/>
                          <a:gd name="T24" fmla="*/ 26 w 53"/>
                          <a:gd name="T25" fmla="*/ 42 h 52"/>
                          <a:gd name="T26" fmla="*/ 23 w 53"/>
                          <a:gd name="T27" fmla="*/ 44 h 52"/>
                          <a:gd name="T28" fmla="*/ 18 w 53"/>
                          <a:gd name="T29" fmla="*/ 43 h 52"/>
                          <a:gd name="T30" fmla="*/ 17 w 53"/>
                          <a:gd name="T31" fmla="*/ 40 h 52"/>
                          <a:gd name="T32" fmla="*/ 13 w 53"/>
                          <a:gd name="T33" fmla="*/ 36 h 52"/>
                          <a:gd name="T34" fmla="*/ 14 w 53"/>
                          <a:gd name="T35" fmla="*/ 42 h 52"/>
                          <a:gd name="T36" fmla="*/ 12 w 53"/>
                          <a:gd name="T37" fmla="*/ 46 h 52"/>
                          <a:gd name="T38" fmla="*/ 9 w 53"/>
                          <a:gd name="T39" fmla="*/ 48 h 52"/>
                          <a:gd name="T40" fmla="*/ 0 w 53"/>
                          <a:gd name="T41" fmla="*/ 49 h 52"/>
                          <a:gd name="T42" fmla="*/ 4 w 53"/>
                          <a:gd name="T43" fmla="*/ 50 h 52"/>
                          <a:gd name="T44" fmla="*/ 8 w 53"/>
                          <a:gd name="T45" fmla="*/ 51 h 52"/>
                          <a:gd name="T46" fmla="*/ 13 w 53"/>
                          <a:gd name="T47" fmla="*/ 51 h 52"/>
                          <a:gd name="T48" fmla="*/ 18 w 53"/>
                          <a:gd name="T49" fmla="*/ 50 h 52"/>
                          <a:gd name="T50" fmla="*/ 23 w 53"/>
                          <a:gd name="T51" fmla="*/ 49 h 52"/>
                          <a:gd name="T52" fmla="*/ 26 w 53"/>
                          <a:gd name="T53" fmla="*/ 47 h 52"/>
                          <a:gd name="T54" fmla="*/ 30 w 53"/>
                          <a:gd name="T55" fmla="*/ 43 h 52"/>
                          <a:gd name="T56" fmla="*/ 34 w 53"/>
                          <a:gd name="T57"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 h="52">
                            <a:moveTo>
                              <a:pt x="34" y="39"/>
                            </a:moveTo>
                            <a:lnTo>
                              <a:pt x="36" y="35"/>
                            </a:lnTo>
                            <a:lnTo>
                              <a:pt x="39" y="31"/>
                            </a:lnTo>
                            <a:lnTo>
                              <a:pt x="44" y="19"/>
                            </a:lnTo>
                            <a:lnTo>
                              <a:pt x="52" y="0"/>
                            </a:lnTo>
                            <a:lnTo>
                              <a:pt x="47" y="8"/>
                            </a:lnTo>
                            <a:lnTo>
                              <a:pt x="41" y="16"/>
                            </a:lnTo>
                            <a:lnTo>
                              <a:pt x="39" y="21"/>
                            </a:lnTo>
                            <a:lnTo>
                              <a:pt x="38" y="26"/>
                            </a:lnTo>
                            <a:lnTo>
                              <a:pt x="35" y="31"/>
                            </a:lnTo>
                            <a:lnTo>
                              <a:pt x="32" y="37"/>
                            </a:lnTo>
                            <a:lnTo>
                              <a:pt x="29" y="40"/>
                            </a:lnTo>
                            <a:lnTo>
                              <a:pt x="26" y="42"/>
                            </a:lnTo>
                            <a:lnTo>
                              <a:pt x="23" y="44"/>
                            </a:lnTo>
                            <a:lnTo>
                              <a:pt x="18" y="43"/>
                            </a:lnTo>
                            <a:lnTo>
                              <a:pt x="17" y="40"/>
                            </a:lnTo>
                            <a:lnTo>
                              <a:pt x="13" y="36"/>
                            </a:lnTo>
                            <a:lnTo>
                              <a:pt x="14" y="42"/>
                            </a:lnTo>
                            <a:lnTo>
                              <a:pt x="12" y="46"/>
                            </a:lnTo>
                            <a:lnTo>
                              <a:pt x="9" y="48"/>
                            </a:lnTo>
                            <a:lnTo>
                              <a:pt x="0" y="49"/>
                            </a:lnTo>
                            <a:lnTo>
                              <a:pt x="4" y="50"/>
                            </a:lnTo>
                            <a:lnTo>
                              <a:pt x="8" y="51"/>
                            </a:lnTo>
                            <a:lnTo>
                              <a:pt x="13" y="51"/>
                            </a:lnTo>
                            <a:lnTo>
                              <a:pt x="18" y="50"/>
                            </a:lnTo>
                            <a:lnTo>
                              <a:pt x="23" y="49"/>
                            </a:lnTo>
                            <a:lnTo>
                              <a:pt x="26" y="47"/>
                            </a:lnTo>
                            <a:lnTo>
                              <a:pt x="30" y="43"/>
                            </a:lnTo>
                            <a:lnTo>
                              <a:pt x="34"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82" name="Freeform 25"/>
                    <p:cNvSpPr>
                      <a:spLocks/>
                    </p:cNvSpPr>
                    <p:nvPr/>
                  </p:nvSpPr>
                  <p:spPr bwMode="auto">
                    <a:xfrm>
                      <a:off x="921" y="2328"/>
                      <a:ext cx="23" cy="49"/>
                    </a:xfrm>
                    <a:custGeom>
                      <a:avLst/>
                      <a:gdLst>
                        <a:gd name="T0" fmla="*/ 20 w 23"/>
                        <a:gd name="T1" fmla="*/ 39 h 49"/>
                        <a:gd name="T2" fmla="*/ 19 w 23"/>
                        <a:gd name="T3" fmla="*/ 36 h 49"/>
                        <a:gd name="T4" fmla="*/ 19 w 23"/>
                        <a:gd name="T5" fmla="*/ 32 h 49"/>
                        <a:gd name="T6" fmla="*/ 20 w 23"/>
                        <a:gd name="T7" fmla="*/ 29 h 49"/>
                        <a:gd name="T8" fmla="*/ 20 w 23"/>
                        <a:gd name="T9" fmla="*/ 26 h 49"/>
                        <a:gd name="T10" fmla="*/ 21 w 23"/>
                        <a:gd name="T11" fmla="*/ 22 h 49"/>
                        <a:gd name="T12" fmla="*/ 21 w 23"/>
                        <a:gd name="T13" fmla="*/ 19 h 49"/>
                        <a:gd name="T14" fmla="*/ 21 w 23"/>
                        <a:gd name="T15" fmla="*/ 16 h 49"/>
                        <a:gd name="T16" fmla="*/ 22 w 23"/>
                        <a:gd name="T17" fmla="*/ 12 h 49"/>
                        <a:gd name="T18" fmla="*/ 21 w 23"/>
                        <a:gd name="T19" fmla="*/ 11 h 49"/>
                        <a:gd name="T20" fmla="*/ 19 w 23"/>
                        <a:gd name="T21" fmla="*/ 9 h 49"/>
                        <a:gd name="T22" fmla="*/ 17 w 23"/>
                        <a:gd name="T23" fmla="*/ 6 h 49"/>
                        <a:gd name="T24" fmla="*/ 17 w 23"/>
                        <a:gd name="T25" fmla="*/ 5 h 49"/>
                        <a:gd name="T26" fmla="*/ 16 w 23"/>
                        <a:gd name="T27" fmla="*/ 3 h 49"/>
                        <a:gd name="T28" fmla="*/ 14 w 23"/>
                        <a:gd name="T29" fmla="*/ 1 h 49"/>
                        <a:gd name="T30" fmla="*/ 12 w 23"/>
                        <a:gd name="T31" fmla="*/ 2 h 49"/>
                        <a:gd name="T32" fmla="*/ 0 w 23"/>
                        <a:gd name="T33" fmla="*/ 0 h 49"/>
                        <a:gd name="T34" fmla="*/ 0 w 23"/>
                        <a:gd name="T35" fmla="*/ 2 h 49"/>
                        <a:gd name="T36" fmla="*/ 2 w 23"/>
                        <a:gd name="T37" fmla="*/ 9 h 49"/>
                        <a:gd name="T38" fmla="*/ 5 w 23"/>
                        <a:gd name="T39" fmla="*/ 12 h 49"/>
                        <a:gd name="T40" fmla="*/ 7 w 23"/>
                        <a:gd name="T41" fmla="*/ 16 h 49"/>
                        <a:gd name="T42" fmla="*/ 11 w 23"/>
                        <a:gd name="T43" fmla="*/ 18 h 49"/>
                        <a:gd name="T44" fmla="*/ 16 w 23"/>
                        <a:gd name="T45" fmla="*/ 18 h 49"/>
                        <a:gd name="T46" fmla="*/ 15 w 23"/>
                        <a:gd name="T47" fmla="*/ 26 h 49"/>
                        <a:gd name="T48" fmla="*/ 16 w 23"/>
                        <a:gd name="T49" fmla="*/ 34 h 49"/>
                        <a:gd name="T50" fmla="*/ 19 w 23"/>
                        <a:gd name="T51" fmla="*/ 42 h 49"/>
                        <a:gd name="T52" fmla="*/ 20 w 23"/>
                        <a:gd name="T53" fmla="*/ 48 h 49"/>
                        <a:gd name="T54" fmla="*/ 20 w 23"/>
                        <a:gd name="T55"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 h="49">
                          <a:moveTo>
                            <a:pt x="20" y="39"/>
                          </a:moveTo>
                          <a:lnTo>
                            <a:pt x="19" y="36"/>
                          </a:lnTo>
                          <a:lnTo>
                            <a:pt x="19" y="32"/>
                          </a:lnTo>
                          <a:lnTo>
                            <a:pt x="20" y="29"/>
                          </a:lnTo>
                          <a:lnTo>
                            <a:pt x="20" y="26"/>
                          </a:lnTo>
                          <a:lnTo>
                            <a:pt x="21" y="22"/>
                          </a:lnTo>
                          <a:lnTo>
                            <a:pt x="21" y="19"/>
                          </a:lnTo>
                          <a:lnTo>
                            <a:pt x="21" y="16"/>
                          </a:lnTo>
                          <a:lnTo>
                            <a:pt x="22" y="12"/>
                          </a:lnTo>
                          <a:lnTo>
                            <a:pt x="21" y="11"/>
                          </a:lnTo>
                          <a:lnTo>
                            <a:pt x="19" y="9"/>
                          </a:lnTo>
                          <a:lnTo>
                            <a:pt x="17" y="6"/>
                          </a:lnTo>
                          <a:lnTo>
                            <a:pt x="17" y="5"/>
                          </a:lnTo>
                          <a:lnTo>
                            <a:pt x="16" y="3"/>
                          </a:lnTo>
                          <a:lnTo>
                            <a:pt x="14" y="1"/>
                          </a:lnTo>
                          <a:lnTo>
                            <a:pt x="12" y="2"/>
                          </a:lnTo>
                          <a:lnTo>
                            <a:pt x="0" y="0"/>
                          </a:lnTo>
                          <a:lnTo>
                            <a:pt x="0" y="2"/>
                          </a:lnTo>
                          <a:lnTo>
                            <a:pt x="2" y="9"/>
                          </a:lnTo>
                          <a:lnTo>
                            <a:pt x="5" y="12"/>
                          </a:lnTo>
                          <a:lnTo>
                            <a:pt x="7" y="16"/>
                          </a:lnTo>
                          <a:lnTo>
                            <a:pt x="11" y="18"/>
                          </a:lnTo>
                          <a:lnTo>
                            <a:pt x="16" y="18"/>
                          </a:lnTo>
                          <a:lnTo>
                            <a:pt x="15" y="26"/>
                          </a:lnTo>
                          <a:lnTo>
                            <a:pt x="16" y="34"/>
                          </a:lnTo>
                          <a:lnTo>
                            <a:pt x="19" y="42"/>
                          </a:lnTo>
                          <a:lnTo>
                            <a:pt x="20" y="48"/>
                          </a:lnTo>
                          <a:lnTo>
                            <a:pt x="20"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58" name="Group 26"/>
                  <p:cNvGrpSpPr>
                    <a:grpSpLocks/>
                  </p:cNvGrpSpPr>
                  <p:nvPr/>
                </p:nvGrpSpPr>
                <p:grpSpPr bwMode="auto">
                  <a:xfrm>
                    <a:off x="946" y="2304"/>
                    <a:ext cx="67" cy="82"/>
                    <a:chOff x="946" y="2304"/>
                    <a:chExt cx="67" cy="82"/>
                  </a:xfrm>
                </p:grpSpPr>
                <p:grpSp>
                  <p:nvGrpSpPr>
                    <p:cNvPr id="67" name="Group 27"/>
                    <p:cNvGrpSpPr>
                      <a:grpSpLocks/>
                    </p:cNvGrpSpPr>
                    <p:nvPr/>
                  </p:nvGrpSpPr>
                  <p:grpSpPr bwMode="auto">
                    <a:xfrm>
                      <a:off x="961" y="2363"/>
                      <a:ext cx="28" cy="23"/>
                      <a:chOff x="961" y="2363"/>
                      <a:chExt cx="28" cy="23"/>
                    </a:xfrm>
                  </p:grpSpPr>
                  <p:sp>
                    <p:nvSpPr>
                      <p:cNvPr id="78" name="Oval 28"/>
                      <p:cNvSpPr>
                        <a:spLocks noChangeArrowheads="1"/>
                      </p:cNvSpPr>
                      <p:nvPr/>
                    </p:nvSpPr>
                    <p:spPr bwMode="auto">
                      <a:xfrm>
                        <a:off x="964" y="2368"/>
                        <a:ext cx="19" cy="6"/>
                      </a:xfrm>
                      <a:prstGeom prst="ellipse">
                        <a:avLst/>
                      </a:prstGeom>
                      <a:solidFill>
                        <a:srgbClr val="FFFFFF"/>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9" name="Freeform 29"/>
                      <p:cNvSpPr>
                        <a:spLocks/>
                      </p:cNvSpPr>
                      <p:nvPr/>
                    </p:nvSpPr>
                    <p:spPr bwMode="auto">
                      <a:xfrm>
                        <a:off x="961" y="2363"/>
                        <a:ext cx="28" cy="17"/>
                      </a:xfrm>
                      <a:custGeom>
                        <a:avLst/>
                        <a:gdLst>
                          <a:gd name="T0" fmla="*/ 0 w 28"/>
                          <a:gd name="T1" fmla="*/ 9 h 17"/>
                          <a:gd name="T2" fmla="*/ 2 w 28"/>
                          <a:gd name="T3" fmla="*/ 6 h 17"/>
                          <a:gd name="T4" fmla="*/ 4 w 28"/>
                          <a:gd name="T5" fmla="*/ 4 h 17"/>
                          <a:gd name="T6" fmla="*/ 6 w 28"/>
                          <a:gd name="T7" fmla="*/ 3 h 17"/>
                          <a:gd name="T8" fmla="*/ 8 w 28"/>
                          <a:gd name="T9" fmla="*/ 1 h 17"/>
                          <a:gd name="T10" fmla="*/ 10 w 28"/>
                          <a:gd name="T11" fmla="*/ 0 h 17"/>
                          <a:gd name="T12" fmla="*/ 12 w 28"/>
                          <a:gd name="T13" fmla="*/ 1 h 17"/>
                          <a:gd name="T14" fmla="*/ 14 w 28"/>
                          <a:gd name="T15" fmla="*/ 3 h 17"/>
                          <a:gd name="T16" fmla="*/ 16 w 28"/>
                          <a:gd name="T17" fmla="*/ 3 h 17"/>
                          <a:gd name="T18" fmla="*/ 17 w 28"/>
                          <a:gd name="T19" fmla="*/ 3 h 17"/>
                          <a:gd name="T20" fmla="*/ 20 w 28"/>
                          <a:gd name="T21" fmla="*/ 3 h 17"/>
                          <a:gd name="T22" fmla="*/ 22 w 28"/>
                          <a:gd name="T23" fmla="*/ 4 h 17"/>
                          <a:gd name="T24" fmla="*/ 23 w 28"/>
                          <a:gd name="T25" fmla="*/ 8 h 17"/>
                          <a:gd name="T26" fmla="*/ 24 w 28"/>
                          <a:gd name="T27" fmla="*/ 11 h 17"/>
                          <a:gd name="T28" fmla="*/ 25 w 28"/>
                          <a:gd name="T29" fmla="*/ 12 h 17"/>
                          <a:gd name="T30" fmla="*/ 27 w 28"/>
                          <a:gd name="T31" fmla="*/ 16 h 17"/>
                          <a:gd name="T32" fmla="*/ 19 w 28"/>
                          <a:gd name="T33" fmla="*/ 14 h 17"/>
                          <a:gd name="T34" fmla="*/ 17 w 28"/>
                          <a:gd name="T35" fmla="*/ 12 h 17"/>
                          <a:gd name="T36" fmla="*/ 15 w 28"/>
                          <a:gd name="T37" fmla="*/ 11 h 17"/>
                          <a:gd name="T38" fmla="*/ 13 w 28"/>
                          <a:gd name="T39" fmla="*/ 11 h 17"/>
                          <a:gd name="T40" fmla="*/ 11 w 28"/>
                          <a:gd name="T41" fmla="*/ 11 h 17"/>
                          <a:gd name="T42" fmla="*/ 9 w 28"/>
                          <a:gd name="T43" fmla="*/ 11 h 17"/>
                          <a:gd name="T44" fmla="*/ 6 w 28"/>
                          <a:gd name="T45" fmla="*/ 11 h 17"/>
                          <a:gd name="T46" fmla="*/ 4 w 28"/>
                          <a:gd name="T47" fmla="*/ 11 h 17"/>
                          <a:gd name="T48" fmla="*/ 0 w 28"/>
                          <a:gd name="T49"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17">
                            <a:moveTo>
                              <a:pt x="0" y="9"/>
                            </a:moveTo>
                            <a:lnTo>
                              <a:pt x="2" y="6"/>
                            </a:lnTo>
                            <a:lnTo>
                              <a:pt x="4" y="4"/>
                            </a:lnTo>
                            <a:lnTo>
                              <a:pt x="6" y="3"/>
                            </a:lnTo>
                            <a:lnTo>
                              <a:pt x="8" y="1"/>
                            </a:lnTo>
                            <a:lnTo>
                              <a:pt x="10" y="0"/>
                            </a:lnTo>
                            <a:lnTo>
                              <a:pt x="12" y="1"/>
                            </a:lnTo>
                            <a:lnTo>
                              <a:pt x="14" y="3"/>
                            </a:lnTo>
                            <a:lnTo>
                              <a:pt x="16" y="3"/>
                            </a:lnTo>
                            <a:lnTo>
                              <a:pt x="17" y="3"/>
                            </a:lnTo>
                            <a:lnTo>
                              <a:pt x="20" y="3"/>
                            </a:lnTo>
                            <a:lnTo>
                              <a:pt x="22" y="4"/>
                            </a:lnTo>
                            <a:lnTo>
                              <a:pt x="23" y="8"/>
                            </a:lnTo>
                            <a:lnTo>
                              <a:pt x="24" y="11"/>
                            </a:lnTo>
                            <a:lnTo>
                              <a:pt x="25" y="12"/>
                            </a:lnTo>
                            <a:lnTo>
                              <a:pt x="27" y="16"/>
                            </a:lnTo>
                            <a:lnTo>
                              <a:pt x="19" y="14"/>
                            </a:lnTo>
                            <a:lnTo>
                              <a:pt x="17" y="12"/>
                            </a:lnTo>
                            <a:lnTo>
                              <a:pt x="15" y="11"/>
                            </a:lnTo>
                            <a:lnTo>
                              <a:pt x="13" y="11"/>
                            </a:lnTo>
                            <a:lnTo>
                              <a:pt x="11" y="11"/>
                            </a:lnTo>
                            <a:lnTo>
                              <a:pt x="9" y="11"/>
                            </a:lnTo>
                            <a:lnTo>
                              <a:pt x="6" y="11"/>
                            </a:lnTo>
                            <a:lnTo>
                              <a:pt x="4" y="11"/>
                            </a:lnTo>
                            <a:lnTo>
                              <a:pt x="0" y="9"/>
                            </a:lnTo>
                          </a:path>
                        </a:pathLst>
                      </a:custGeom>
                      <a:solidFill>
                        <a:srgbClr val="FF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80" name="Freeform 30"/>
                      <p:cNvSpPr>
                        <a:spLocks/>
                      </p:cNvSpPr>
                      <p:nvPr/>
                    </p:nvSpPr>
                    <p:spPr bwMode="auto">
                      <a:xfrm>
                        <a:off x="961" y="2369"/>
                        <a:ext cx="27" cy="17"/>
                      </a:xfrm>
                      <a:custGeom>
                        <a:avLst/>
                        <a:gdLst>
                          <a:gd name="T0" fmla="*/ 0 w 27"/>
                          <a:gd name="T1" fmla="*/ 0 h 17"/>
                          <a:gd name="T2" fmla="*/ 3 w 27"/>
                          <a:gd name="T3" fmla="*/ 0 h 17"/>
                          <a:gd name="T4" fmla="*/ 5 w 27"/>
                          <a:gd name="T5" fmla="*/ 1 h 17"/>
                          <a:gd name="T6" fmla="*/ 7 w 27"/>
                          <a:gd name="T7" fmla="*/ 1 h 17"/>
                          <a:gd name="T8" fmla="*/ 9 w 27"/>
                          <a:gd name="T9" fmla="*/ 1 h 17"/>
                          <a:gd name="T10" fmla="*/ 11 w 27"/>
                          <a:gd name="T11" fmla="*/ 3 h 17"/>
                          <a:gd name="T12" fmla="*/ 12 w 27"/>
                          <a:gd name="T13" fmla="*/ 3 h 17"/>
                          <a:gd name="T14" fmla="*/ 14 w 27"/>
                          <a:gd name="T15" fmla="*/ 3 h 17"/>
                          <a:gd name="T16" fmla="*/ 16 w 27"/>
                          <a:gd name="T17" fmla="*/ 3 h 17"/>
                          <a:gd name="T18" fmla="*/ 19 w 27"/>
                          <a:gd name="T19" fmla="*/ 5 h 17"/>
                          <a:gd name="T20" fmla="*/ 21 w 27"/>
                          <a:gd name="T21" fmla="*/ 5 h 17"/>
                          <a:gd name="T22" fmla="*/ 24 w 27"/>
                          <a:gd name="T23" fmla="*/ 5 h 17"/>
                          <a:gd name="T24" fmla="*/ 26 w 27"/>
                          <a:gd name="T25" fmla="*/ 7 h 17"/>
                          <a:gd name="T26" fmla="*/ 25 w 27"/>
                          <a:gd name="T27" fmla="*/ 10 h 17"/>
                          <a:gd name="T28" fmla="*/ 21 w 27"/>
                          <a:gd name="T29" fmla="*/ 14 h 17"/>
                          <a:gd name="T30" fmla="*/ 19 w 27"/>
                          <a:gd name="T31" fmla="*/ 16 h 17"/>
                          <a:gd name="T32" fmla="*/ 16 w 27"/>
                          <a:gd name="T33" fmla="*/ 16 h 17"/>
                          <a:gd name="T34" fmla="*/ 14 w 27"/>
                          <a:gd name="T35" fmla="*/ 16 h 17"/>
                          <a:gd name="T36" fmla="*/ 12 w 27"/>
                          <a:gd name="T37" fmla="*/ 16 h 17"/>
                          <a:gd name="T38" fmla="*/ 9 w 27"/>
                          <a:gd name="T39" fmla="*/ 16 h 17"/>
                          <a:gd name="T40" fmla="*/ 7 w 27"/>
                          <a:gd name="T41" fmla="*/ 12 h 17"/>
                          <a:gd name="T42" fmla="*/ 5 w 27"/>
                          <a:gd name="T43" fmla="*/ 10 h 17"/>
                          <a:gd name="T44" fmla="*/ 3 w 27"/>
                          <a:gd name="T45" fmla="*/ 5 h 17"/>
                          <a:gd name="T46" fmla="*/ 2 w 27"/>
                          <a:gd name="T47" fmla="*/ 3 h 17"/>
                          <a:gd name="T48" fmla="*/ 0 w 27"/>
                          <a:gd name="T4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17">
                            <a:moveTo>
                              <a:pt x="0" y="0"/>
                            </a:moveTo>
                            <a:lnTo>
                              <a:pt x="3" y="0"/>
                            </a:lnTo>
                            <a:lnTo>
                              <a:pt x="5" y="1"/>
                            </a:lnTo>
                            <a:lnTo>
                              <a:pt x="7" y="1"/>
                            </a:lnTo>
                            <a:lnTo>
                              <a:pt x="9" y="1"/>
                            </a:lnTo>
                            <a:lnTo>
                              <a:pt x="11" y="3"/>
                            </a:lnTo>
                            <a:lnTo>
                              <a:pt x="12" y="3"/>
                            </a:lnTo>
                            <a:lnTo>
                              <a:pt x="14" y="3"/>
                            </a:lnTo>
                            <a:lnTo>
                              <a:pt x="16" y="3"/>
                            </a:lnTo>
                            <a:lnTo>
                              <a:pt x="19" y="5"/>
                            </a:lnTo>
                            <a:lnTo>
                              <a:pt x="21" y="5"/>
                            </a:lnTo>
                            <a:lnTo>
                              <a:pt x="24" y="5"/>
                            </a:lnTo>
                            <a:lnTo>
                              <a:pt x="26" y="7"/>
                            </a:lnTo>
                            <a:lnTo>
                              <a:pt x="25" y="10"/>
                            </a:lnTo>
                            <a:lnTo>
                              <a:pt x="21" y="14"/>
                            </a:lnTo>
                            <a:lnTo>
                              <a:pt x="19" y="16"/>
                            </a:lnTo>
                            <a:lnTo>
                              <a:pt x="16" y="16"/>
                            </a:lnTo>
                            <a:lnTo>
                              <a:pt x="14" y="16"/>
                            </a:lnTo>
                            <a:lnTo>
                              <a:pt x="12" y="16"/>
                            </a:lnTo>
                            <a:lnTo>
                              <a:pt x="9" y="16"/>
                            </a:lnTo>
                            <a:lnTo>
                              <a:pt x="7" y="12"/>
                            </a:lnTo>
                            <a:lnTo>
                              <a:pt x="5" y="10"/>
                            </a:lnTo>
                            <a:lnTo>
                              <a:pt x="3" y="5"/>
                            </a:lnTo>
                            <a:lnTo>
                              <a:pt x="2" y="3"/>
                            </a:lnTo>
                            <a:lnTo>
                              <a:pt x="0" y="0"/>
                            </a:lnTo>
                          </a:path>
                        </a:pathLst>
                      </a:custGeom>
                      <a:solidFill>
                        <a:srgbClr val="FF00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68" name="Group 31"/>
                    <p:cNvGrpSpPr>
                      <a:grpSpLocks/>
                    </p:cNvGrpSpPr>
                    <p:nvPr/>
                  </p:nvGrpSpPr>
                  <p:grpSpPr bwMode="auto">
                    <a:xfrm>
                      <a:off x="946" y="2304"/>
                      <a:ext cx="67" cy="41"/>
                      <a:chOff x="946" y="2304"/>
                      <a:chExt cx="67" cy="41"/>
                    </a:xfrm>
                  </p:grpSpPr>
                  <p:grpSp>
                    <p:nvGrpSpPr>
                      <p:cNvPr id="70" name="Group 32"/>
                      <p:cNvGrpSpPr>
                        <a:grpSpLocks/>
                      </p:cNvGrpSpPr>
                      <p:nvPr/>
                    </p:nvGrpSpPr>
                    <p:grpSpPr bwMode="auto">
                      <a:xfrm>
                        <a:off x="946" y="2304"/>
                        <a:ext cx="28" cy="32"/>
                        <a:chOff x="946" y="2304"/>
                        <a:chExt cx="28" cy="32"/>
                      </a:xfrm>
                    </p:grpSpPr>
                    <p:sp>
                      <p:nvSpPr>
                        <p:cNvPr id="75" name="Freeform 33"/>
                        <p:cNvSpPr>
                          <a:spLocks/>
                        </p:cNvSpPr>
                        <p:nvPr/>
                      </p:nvSpPr>
                      <p:spPr bwMode="auto">
                        <a:xfrm>
                          <a:off x="948" y="2304"/>
                          <a:ext cx="26" cy="17"/>
                        </a:xfrm>
                        <a:custGeom>
                          <a:avLst/>
                          <a:gdLst>
                            <a:gd name="T0" fmla="*/ 1 w 26"/>
                            <a:gd name="T1" fmla="*/ 3 h 17"/>
                            <a:gd name="T2" fmla="*/ 7 w 26"/>
                            <a:gd name="T3" fmla="*/ 1 h 17"/>
                            <a:gd name="T4" fmla="*/ 10 w 26"/>
                            <a:gd name="T5" fmla="*/ 0 h 17"/>
                            <a:gd name="T6" fmla="*/ 12 w 26"/>
                            <a:gd name="T7" fmla="*/ 0 h 17"/>
                            <a:gd name="T8" fmla="*/ 16 w 26"/>
                            <a:gd name="T9" fmla="*/ 1 h 17"/>
                            <a:gd name="T10" fmla="*/ 19 w 26"/>
                            <a:gd name="T11" fmla="*/ 3 h 17"/>
                            <a:gd name="T12" fmla="*/ 21 w 26"/>
                            <a:gd name="T13" fmla="*/ 5 h 17"/>
                            <a:gd name="T14" fmla="*/ 23 w 26"/>
                            <a:gd name="T15" fmla="*/ 9 h 17"/>
                            <a:gd name="T16" fmla="*/ 25 w 26"/>
                            <a:gd name="T17" fmla="*/ 12 h 17"/>
                            <a:gd name="T18" fmla="*/ 25 w 26"/>
                            <a:gd name="T19" fmla="*/ 16 h 17"/>
                            <a:gd name="T20" fmla="*/ 21 w 26"/>
                            <a:gd name="T21" fmla="*/ 12 h 17"/>
                            <a:gd name="T22" fmla="*/ 18 w 26"/>
                            <a:gd name="T23" fmla="*/ 8 h 17"/>
                            <a:gd name="T24" fmla="*/ 16 w 26"/>
                            <a:gd name="T25" fmla="*/ 5 h 17"/>
                            <a:gd name="T26" fmla="*/ 13 w 26"/>
                            <a:gd name="T27" fmla="*/ 3 h 17"/>
                            <a:gd name="T28" fmla="*/ 9 w 26"/>
                            <a:gd name="T29" fmla="*/ 2 h 17"/>
                            <a:gd name="T30" fmla="*/ 6 w 26"/>
                            <a:gd name="T31" fmla="*/ 3 h 17"/>
                            <a:gd name="T32" fmla="*/ 0 w 26"/>
                            <a:gd name="T33" fmla="*/ 5 h 17"/>
                            <a:gd name="T34" fmla="*/ 1 w 26"/>
                            <a:gd name="T35"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7">
                              <a:moveTo>
                                <a:pt x="1" y="3"/>
                              </a:moveTo>
                              <a:lnTo>
                                <a:pt x="7" y="1"/>
                              </a:lnTo>
                              <a:lnTo>
                                <a:pt x="10" y="0"/>
                              </a:lnTo>
                              <a:lnTo>
                                <a:pt x="12" y="0"/>
                              </a:lnTo>
                              <a:lnTo>
                                <a:pt x="16" y="1"/>
                              </a:lnTo>
                              <a:lnTo>
                                <a:pt x="19" y="3"/>
                              </a:lnTo>
                              <a:lnTo>
                                <a:pt x="21" y="5"/>
                              </a:lnTo>
                              <a:lnTo>
                                <a:pt x="23" y="9"/>
                              </a:lnTo>
                              <a:lnTo>
                                <a:pt x="25" y="12"/>
                              </a:lnTo>
                              <a:lnTo>
                                <a:pt x="25" y="16"/>
                              </a:lnTo>
                              <a:lnTo>
                                <a:pt x="21" y="12"/>
                              </a:lnTo>
                              <a:lnTo>
                                <a:pt x="18" y="8"/>
                              </a:lnTo>
                              <a:lnTo>
                                <a:pt x="16" y="5"/>
                              </a:lnTo>
                              <a:lnTo>
                                <a:pt x="13" y="3"/>
                              </a:lnTo>
                              <a:lnTo>
                                <a:pt x="9" y="2"/>
                              </a:lnTo>
                              <a:lnTo>
                                <a:pt x="6" y="3"/>
                              </a:lnTo>
                              <a:lnTo>
                                <a:pt x="0" y="5"/>
                              </a:lnTo>
                              <a:lnTo>
                                <a:pt x="1" y="3"/>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76" name="Freeform 34"/>
                        <p:cNvSpPr>
                          <a:spLocks/>
                        </p:cNvSpPr>
                        <p:nvPr/>
                      </p:nvSpPr>
                      <p:spPr bwMode="auto">
                        <a:xfrm>
                          <a:off x="946" y="2313"/>
                          <a:ext cx="25" cy="17"/>
                        </a:xfrm>
                        <a:custGeom>
                          <a:avLst/>
                          <a:gdLst>
                            <a:gd name="T0" fmla="*/ 0 w 25"/>
                            <a:gd name="T1" fmla="*/ 4 h 17"/>
                            <a:gd name="T2" fmla="*/ 4 w 25"/>
                            <a:gd name="T3" fmla="*/ 4 h 17"/>
                            <a:gd name="T4" fmla="*/ 6 w 25"/>
                            <a:gd name="T5" fmla="*/ 3 h 17"/>
                            <a:gd name="T6" fmla="*/ 8 w 25"/>
                            <a:gd name="T7" fmla="*/ 1 h 17"/>
                            <a:gd name="T8" fmla="*/ 11 w 25"/>
                            <a:gd name="T9" fmla="*/ 0 h 17"/>
                            <a:gd name="T10" fmla="*/ 14 w 25"/>
                            <a:gd name="T11" fmla="*/ 0 h 17"/>
                            <a:gd name="T12" fmla="*/ 17 w 25"/>
                            <a:gd name="T13" fmla="*/ 1 h 17"/>
                            <a:gd name="T14" fmla="*/ 19 w 25"/>
                            <a:gd name="T15" fmla="*/ 3 h 17"/>
                            <a:gd name="T16" fmla="*/ 21 w 25"/>
                            <a:gd name="T17" fmla="*/ 6 h 17"/>
                            <a:gd name="T18" fmla="*/ 23 w 25"/>
                            <a:gd name="T19" fmla="*/ 9 h 17"/>
                            <a:gd name="T20" fmla="*/ 24 w 25"/>
                            <a:gd name="T21" fmla="*/ 12 h 17"/>
                            <a:gd name="T22" fmla="*/ 24 w 25"/>
                            <a:gd name="T23" fmla="*/ 14 h 17"/>
                            <a:gd name="T24" fmla="*/ 22 w 25"/>
                            <a:gd name="T25" fmla="*/ 16 h 17"/>
                            <a:gd name="T26" fmla="*/ 20 w 25"/>
                            <a:gd name="T27" fmla="*/ 9 h 17"/>
                            <a:gd name="T28" fmla="*/ 18 w 25"/>
                            <a:gd name="T29" fmla="*/ 8 h 17"/>
                            <a:gd name="T30" fmla="*/ 17 w 25"/>
                            <a:gd name="T31" fmla="*/ 11 h 17"/>
                            <a:gd name="T32" fmla="*/ 15 w 25"/>
                            <a:gd name="T33" fmla="*/ 12 h 17"/>
                            <a:gd name="T34" fmla="*/ 13 w 25"/>
                            <a:gd name="T35" fmla="*/ 12 h 17"/>
                            <a:gd name="T36" fmla="*/ 11 w 25"/>
                            <a:gd name="T37" fmla="*/ 11 h 17"/>
                            <a:gd name="T38" fmla="*/ 10 w 25"/>
                            <a:gd name="T39" fmla="*/ 9 h 17"/>
                            <a:gd name="T40" fmla="*/ 10 w 25"/>
                            <a:gd name="T41" fmla="*/ 6 h 17"/>
                            <a:gd name="T42" fmla="*/ 7 w 25"/>
                            <a:gd name="T43" fmla="*/ 8 h 17"/>
                            <a:gd name="T44" fmla="*/ 4 w 25"/>
                            <a:gd name="T45" fmla="*/ 8 h 17"/>
                            <a:gd name="T46" fmla="*/ 2 w 25"/>
                            <a:gd name="T47" fmla="*/ 8 h 17"/>
                            <a:gd name="T48" fmla="*/ 0 w 25"/>
                            <a:gd name="T49"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17">
                              <a:moveTo>
                                <a:pt x="0" y="4"/>
                              </a:moveTo>
                              <a:lnTo>
                                <a:pt x="4" y="4"/>
                              </a:lnTo>
                              <a:lnTo>
                                <a:pt x="6" y="3"/>
                              </a:lnTo>
                              <a:lnTo>
                                <a:pt x="8" y="1"/>
                              </a:lnTo>
                              <a:lnTo>
                                <a:pt x="11" y="0"/>
                              </a:lnTo>
                              <a:lnTo>
                                <a:pt x="14" y="0"/>
                              </a:lnTo>
                              <a:lnTo>
                                <a:pt x="17" y="1"/>
                              </a:lnTo>
                              <a:lnTo>
                                <a:pt x="19" y="3"/>
                              </a:lnTo>
                              <a:lnTo>
                                <a:pt x="21" y="6"/>
                              </a:lnTo>
                              <a:lnTo>
                                <a:pt x="23" y="9"/>
                              </a:lnTo>
                              <a:lnTo>
                                <a:pt x="24" y="12"/>
                              </a:lnTo>
                              <a:lnTo>
                                <a:pt x="24" y="14"/>
                              </a:lnTo>
                              <a:lnTo>
                                <a:pt x="22" y="16"/>
                              </a:lnTo>
                              <a:lnTo>
                                <a:pt x="20" y="9"/>
                              </a:lnTo>
                              <a:lnTo>
                                <a:pt x="18" y="8"/>
                              </a:lnTo>
                              <a:lnTo>
                                <a:pt x="17" y="11"/>
                              </a:lnTo>
                              <a:lnTo>
                                <a:pt x="15" y="12"/>
                              </a:lnTo>
                              <a:lnTo>
                                <a:pt x="13" y="12"/>
                              </a:lnTo>
                              <a:lnTo>
                                <a:pt x="11" y="11"/>
                              </a:lnTo>
                              <a:lnTo>
                                <a:pt x="10" y="9"/>
                              </a:lnTo>
                              <a:lnTo>
                                <a:pt x="10" y="6"/>
                              </a:lnTo>
                              <a:lnTo>
                                <a:pt x="7" y="8"/>
                              </a:lnTo>
                              <a:lnTo>
                                <a:pt x="4" y="8"/>
                              </a:lnTo>
                              <a:lnTo>
                                <a:pt x="2" y="8"/>
                              </a:lnTo>
                              <a:lnTo>
                                <a:pt x="0"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77" name="Freeform 35"/>
                        <p:cNvSpPr>
                          <a:spLocks/>
                        </p:cNvSpPr>
                        <p:nvPr/>
                      </p:nvSpPr>
                      <p:spPr bwMode="auto">
                        <a:xfrm>
                          <a:off x="951" y="2319"/>
                          <a:ext cx="17" cy="17"/>
                        </a:xfrm>
                        <a:custGeom>
                          <a:avLst/>
                          <a:gdLst>
                            <a:gd name="T0" fmla="*/ 0 w 17"/>
                            <a:gd name="T1" fmla="*/ 0 h 17"/>
                            <a:gd name="T2" fmla="*/ 2 w 17"/>
                            <a:gd name="T3" fmla="*/ 4 h 17"/>
                            <a:gd name="T4" fmla="*/ 5 w 17"/>
                            <a:gd name="T5" fmla="*/ 8 h 17"/>
                            <a:gd name="T6" fmla="*/ 7 w 17"/>
                            <a:gd name="T7" fmla="*/ 12 h 17"/>
                            <a:gd name="T8" fmla="*/ 10 w 17"/>
                            <a:gd name="T9" fmla="*/ 12 h 17"/>
                            <a:gd name="T10" fmla="*/ 13 w 17"/>
                            <a:gd name="T11" fmla="*/ 12 h 17"/>
                            <a:gd name="T12" fmla="*/ 16 w 17"/>
                            <a:gd name="T13" fmla="*/ 12 h 17"/>
                            <a:gd name="T14" fmla="*/ 13 w 17"/>
                            <a:gd name="T15" fmla="*/ 16 h 17"/>
                            <a:gd name="T16" fmla="*/ 11 w 17"/>
                            <a:gd name="T17" fmla="*/ 16 h 17"/>
                            <a:gd name="T18" fmla="*/ 8 w 17"/>
                            <a:gd name="T19" fmla="*/ 16 h 17"/>
                            <a:gd name="T20" fmla="*/ 4 w 17"/>
                            <a:gd name="T21" fmla="*/ 8 h 17"/>
                            <a:gd name="T22" fmla="*/ 0 w 1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0" y="0"/>
                              </a:moveTo>
                              <a:lnTo>
                                <a:pt x="2" y="4"/>
                              </a:lnTo>
                              <a:lnTo>
                                <a:pt x="5" y="8"/>
                              </a:lnTo>
                              <a:lnTo>
                                <a:pt x="7" y="12"/>
                              </a:lnTo>
                              <a:lnTo>
                                <a:pt x="10" y="12"/>
                              </a:lnTo>
                              <a:lnTo>
                                <a:pt x="13" y="12"/>
                              </a:lnTo>
                              <a:lnTo>
                                <a:pt x="16" y="12"/>
                              </a:lnTo>
                              <a:lnTo>
                                <a:pt x="13" y="16"/>
                              </a:lnTo>
                              <a:lnTo>
                                <a:pt x="11" y="16"/>
                              </a:lnTo>
                              <a:lnTo>
                                <a:pt x="8" y="16"/>
                              </a:lnTo>
                              <a:lnTo>
                                <a:pt x="4" y="8"/>
                              </a:lnTo>
                              <a:lnTo>
                                <a:pt x="0"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71" name="Group 36"/>
                      <p:cNvGrpSpPr>
                        <a:grpSpLocks/>
                      </p:cNvGrpSpPr>
                      <p:nvPr/>
                    </p:nvGrpSpPr>
                    <p:grpSpPr bwMode="auto">
                      <a:xfrm>
                        <a:off x="986" y="2314"/>
                        <a:ext cx="27" cy="31"/>
                        <a:chOff x="986" y="2314"/>
                        <a:chExt cx="27" cy="31"/>
                      </a:xfrm>
                    </p:grpSpPr>
                    <p:sp>
                      <p:nvSpPr>
                        <p:cNvPr id="72" name="Freeform 37"/>
                        <p:cNvSpPr>
                          <a:spLocks/>
                        </p:cNvSpPr>
                        <p:nvPr/>
                      </p:nvSpPr>
                      <p:spPr bwMode="auto">
                        <a:xfrm>
                          <a:off x="986" y="2314"/>
                          <a:ext cx="27" cy="17"/>
                        </a:xfrm>
                        <a:custGeom>
                          <a:avLst/>
                          <a:gdLst>
                            <a:gd name="T0" fmla="*/ 1 w 27"/>
                            <a:gd name="T1" fmla="*/ 16 h 17"/>
                            <a:gd name="T2" fmla="*/ 0 w 27"/>
                            <a:gd name="T3" fmla="*/ 13 h 17"/>
                            <a:gd name="T4" fmla="*/ 2 w 27"/>
                            <a:gd name="T5" fmla="*/ 8 h 17"/>
                            <a:gd name="T6" fmla="*/ 4 w 27"/>
                            <a:gd name="T7" fmla="*/ 4 h 17"/>
                            <a:gd name="T8" fmla="*/ 6 w 27"/>
                            <a:gd name="T9" fmla="*/ 2 h 17"/>
                            <a:gd name="T10" fmla="*/ 10 w 27"/>
                            <a:gd name="T11" fmla="*/ 1 h 17"/>
                            <a:gd name="T12" fmla="*/ 14 w 27"/>
                            <a:gd name="T13" fmla="*/ 0 h 17"/>
                            <a:gd name="T14" fmla="*/ 19 w 27"/>
                            <a:gd name="T15" fmla="*/ 0 h 17"/>
                            <a:gd name="T16" fmla="*/ 22 w 27"/>
                            <a:gd name="T17" fmla="*/ 0 h 17"/>
                            <a:gd name="T18" fmla="*/ 25 w 27"/>
                            <a:gd name="T19" fmla="*/ 1 h 17"/>
                            <a:gd name="T20" fmla="*/ 26 w 27"/>
                            <a:gd name="T21" fmla="*/ 3 h 17"/>
                            <a:gd name="T22" fmla="*/ 25 w 27"/>
                            <a:gd name="T23" fmla="*/ 2 h 17"/>
                            <a:gd name="T24" fmla="*/ 21 w 27"/>
                            <a:gd name="T25" fmla="*/ 1 h 17"/>
                            <a:gd name="T26" fmla="*/ 17 w 27"/>
                            <a:gd name="T27" fmla="*/ 1 h 17"/>
                            <a:gd name="T28" fmla="*/ 13 w 27"/>
                            <a:gd name="T29" fmla="*/ 2 h 17"/>
                            <a:gd name="T30" fmla="*/ 10 w 27"/>
                            <a:gd name="T31" fmla="*/ 4 h 17"/>
                            <a:gd name="T32" fmla="*/ 8 w 27"/>
                            <a:gd name="T33" fmla="*/ 6 h 17"/>
                            <a:gd name="T34" fmla="*/ 6 w 27"/>
                            <a:gd name="T35" fmla="*/ 7 h 17"/>
                            <a:gd name="T36" fmla="*/ 4 w 27"/>
                            <a:gd name="T37" fmla="*/ 9 h 17"/>
                            <a:gd name="T38" fmla="*/ 3 w 27"/>
                            <a:gd name="T39" fmla="*/ 13 h 17"/>
                            <a:gd name="T40" fmla="*/ 1 w 27"/>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17">
                              <a:moveTo>
                                <a:pt x="1" y="16"/>
                              </a:moveTo>
                              <a:lnTo>
                                <a:pt x="0" y="13"/>
                              </a:lnTo>
                              <a:lnTo>
                                <a:pt x="2" y="8"/>
                              </a:lnTo>
                              <a:lnTo>
                                <a:pt x="4" y="4"/>
                              </a:lnTo>
                              <a:lnTo>
                                <a:pt x="6" y="2"/>
                              </a:lnTo>
                              <a:lnTo>
                                <a:pt x="10" y="1"/>
                              </a:lnTo>
                              <a:lnTo>
                                <a:pt x="14" y="0"/>
                              </a:lnTo>
                              <a:lnTo>
                                <a:pt x="19" y="0"/>
                              </a:lnTo>
                              <a:lnTo>
                                <a:pt x="22" y="0"/>
                              </a:lnTo>
                              <a:lnTo>
                                <a:pt x="25" y="1"/>
                              </a:lnTo>
                              <a:lnTo>
                                <a:pt x="26" y="3"/>
                              </a:lnTo>
                              <a:lnTo>
                                <a:pt x="25" y="2"/>
                              </a:lnTo>
                              <a:lnTo>
                                <a:pt x="21" y="1"/>
                              </a:lnTo>
                              <a:lnTo>
                                <a:pt x="17" y="1"/>
                              </a:lnTo>
                              <a:lnTo>
                                <a:pt x="13" y="2"/>
                              </a:lnTo>
                              <a:lnTo>
                                <a:pt x="10" y="4"/>
                              </a:lnTo>
                              <a:lnTo>
                                <a:pt x="8" y="6"/>
                              </a:lnTo>
                              <a:lnTo>
                                <a:pt x="6" y="7"/>
                              </a:lnTo>
                              <a:lnTo>
                                <a:pt x="4" y="9"/>
                              </a:lnTo>
                              <a:lnTo>
                                <a:pt x="3" y="13"/>
                              </a:lnTo>
                              <a:lnTo>
                                <a:pt x="1"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73" name="Freeform 38"/>
                        <p:cNvSpPr>
                          <a:spLocks/>
                        </p:cNvSpPr>
                        <p:nvPr/>
                      </p:nvSpPr>
                      <p:spPr bwMode="auto">
                        <a:xfrm>
                          <a:off x="992" y="2321"/>
                          <a:ext cx="21" cy="17"/>
                        </a:xfrm>
                        <a:custGeom>
                          <a:avLst/>
                          <a:gdLst>
                            <a:gd name="T0" fmla="*/ 0 w 21"/>
                            <a:gd name="T1" fmla="*/ 8 h 17"/>
                            <a:gd name="T2" fmla="*/ 0 w 21"/>
                            <a:gd name="T3" fmla="*/ 5 h 17"/>
                            <a:gd name="T4" fmla="*/ 3 w 21"/>
                            <a:gd name="T5" fmla="*/ 2 h 17"/>
                            <a:gd name="T6" fmla="*/ 5 w 21"/>
                            <a:gd name="T7" fmla="*/ 1 h 17"/>
                            <a:gd name="T8" fmla="*/ 9 w 21"/>
                            <a:gd name="T9" fmla="*/ 0 h 17"/>
                            <a:gd name="T10" fmla="*/ 12 w 21"/>
                            <a:gd name="T11" fmla="*/ 1 h 17"/>
                            <a:gd name="T12" fmla="*/ 15 w 21"/>
                            <a:gd name="T13" fmla="*/ 2 h 17"/>
                            <a:gd name="T14" fmla="*/ 18 w 21"/>
                            <a:gd name="T15" fmla="*/ 2 h 17"/>
                            <a:gd name="T16" fmla="*/ 16 w 21"/>
                            <a:gd name="T17" fmla="*/ 4 h 17"/>
                            <a:gd name="T18" fmla="*/ 18 w 21"/>
                            <a:gd name="T19" fmla="*/ 6 h 17"/>
                            <a:gd name="T20" fmla="*/ 19 w 21"/>
                            <a:gd name="T21" fmla="*/ 9 h 17"/>
                            <a:gd name="T22" fmla="*/ 19 w 21"/>
                            <a:gd name="T23" fmla="*/ 12 h 17"/>
                            <a:gd name="T24" fmla="*/ 20 w 21"/>
                            <a:gd name="T25" fmla="*/ 13 h 17"/>
                            <a:gd name="T26" fmla="*/ 19 w 21"/>
                            <a:gd name="T27" fmla="*/ 16 h 17"/>
                            <a:gd name="T28" fmla="*/ 17 w 21"/>
                            <a:gd name="T29" fmla="*/ 14 h 17"/>
                            <a:gd name="T30" fmla="*/ 16 w 21"/>
                            <a:gd name="T31" fmla="*/ 10 h 17"/>
                            <a:gd name="T32" fmla="*/ 15 w 21"/>
                            <a:gd name="T33" fmla="*/ 9 h 17"/>
                            <a:gd name="T34" fmla="*/ 13 w 21"/>
                            <a:gd name="T35" fmla="*/ 9 h 17"/>
                            <a:gd name="T36" fmla="*/ 12 w 21"/>
                            <a:gd name="T37" fmla="*/ 10 h 17"/>
                            <a:gd name="T38" fmla="*/ 10 w 21"/>
                            <a:gd name="T39" fmla="*/ 10 h 17"/>
                            <a:gd name="T40" fmla="*/ 8 w 21"/>
                            <a:gd name="T41" fmla="*/ 10 h 17"/>
                            <a:gd name="T42" fmla="*/ 6 w 21"/>
                            <a:gd name="T43" fmla="*/ 9 h 17"/>
                            <a:gd name="T44" fmla="*/ 5 w 21"/>
                            <a:gd name="T45" fmla="*/ 8 h 17"/>
                            <a:gd name="T46" fmla="*/ 5 w 21"/>
                            <a:gd name="T47" fmla="*/ 5 h 17"/>
                            <a:gd name="T48" fmla="*/ 2 w 21"/>
                            <a:gd name="T49" fmla="*/ 6 h 17"/>
                            <a:gd name="T50" fmla="*/ 0 w 21"/>
                            <a:gd name="T51"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 h="17">
                              <a:moveTo>
                                <a:pt x="0" y="8"/>
                              </a:moveTo>
                              <a:lnTo>
                                <a:pt x="0" y="5"/>
                              </a:lnTo>
                              <a:lnTo>
                                <a:pt x="3" y="2"/>
                              </a:lnTo>
                              <a:lnTo>
                                <a:pt x="5" y="1"/>
                              </a:lnTo>
                              <a:lnTo>
                                <a:pt x="9" y="0"/>
                              </a:lnTo>
                              <a:lnTo>
                                <a:pt x="12" y="1"/>
                              </a:lnTo>
                              <a:lnTo>
                                <a:pt x="15" y="2"/>
                              </a:lnTo>
                              <a:lnTo>
                                <a:pt x="18" y="2"/>
                              </a:lnTo>
                              <a:lnTo>
                                <a:pt x="16" y="4"/>
                              </a:lnTo>
                              <a:lnTo>
                                <a:pt x="18" y="6"/>
                              </a:lnTo>
                              <a:lnTo>
                                <a:pt x="19" y="9"/>
                              </a:lnTo>
                              <a:lnTo>
                                <a:pt x="19" y="12"/>
                              </a:lnTo>
                              <a:lnTo>
                                <a:pt x="20" y="13"/>
                              </a:lnTo>
                              <a:lnTo>
                                <a:pt x="19" y="16"/>
                              </a:lnTo>
                              <a:lnTo>
                                <a:pt x="17" y="14"/>
                              </a:lnTo>
                              <a:lnTo>
                                <a:pt x="16" y="10"/>
                              </a:lnTo>
                              <a:lnTo>
                                <a:pt x="15" y="9"/>
                              </a:lnTo>
                              <a:lnTo>
                                <a:pt x="13" y="9"/>
                              </a:lnTo>
                              <a:lnTo>
                                <a:pt x="12" y="10"/>
                              </a:lnTo>
                              <a:lnTo>
                                <a:pt x="10" y="10"/>
                              </a:lnTo>
                              <a:lnTo>
                                <a:pt x="8" y="10"/>
                              </a:lnTo>
                              <a:lnTo>
                                <a:pt x="6" y="9"/>
                              </a:lnTo>
                              <a:lnTo>
                                <a:pt x="5" y="8"/>
                              </a:lnTo>
                              <a:lnTo>
                                <a:pt x="5" y="5"/>
                              </a:lnTo>
                              <a:lnTo>
                                <a:pt x="2" y="6"/>
                              </a:lnTo>
                              <a:lnTo>
                                <a:pt x="0" y="8"/>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74" name="Freeform 39"/>
                        <p:cNvSpPr>
                          <a:spLocks/>
                        </p:cNvSpPr>
                        <p:nvPr/>
                      </p:nvSpPr>
                      <p:spPr bwMode="auto">
                        <a:xfrm>
                          <a:off x="990" y="2328"/>
                          <a:ext cx="17" cy="17"/>
                        </a:xfrm>
                        <a:custGeom>
                          <a:avLst/>
                          <a:gdLst>
                            <a:gd name="T0" fmla="*/ 16 w 17"/>
                            <a:gd name="T1" fmla="*/ 0 h 17"/>
                            <a:gd name="T2" fmla="*/ 0 w 17"/>
                            <a:gd name="T3" fmla="*/ 8 h 17"/>
                            <a:gd name="T4" fmla="*/ 0 w 17"/>
                            <a:gd name="T5" fmla="*/ 16 h 17"/>
                            <a:gd name="T6" fmla="*/ 8 w 17"/>
                            <a:gd name="T7" fmla="*/ 16 h 17"/>
                            <a:gd name="T8" fmla="*/ 8 w 17"/>
                            <a:gd name="T9" fmla="*/ 0 h 17"/>
                            <a:gd name="T10" fmla="*/ 16 w 17"/>
                            <a:gd name="T11" fmla="*/ 0 h 17"/>
                          </a:gdLst>
                          <a:ahLst/>
                          <a:cxnLst>
                            <a:cxn ang="0">
                              <a:pos x="T0" y="T1"/>
                            </a:cxn>
                            <a:cxn ang="0">
                              <a:pos x="T2" y="T3"/>
                            </a:cxn>
                            <a:cxn ang="0">
                              <a:pos x="T4" y="T5"/>
                            </a:cxn>
                            <a:cxn ang="0">
                              <a:pos x="T6" y="T7"/>
                            </a:cxn>
                            <a:cxn ang="0">
                              <a:pos x="T8" y="T9"/>
                            </a:cxn>
                            <a:cxn ang="0">
                              <a:pos x="T10" y="T11"/>
                            </a:cxn>
                          </a:cxnLst>
                          <a:rect l="0" t="0" r="r" b="b"/>
                          <a:pathLst>
                            <a:path w="17" h="17">
                              <a:moveTo>
                                <a:pt x="16" y="0"/>
                              </a:moveTo>
                              <a:lnTo>
                                <a:pt x="0" y="8"/>
                              </a:lnTo>
                              <a:lnTo>
                                <a:pt x="0" y="16"/>
                              </a:lnTo>
                              <a:lnTo>
                                <a:pt x="8" y="16"/>
                              </a:lnTo>
                              <a:lnTo>
                                <a:pt x="8" y="0"/>
                              </a:lnTo>
                              <a:lnTo>
                                <a:pt x="16"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69" name="Freeform 40"/>
                    <p:cNvSpPr>
                      <a:spLocks/>
                    </p:cNvSpPr>
                    <p:nvPr/>
                  </p:nvSpPr>
                  <p:spPr bwMode="auto">
                    <a:xfrm>
                      <a:off x="968" y="2342"/>
                      <a:ext cx="20" cy="17"/>
                    </a:xfrm>
                    <a:custGeom>
                      <a:avLst/>
                      <a:gdLst>
                        <a:gd name="T0" fmla="*/ 5 w 20"/>
                        <a:gd name="T1" fmla="*/ 0 h 17"/>
                        <a:gd name="T2" fmla="*/ 3 w 20"/>
                        <a:gd name="T3" fmla="*/ 1 h 17"/>
                        <a:gd name="T4" fmla="*/ 1 w 20"/>
                        <a:gd name="T5" fmla="*/ 1 h 17"/>
                        <a:gd name="T6" fmla="*/ 0 w 20"/>
                        <a:gd name="T7" fmla="*/ 4 h 17"/>
                        <a:gd name="T8" fmla="*/ 0 w 20"/>
                        <a:gd name="T9" fmla="*/ 7 h 17"/>
                        <a:gd name="T10" fmla="*/ 0 w 20"/>
                        <a:gd name="T11" fmla="*/ 10 h 17"/>
                        <a:gd name="T12" fmla="*/ 3 w 20"/>
                        <a:gd name="T13" fmla="*/ 10 h 17"/>
                        <a:gd name="T14" fmla="*/ 5 w 20"/>
                        <a:gd name="T15" fmla="*/ 11 h 17"/>
                        <a:gd name="T16" fmla="*/ 7 w 20"/>
                        <a:gd name="T17" fmla="*/ 13 h 17"/>
                        <a:gd name="T18" fmla="*/ 9 w 20"/>
                        <a:gd name="T19" fmla="*/ 16 h 17"/>
                        <a:gd name="T20" fmla="*/ 12 w 20"/>
                        <a:gd name="T21" fmla="*/ 14 h 17"/>
                        <a:gd name="T22" fmla="*/ 14 w 20"/>
                        <a:gd name="T23" fmla="*/ 13 h 17"/>
                        <a:gd name="T24" fmla="*/ 17 w 20"/>
                        <a:gd name="T25" fmla="*/ 11 h 17"/>
                        <a:gd name="T26" fmla="*/ 19 w 20"/>
                        <a:gd name="T27"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7">
                          <a:moveTo>
                            <a:pt x="5" y="0"/>
                          </a:moveTo>
                          <a:lnTo>
                            <a:pt x="3" y="1"/>
                          </a:lnTo>
                          <a:lnTo>
                            <a:pt x="1" y="1"/>
                          </a:lnTo>
                          <a:lnTo>
                            <a:pt x="0" y="4"/>
                          </a:lnTo>
                          <a:lnTo>
                            <a:pt x="0" y="7"/>
                          </a:lnTo>
                          <a:lnTo>
                            <a:pt x="0" y="10"/>
                          </a:lnTo>
                          <a:lnTo>
                            <a:pt x="3" y="10"/>
                          </a:lnTo>
                          <a:lnTo>
                            <a:pt x="5" y="11"/>
                          </a:lnTo>
                          <a:lnTo>
                            <a:pt x="7" y="13"/>
                          </a:lnTo>
                          <a:lnTo>
                            <a:pt x="9" y="16"/>
                          </a:lnTo>
                          <a:lnTo>
                            <a:pt x="12" y="14"/>
                          </a:lnTo>
                          <a:lnTo>
                            <a:pt x="14" y="13"/>
                          </a:lnTo>
                          <a:lnTo>
                            <a:pt x="17" y="11"/>
                          </a:lnTo>
                          <a:lnTo>
                            <a:pt x="19" y="11"/>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59" name="Group 41"/>
                  <p:cNvGrpSpPr>
                    <a:grpSpLocks/>
                  </p:cNvGrpSpPr>
                  <p:nvPr/>
                </p:nvGrpSpPr>
                <p:grpSpPr bwMode="auto">
                  <a:xfrm>
                    <a:off x="911" y="2232"/>
                    <a:ext cx="148" cy="144"/>
                    <a:chOff x="911" y="2232"/>
                    <a:chExt cx="148" cy="144"/>
                  </a:xfrm>
                </p:grpSpPr>
                <p:sp>
                  <p:nvSpPr>
                    <p:cNvPr id="61" name="Freeform 42"/>
                    <p:cNvSpPr>
                      <a:spLocks/>
                    </p:cNvSpPr>
                    <p:nvPr/>
                  </p:nvSpPr>
                  <p:spPr bwMode="auto">
                    <a:xfrm>
                      <a:off x="911" y="2232"/>
                      <a:ext cx="148" cy="144"/>
                    </a:xfrm>
                    <a:custGeom>
                      <a:avLst/>
                      <a:gdLst>
                        <a:gd name="T0" fmla="*/ 22 w 148"/>
                        <a:gd name="T1" fmla="*/ 131 h 144"/>
                        <a:gd name="T2" fmla="*/ 18 w 148"/>
                        <a:gd name="T3" fmla="*/ 125 h 144"/>
                        <a:gd name="T4" fmla="*/ 13 w 148"/>
                        <a:gd name="T5" fmla="*/ 117 h 144"/>
                        <a:gd name="T6" fmla="*/ 10 w 148"/>
                        <a:gd name="T7" fmla="*/ 108 h 144"/>
                        <a:gd name="T8" fmla="*/ 7 w 148"/>
                        <a:gd name="T9" fmla="*/ 101 h 144"/>
                        <a:gd name="T10" fmla="*/ 5 w 148"/>
                        <a:gd name="T11" fmla="*/ 77 h 144"/>
                        <a:gd name="T12" fmla="*/ 0 w 148"/>
                        <a:gd name="T13" fmla="*/ 66 h 144"/>
                        <a:gd name="T14" fmla="*/ 0 w 148"/>
                        <a:gd name="T15" fmla="*/ 53 h 144"/>
                        <a:gd name="T16" fmla="*/ 12 w 148"/>
                        <a:gd name="T17" fmla="*/ 41 h 144"/>
                        <a:gd name="T18" fmla="*/ 19 w 148"/>
                        <a:gd name="T19" fmla="*/ 24 h 144"/>
                        <a:gd name="T20" fmla="*/ 26 w 148"/>
                        <a:gd name="T21" fmla="*/ 15 h 144"/>
                        <a:gd name="T22" fmla="*/ 38 w 148"/>
                        <a:gd name="T23" fmla="*/ 11 h 144"/>
                        <a:gd name="T24" fmla="*/ 56 w 148"/>
                        <a:gd name="T25" fmla="*/ 1 h 144"/>
                        <a:gd name="T26" fmla="*/ 68 w 148"/>
                        <a:gd name="T27" fmla="*/ 0 h 144"/>
                        <a:gd name="T28" fmla="*/ 79 w 148"/>
                        <a:gd name="T29" fmla="*/ 1 h 144"/>
                        <a:gd name="T30" fmla="*/ 95 w 148"/>
                        <a:gd name="T31" fmla="*/ 6 h 144"/>
                        <a:gd name="T32" fmla="*/ 110 w 148"/>
                        <a:gd name="T33" fmla="*/ 12 h 144"/>
                        <a:gd name="T34" fmla="*/ 121 w 148"/>
                        <a:gd name="T35" fmla="*/ 23 h 144"/>
                        <a:gd name="T36" fmla="*/ 126 w 148"/>
                        <a:gd name="T37" fmla="*/ 34 h 144"/>
                        <a:gd name="T38" fmla="*/ 132 w 148"/>
                        <a:gd name="T39" fmla="*/ 44 h 144"/>
                        <a:gd name="T40" fmla="*/ 141 w 148"/>
                        <a:gd name="T41" fmla="*/ 60 h 144"/>
                        <a:gd name="T42" fmla="*/ 147 w 148"/>
                        <a:gd name="T43" fmla="*/ 75 h 144"/>
                        <a:gd name="T44" fmla="*/ 143 w 148"/>
                        <a:gd name="T45" fmla="*/ 87 h 144"/>
                        <a:gd name="T46" fmla="*/ 141 w 148"/>
                        <a:gd name="T47" fmla="*/ 100 h 144"/>
                        <a:gd name="T48" fmla="*/ 131 w 148"/>
                        <a:gd name="T49" fmla="*/ 109 h 144"/>
                        <a:gd name="T50" fmla="*/ 116 w 148"/>
                        <a:gd name="T51" fmla="*/ 125 h 144"/>
                        <a:gd name="T52" fmla="*/ 110 w 148"/>
                        <a:gd name="T53" fmla="*/ 135 h 144"/>
                        <a:gd name="T54" fmla="*/ 96 w 148"/>
                        <a:gd name="T55" fmla="*/ 143 h 144"/>
                        <a:gd name="T56" fmla="*/ 107 w 148"/>
                        <a:gd name="T57" fmla="*/ 115 h 144"/>
                        <a:gd name="T58" fmla="*/ 113 w 148"/>
                        <a:gd name="T59" fmla="*/ 92 h 144"/>
                        <a:gd name="T60" fmla="*/ 111 w 148"/>
                        <a:gd name="T61" fmla="*/ 79 h 144"/>
                        <a:gd name="T62" fmla="*/ 110 w 148"/>
                        <a:gd name="T63" fmla="*/ 63 h 144"/>
                        <a:gd name="T64" fmla="*/ 96 w 148"/>
                        <a:gd name="T65" fmla="*/ 66 h 144"/>
                        <a:gd name="T66" fmla="*/ 81 w 148"/>
                        <a:gd name="T67" fmla="*/ 70 h 144"/>
                        <a:gd name="T68" fmla="*/ 60 w 148"/>
                        <a:gd name="T69" fmla="*/ 69 h 144"/>
                        <a:gd name="T70" fmla="*/ 51 w 148"/>
                        <a:gd name="T71" fmla="*/ 66 h 144"/>
                        <a:gd name="T72" fmla="*/ 39 w 148"/>
                        <a:gd name="T73" fmla="*/ 68 h 144"/>
                        <a:gd name="T74" fmla="*/ 36 w 148"/>
                        <a:gd name="T75" fmla="*/ 76 h 144"/>
                        <a:gd name="T76" fmla="*/ 30 w 148"/>
                        <a:gd name="T77" fmla="*/ 82 h 144"/>
                        <a:gd name="T78" fmla="*/ 26 w 148"/>
                        <a:gd name="T79" fmla="*/ 96 h 144"/>
                        <a:gd name="T80" fmla="*/ 21 w 148"/>
                        <a:gd name="T81" fmla="*/ 100 h 144"/>
                        <a:gd name="T82" fmla="*/ 16 w 148"/>
                        <a:gd name="T83" fmla="*/ 101 h 144"/>
                        <a:gd name="T84" fmla="*/ 15 w 148"/>
                        <a:gd name="T85" fmla="*/ 105 h 144"/>
                        <a:gd name="T86" fmla="*/ 17 w 148"/>
                        <a:gd name="T87" fmla="*/ 111 h 144"/>
                        <a:gd name="T88" fmla="*/ 25 w 148"/>
                        <a:gd name="T89" fmla="*/ 114 h 144"/>
                        <a:gd name="T90" fmla="*/ 28 w 148"/>
                        <a:gd name="T91"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8" h="144">
                          <a:moveTo>
                            <a:pt x="28" y="134"/>
                          </a:moveTo>
                          <a:lnTo>
                            <a:pt x="22" y="131"/>
                          </a:lnTo>
                          <a:lnTo>
                            <a:pt x="19" y="128"/>
                          </a:lnTo>
                          <a:lnTo>
                            <a:pt x="18" y="125"/>
                          </a:lnTo>
                          <a:lnTo>
                            <a:pt x="16" y="118"/>
                          </a:lnTo>
                          <a:lnTo>
                            <a:pt x="13" y="117"/>
                          </a:lnTo>
                          <a:lnTo>
                            <a:pt x="12" y="111"/>
                          </a:lnTo>
                          <a:lnTo>
                            <a:pt x="10" y="108"/>
                          </a:lnTo>
                          <a:lnTo>
                            <a:pt x="9" y="106"/>
                          </a:lnTo>
                          <a:lnTo>
                            <a:pt x="7" y="101"/>
                          </a:lnTo>
                          <a:lnTo>
                            <a:pt x="2" y="92"/>
                          </a:lnTo>
                          <a:lnTo>
                            <a:pt x="5" y="77"/>
                          </a:lnTo>
                          <a:lnTo>
                            <a:pt x="2" y="75"/>
                          </a:lnTo>
                          <a:lnTo>
                            <a:pt x="0" y="66"/>
                          </a:lnTo>
                          <a:lnTo>
                            <a:pt x="0" y="60"/>
                          </a:lnTo>
                          <a:lnTo>
                            <a:pt x="0" y="53"/>
                          </a:lnTo>
                          <a:lnTo>
                            <a:pt x="4" y="46"/>
                          </a:lnTo>
                          <a:lnTo>
                            <a:pt x="12" y="41"/>
                          </a:lnTo>
                          <a:lnTo>
                            <a:pt x="12" y="34"/>
                          </a:lnTo>
                          <a:lnTo>
                            <a:pt x="19" y="24"/>
                          </a:lnTo>
                          <a:lnTo>
                            <a:pt x="22" y="21"/>
                          </a:lnTo>
                          <a:lnTo>
                            <a:pt x="26" y="15"/>
                          </a:lnTo>
                          <a:lnTo>
                            <a:pt x="32" y="11"/>
                          </a:lnTo>
                          <a:lnTo>
                            <a:pt x="38" y="11"/>
                          </a:lnTo>
                          <a:lnTo>
                            <a:pt x="48" y="2"/>
                          </a:lnTo>
                          <a:lnTo>
                            <a:pt x="56" y="1"/>
                          </a:lnTo>
                          <a:lnTo>
                            <a:pt x="62" y="0"/>
                          </a:lnTo>
                          <a:lnTo>
                            <a:pt x="68" y="0"/>
                          </a:lnTo>
                          <a:lnTo>
                            <a:pt x="73" y="1"/>
                          </a:lnTo>
                          <a:lnTo>
                            <a:pt x="79" y="1"/>
                          </a:lnTo>
                          <a:lnTo>
                            <a:pt x="87" y="2"/>
                          </a:lnTo>
                          <a:lnTo>
                            <a:pt x="95" y="6"/>
                          </a:lnTo>
                          <a:lnTo>
                            <a:pt x="100" y="9"/>
                          </a:lnTo>
                          <a:lnTo>
                            <a:pt x="110" y="12"/>
                          </a:lnTo>
                          <a:lnTo>
                            <a:pt x="117" y="18"/>
                          </a:lnTo>
                          <a:lnTo>
                            <a:pt x="121" y="23"/>
                          </a:lnTo>
                          <a:lnTo>
                            <a:pt x="124" y="29"/>
                          </a:lnTo>
                          <a:lnTo>
                            <a:pt x="126" y="34"/>
                          </a:lnTo>
                          <a:lnTo>
                            <a:pt x="129" y="39"/>
                          </a:lnTo>
                          <a:lnTo>
                            <a:pt x="132" y="44"/>
                          </a:lnTo>
                          <a:lnTo>
                            <a:pt x="138" y="50"/>
                          </a:lnTo>
                          <a:lnTo>
                            <a:pt x="141" y="60"/>
                          </a:lnTo>
                          <a:lnTo>
                            <a:pt x="144" y="69"/>
                          </a:lnTo>
                          <a:lnTo>
                            <a:pt x="147" y="75"/>
                          </a:lnTo>
                          <a:lnTo>
                            <a:pt x="146" y="79"/>
                          </a:lnTo>
                          <a:lnTo>
                            <a:pt x="143" y="87"/>
                          </a:lnTo>
                          <a:lnTo>
                            <a:pt x="140" y="92"/>
                          </a:lnTo>
                          <a:lnTo>
                            <a:pt x="141" y="100"/>
                          </a:lnTo>
                          <a:lnTo>
                            <a:pt x="139" y="104"/>
                          </a:lnTo>
                          <a:lnTo>
                            <a:pt x="131" y="109"/>
                          </a:lnTo>
                          <a:lnTo>
                            <a:pt x="129" y="114"/>
                          </a:lnTo>
                          <a:lnTo>
                            <a:pt x="116" y="125"/>
                          </a:lnTo>
                          <a:lnTo>
                            <a:pt x="116" y="129"/>
                          </a:lnTo>
                          <a:lnTo>
                            <a:pt x="110" y="135"/>
                          </a:lnTo>
                          <a:lnTo>
                            <a:pt x="101" y="140"/>
                          </a:lnTo>
                          <a:lnTo>
                            <a:pt x="96" y="143"/>
                          </a:lnTo>
                          <a:lnTo>
                            <a:pt x="102" y="129"/>
                          </a:lnTo>
                          <a:lnTo>
                            <a:pt x="107" y="115"/>
                          </a:lnTo>
                          <a:lnTo>
                            <a:pt x="110" y="104"/>
                          </a:lnTo>
                          <a:lnTo>
                            <a:pt x="113" y="92"/>
                          </a:lnTo>
                          <a:lnTo>
                            <a:pt x="113" y="86"/>
                          </a:lnTo>
                          <a:lnTo>
                            <a:pt x="111" y="79"/>
                          </a:lnTo>
                          <a:lnTo>
                            <a:pt x="112" y="67"/>
                          </a:lnTo>
                          <a:lnTo>
                            <a:pt x="110" y="63"/>
                          </a:lnTo>
                          <a:lnTo>
                            <a:pt x="107" y="60"/>
                          </a:lnTo>
                          <a:lnTo>
                            <a:pt x="96" y="66"/>
                          </a:lnTo>
                          <a:lnTo>
                            <a:pt x="90" y="69"/>
                          </a:lnTo>
                          <a:lnTo>
                            <a:pt x="81" y="70"/>
                          </a:lnTo>
                          <a:lnTo>
                            <a:pt x="69" y="70"/>
                          </a:lnTo>
                          <a:lnTo>
                            <a:pt x="60" y="69"/>
                          </a:lnTo>
                          <a:lnTo>
                            <a:pt x="55" y="68"/>
                          </a:lnTo>
                          <a:lnTo>
                            <a:pt x="51" y="66"/>
                          </a:lnTo>
                          <a:lnTo>
                            <a:pt x="45" y="66"/>
                          </a:lnTo>
                          <a:lnTo>
                            <a:pt x="39" y="68"/>
                          </a:lnTo>
                          <a:lnTo>
                            <a:pt x="37" y="71"/>
                          </a:lnTo>
                          <a:lnTo>
                            <a:pt x="36" y="76"/>
                          </a:lnTo>
                          <a:lnTo>
                            <a:pt x="33" y="81"/>
                          </a:lnTo>
                          <a:lnTo>
                            <a:pt x="30" y="82"/>
                          </a:lnTo>
                          <a:lnTo>
                            <a:pt x="27" y="87"/>
                          </a:lnTo>
                          <a:lnTo>
                            <a:pt x="26" y="96"/>
                          </a:lnTo>
                          <a:lnTo>
                            <a:pt x="24" y="98"/>
                          </a:lnTo>
                          <a:lnTo>
                            <a:pt x="21" y="100"/>
                          </a:lnTo>
                          <a:lnTo>
                            <a:pt x="19" y="100"/>
                          </a:lnTo>
                          <a:lnTo>
                            <a:pt x="16" y="101"/>
                          </a:lnTo>
                          <a:lnTo>
                            <a:pt x="15" y="103"/>
                          </a:lnTo>
                          <a:lnTo>
                            <a:pt x="15" y="105"/>
                          </a:lnTo>
                          <a:lnTo>
                            <a:pt x="15" y="108"/>
                          </a:lnTo>
                          <a:lnTo>
                            <a:pt x="17" y="111"/>
                          </a:lnTo>
                          <a:lnTo>
                            <a:pt x="21" y="114"/>
                          </a:lnTo>
                          <a:lnTo>
                            <a:pt x="25" y="114"/>
                          </a:lnTo>
                          <a:lnTo>
                            <a:pt x="26" y="126"/>
                          </a:lnTo>
                          <a:lnTo>
                            <a:pt x="28" y="134"/>
                          </a:lnTo>
                        </a:path>
                      </a:pathLst>
                    </a:custGeom>
                    <a:solidFill>
                      <a:srgbClr val="7F5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62" name="Group 43"/>
                    <p:cNvGrpSpPr>
                      <a:grpSpLocks/>
                    </p:cNvGrpSpPr>
                    <p:nvPr/>
                  </p:nvGrpSpPr>
                  <p:grpSpPr bwMode="auto">
                    <a:xfrm>
                      <a:off x="915" y="2237"/>
                      <a:ext cx="139" cy="101"/>
                      <a:chOff x="915" y="2237"/>
                      <a:chExt cx="139" cy="101"/>
                    </a:xfrm>
                  </p:grpSpPr>
                  <p:sp>
                    <p:nvSpPr>
                      <p:cNvPr id="63" name="Freeform 44"/>
                      <p:cNvSpPr>
                        <a:spLocks/>
                      </p:cNvSpPr>
                      <p:nvPr/>
                    </p:nvSpPr>
                    <p:spPr bwMode="auto">
                      <a:xfrm>
                        <a:off x="915" y="2275"/>
                        <a:ext cx="59" cy="41"/>
                      </a:xfrm>
                      <a:custGeom>
                        <a:avLst/>
                        <a:gdLst>
                          <a:gd name="T0" fmla="*/ 2 w 59"/>
                          <a:gd name="T1" fmla="*/ 40 h 41"/>
                          <a:gd name="T2" fmla="*/ 13 w 59"/>
                          <a:gd name="T3" fmla="*/ 40 h 41"/>
                          <a:gd name="T4" fmla="*/ 29 w 59"/>
                          <a:gd name="T5" fmla="*/ 31 h 41"/>
                          <a:gd name="T6" fmla="*/ 17 w 59"/>
                          <a:gd name="T7" fmla="*/ 30 h 41"/>
                          <a:gd name="T8" fmla="*/ 8 w 59"/>
                          <a:gd name="T9" fmla="*/ 29 h 41"/>
                          <a:gd name="T10" fmla="*/ 4 w 59"/>
                          <a:gd name="T11" fmla="*/ 27 h 41"/>
                          <a:gd name="T12" fmla="*/ 0 w 59"/>
                          <a:gd name="T13" fmla="*/ 22 h 41"/>
                          <a:gd name="T14" fmla="*/ 1 w 59"/>
                          <a:gd name="T15" fmla="*/ 13 h 41"/>
                          <a:gd name="T16" fmla="*/ 8 w 59"/>
                          <a:gd name="T17" fmla="*/ 16 h 41"/>
                          <a:gd name="T18" fmla="*/ 13 w 59"/>
                          <a:gd name="T19" fmla="*/ 19 h 41"/>
                          <a:gd name="T20" fmla="*/ 21 w 59"/>
                          <a:gd name="T21" fmla="*/ 20 h 41"/>
                          <a:gd name="T22" fmla="*/ 27 w 59"/>
                          <a:gd name="T23" fmla="*/ 20 h 41"/>
                          <a:gd name="T24" fmla="*/ 35 w 59"/>
                          <a:gd name="T25" fmla="*/ 24 h 41"/>
                          <a:gd name="T26" fmla="*/ 29 w 59"/>
                          <a:gd name="T27" fmla="*/ 17 h 41"/>
                          <a:gd name="T28" fmla="*/ 24 w 59"/>
                          <a:gd name="T29" fmla="*/ 13 h 41"/>
                          <a:gd name="T30" fmla="*/ 18 w 59"/>
                          <a:gd name="T31" fmla="*/ 10 h 41"/>
                          <a:gd name="T32" fmla="*/ 19 w 59"/>
                          <a:gd name="T33" fmla="*/ 2 h 41"/>
                          <a:gd name="T34" fmla="*/ 18 w 59"/>
                          <a:gd name="T35" fmla="*/ 0 h 41"/>
                          <a:gd name="T36" fmla="*/ 27 w 59"/>
                          <a:gd name="T37" fmla="*/ 0 h 41"/>
                          <a:gd name="T38" fmla="*/ 27 w 59"/>
                          <a:gd name="T39" fmla="*/ 6 h 41"/>
                          <a:gd name="T40" fmla="*/ 28 w 59"/>
                          <a:gd name="T41" fmla="*/ 11 h 41"/>
                          <a:gd name="T42" fmla="*/ 31 w 59"/>
                          <a:gd name="T43" fmla="*/ 15 h 41"/>
                          <a:gd name="T44" fmla="*/ 36 w 59"/>
                          <a:gd name="T45" fmla="*/ 17 h 41"/>
                          <a:gd name="T46" fmla="*/ 44 w 59"/>
                          <a:gd name="T47" fmla="*/ 20 h 41"/>
                          <a:gd name="T48" fmla="*/ 54 w 59"/>
                          <a:gd name="T49" fmla="*/ 24 h 41"/>
                          <a:gd name="T50" fmla="*/ 58 w 59"/>
                          <a:gd name="T51"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41">
                            <a:moveTo>
                              <a:pt x="2" y="40"/>
                            </a:moveTo>
                            <a:lnTo>
                              <a:pt x="13" y="40"/>
                            </a:lnTo>
                            <a:lnTo>
                              <a:pt x="29" y="31"/>
                            </a:lnTo>
                            <a:lnTo>
                              <a:pt x="17" y="30"/>
                            </a:lnTo>
                            <a:lnTo>
                              <a:pt x="8" y="29"/>
                            </a:lnTo>
                            <a:lnTo>
                              <a:pt x="4" y="27"/>
                            </a:lnTo>
                            <a:lnTo>
                              <a:pt x="0" y="22"/>
                            </a:lnTo>
                            <a:lnTo>
                              <a:pt x="1" y="13"/>
                            </a:lnTo>
                            <a:lnTo>
                              <a:pt x="8" y="16"/>
                            </a:lnTo>
                            <a:lnTo>
                              <a:pt x="13" y="19"/>
                            </a:lnTo>
                            <a:lnTo>
                              <a:pt x="21" y="20"/>
                            </a:lnTo>
                            <a:lnTo>
                              <a:pt x="27" y="20"/>
                            </a:lnTo>
                            <a:lnTo>
                              <a:pt x="35" y="24"/>
                            </a:lnTo>
                            <a:lnTo>
                              <a:pt x="29" y="17"/>
                            </a:lnTo>
                            <a:lnTo>
                              <a:pt x="24" y="13"/>
                            </a:lnTo>
                            <a:lnTo>
                              <a:pt x="18" y="10"/>
                            </a:lnTo>
                            <a:lnTo>
                              <a:pt x="19" y="2"/>
                            </a:lnTo>
                            <a:lnTo>
                              <a:pt x="18" y="0"/>
                            </a:lnTo>
                            <a:lnTo>
                              <a:pt x="27" y="0"/>
                            </a:lnTo>
                            <a:lnTo>
                              <a:pt x="27" y="6"/>
                            </a:lnTo>
                            <a:lnTo>
                              <a:pt x="28" y="11"/>
                            </a:lnTo>
                            <a:lnTo>
                              <a:pt x="31" y="15"/>
                            </a:lnTo>
                            <a:lnTo>
                              <a:pt x="36" y="17"/>
                            </a:lnTo>
                            <a:lnTo>
                              <a:pt x="44" y="20"/>
                            </a:lnTo>
                            <a:lnTo>
                              <a:pt x="54" y="24"/>
                            </a:lnTo>
                            <a:lnTo>
                              <a:pt x="58" y="25"/>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64" name="Freeform 45"/>
                      <p:cNvSpPr>
                        <a:spLocks/>
                      </p:cNvSpPr>
                      <p:nvPr/>
                    </p:nvSpPr>
                    <p:spPr bwMode="auto">
                      <a:xfrm>
                        <a:off x="925" y="2257"/>
                        <a:ext cx="113" cy="34"/>
                      </a:xfrm>
                      <a:custGeom>
                        <a:avLst/>
                        <a:gdLst>
                          <a:gd name="T0" fmla="*/ 0 w 113"/>
                          <a:gd name="T1" fmla="*/ 15 h 34"/>
                          <a:gd name="T2" fmla="*/ 7 w 113"/>
                          <a:gd name="T3" fmla="*/ 13 h 34"/>
                          <a:gd name="T4" fmla="*/ 18 w 113"/>
                          <a:gd name="T5" fmla="*/ 13 h 34"/>
                          <a:gd name="T6" fmla="*/ 26 w 113"/>
                          <a:gd name="T7" fmla="*/ 12 h 34"/>
                          <a:gd name="T8" fmla="*/ 23 w 113"/>
                          <a:gd name="T9" fmla="*/ 19 h 34"/>
                          <a:gd name="T10" fmla="*/ 27 w 113"/>
                          <a:gd name="T11" fmla="*/ 25 h 34"/>
                          <a:gd name="T12" fmla="*/ 34 w 113"/>
                          <a:gd name="T13" fmla="*/ 19 h 34"/>
                          <a:gd name="T14" fmla="*/ 41 w 113"/>
                          <a:gd name="T15" fmla="*/ 12 h 34"/>
                          <a:gd name="T16" fmla="*/ 49 w 113"/>
                          <a:gd name="T17" fmla="*/ 7 h 34"/>
                          <a:gd name="T18" fmla="*/ 60 w 113"/>
                          <a:gd name="T19" fmla="*/ 1 h 34"/>
                          <a:gd name="T20" fmla="*/ 63 w 113"/>
                          <a:gd name="T21" fmla="*/ 0 h 34"/>
                          <a:gd name="T22" fmla="*/ 87 w 113"/>
                          <a:gd name="T23" fmla="*/ 6 h 34"/>
                          <a:gd name="T24" fmla="*/ 95 w 113"/>
                          <a:gd name="T25" fmla="*/ 17 h 34"/>
                          <a:gd name="T26" fmla="*/ 98 w 113"/>
                          <a:gd name="T27" fmla="*/ 20 h 34"/>
                          <a:gd name="T28" fmla="*/ 98 w 113"/>
                          <a:gd name="T29" fmla="*/ 32 h 34"/>
                          <a:gd name="T30" fmla="*/ 103 w 113"/>
                          <a:gd name="T31" fmla="*/ 33 h 34"/>
                          <a:gd name="T32" fmla="*/ 110 w 113"/>
                          <a:gd name="T33" fmla="*/ 24 h 34"/>
                          <a:gd name="T34" fmla="*/ 112 w 113"/>
                          <a:gd name="T35" fmla="*/ 18 h 34"/>
                          <a:gd name="T36" fmla="*/ 111 w 113"/>
                          <a:gd name="T37"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34">
                            <a:moveTo>
                              <a:pt x="0" y="15"/>
                            </a:moveTo>
                            <a:lnTo>
                              <a:pt x="7" y="13"/>
                            </a:lnTo>
                            <a:lnTo>
                              <a:pt x="18" y="13"/>
                            </a:lnTo>
                            <a:lnTo>
                              <a:pt x="26" y="12"/>
                            </a:lnTo>
                            <a:lnTo>
                              <a:pt x="23" y="19"/>
                            </a:lnTo>
                            <a:lnTo>
                              <a:pt x="27" y="25"/>
                            </a:lnTo>
                            <a:lnTo>
                              <a:pt x="34" y="19"/>
                            </a:lnTo>
                            <a:lnTo>
                              <a:pt x="41" y="12"/>
                            </a:lnTo>
                            <a:lnTo>
                              <a:pt x="49" y="7"/>
                            </a:lnTo>
                            <a:lnTo>
                              <a:pt x="60" y="1"/>
                            </a:lnTo>
                            <a:lnTo>
                              <a:pt x="63" y="0"/>
                            </a:lnTo>
                            <a:lnTo>
                              <a:pt x="87" y="6"/>
                            </a:lnTo>
                            <a:lnTo>
                              <a:pt x="95" y="17"/>
                            </a:lnTo>
                            <a:lnTo>
                              <a:pt x="98" y="20"/>
                            </a:lnTo>
                            <a:lnTo>
                              <a:pt x="98" y="32"/>
                            </a:lnTo>
                            <a:lnTo>
                              <a:pt x="103" y="33"/>
                            </a:lnTo>
                            <a:lnTo>
                              <a:pt x="110" y="24"/>
                            </a:lnTo>
                            <a:lnTo>
                              <a:pt x="112" y="18"/>
                            </a:lnTo>
                            <a:lnTo>
                              <a:pt x="111" y="1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65" name="Freeform 46"/>
                      <p:cNvSpPr>
                        <a:spLocks/>
                      </p:cNvSpPr>
                      <p:nvPr/>
                    </p:nvSpPr>
                    <p:spPr bwMode="auto">
                      <a:xfrm>
                        <a:off x="931" y="2237"/>
                        <a:ext cx="99" cy="42"/>
                      </a:xfrm>
                      <a:custGeom>
                        <a:avLst/>
                        <a:gdLst>
                          <a:gd name="T0" fmla="*/ 34 w 99"/>
                          <a:gd name="T1" fmla="*/ 28 h 42"/>
                          <a:gd name="T2" fmla="*/ 26 w 99"/>
                          <a:gd name="T3" fmla="*/ 24 h 42"/>
                          <a:gd name="T4" fmla="*/ 13 w 99"/>
                          <a:gd name="T5" fmla="*/ 24 h 42"/>
                          <a:gd name="T6" fmla="*/ 0 w 99"/>
                          <a:gd name="T7" fmla="*/ 26 h 42"/>
                          <a:gd name="T8" fmla="*/ 21 w 99"/>
                          <a:gd name="T9" fmla="*/ 19 h 42"/>
                          <a:gd name="T10" fmla="*/ 37 w 99"/>
                          <a:gd name="T11" fmla="*/ 18 h 42"/>
                          <a:gd name="T12" fmla="*/ 31 w 99"/>
                          <a:gd name="T13" fmla="*/ 14 h 42"/>
                          <a:gd name="T14" fmla="*/ 19 w 99"/>
                          <a:gd name="T15" fmla="*/ 11 h 42"/>
                          <a:gd name="T16" fmla="*/ 35 w 99"/>
                          <a:gd name="T17" fmla="*/ 10 h 42"/>
                          <a:gd name="T18" fmla="*/ 41 w 99"/>
                          <a:gd name="T19" fmla="*/ 13 h 42"/>
                          <a:gd name="T20" fmla="*/ 49 w 99"/>
                          <a:gd name="T21" fmla="*/ 16 h 42"/>
                          <a:gd name="T22" fmla="*/ 54 w 99"/>
                          <a:gd name="T23" fmla="*/ 12 h 42"/>
                          <a:gd name="T24" fmla="*/ 44 w 99"/>
                          <a:gd name="T25" fmla="*/ 2 h 42"/>
                          <a:gd name="T26" fmla="*/ 51 w 99"/>
                          <a:gd name="T27" fmla="*/ 0 h 42"/>
                          <a:gd name="T28" fmla="*/ 57 w 99"/>
                          <a:gd name="T29" fmla="*/ 0 h 42"/>
                          <a:gd name="T30" fmla="*/ 62 w 99"/>
                          <a:gd name="T31" fmla="*/ 13 h 42"/>
                          <a:gd name="T32" fmla="*/ 66 w 99"/>
                          <a:gd name="T33" fmla="*/ 8 h 42"/>
                          <a:gd name="T34" fmla="*/ 68 w 99"/>
                          <a:gd name="T35" fmla="*/ 4 h 42"/>
                          <a:gd name="T36" fmla="*/ 73 w 99"/>
                          <a:gd name="T37" fmla="*/ 9 h 42"/>
                          <a:gd name="T38" fmla="*/ 76 w 99"/>
                          <a:gd name="T39" fmla="*/ 15 h 42"/>
                          <a:gd name="T40" fmla="*/ 78 w 99"/>
                          <a:gd name="T41" fmla="*/ 17 h 42"/>
                          <a:gd name="T42" fmla="*/ 80 w 99"/>
                          <a:gd name="T43" fmla="*/ 21 h 42"/>
                          <a:gd name="T44" fmla="*/ 83 w 99"/>
                          <a:gd name="T45" fmla="*/ 22 h 42"/>
                          <a:gd name="T46" fmla="*/ 85 w 99"/>
                          <a:gd name="T47" fmla="*/ 12 h 42"/>
                          <a:gd name="T48" fmla="*/ 91 w 99"/>
                          <a:gd name="T49" fmla="*/ 14 h 42"/>
                          <a:gd name="T50" fmla="*/ 90 w 99"/>
                          <a:gd name="T51" fmla="*/ 22 h 42"/>
                          <a:gd name="T52" fmla="*/ 89 w 99"/>
                          <a:gd name="T53" fmla="*/ 26 h 42"/>
                          <a:gd name="T54" fmla="*/ 93 w 99"/>
                          <a:gd name="T55" fmla="*/ 31 h 42"/>
                          <a:gd name="T56" fmla="*/ 98 w 99"/>
                          <a:gd name="T5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42">
                            <a:moveTo>
                              <a:pt x="34" y="28"/>
                            </a:moveTo>
                            <a:lnTo>
                              <a:pt x="26" y="24"/>
                            </a:lnTo>
                            <a:lnTo>
                              <a:pt x="13" y="24"/>
                            </a:lnTo>
                            <a:lnTo>
                              <a:pt x="0" y="26"/>
                            </a:lnTo>
                            <a:lnTo>
                              <a:pt x="21" y="19"/>
                            </a:lnTo>
                            <a:lnTo>
                              <a:pt x="37" y="18"/>
                            </a:lnTo>
                            <a:lnTo>
                              <a:pt x="31" y="14"/>
                            </a:lnTo>
                            <a:lnTo>
                              <a:pt x="19" y="11"/>
                            </a:lnTo>
                            <a:lnTo>
                              <a:pt x="35" y="10"/>
                            </a:lnTo>
                            <a:lnTo>
                              <a:pt x="41" y="13"/>
                            </a:lnTo>
                            <a:lnTo>
                              <a:pt x="49" y="16"/>
                            </a:lnTo>
                            <a:lnTo>
                              <a:pt x="54" y="12"/>
                            </a:lnTo>
                            <a:lnTo>
                              <a:pt x="44" y="2"/>
                            </a:lnTo>
                            <a:lnTo>
                              <a:pt x="51" y="0"/>
                            </a:lnTo>
                            <a:lnTo>
                              <a:pt x="57" y="0"/>
                            </a:lnTo>
                            <a:lnTo>
                              <a:pt x="62" y="13"/>
                            </a:lnTo>
                            <a:lnTo>
                              <a:pt x="66" y="8"/>
                            </a:lnTo>
                            <a:lnTo>
                              <a:pt x="68" y="4"/>
                            </a:lnTo>
                            <a:lnTo>
                              <a:pt x="73" y="9"/>
                            </a:lnTo>
                            <a:lnTo>
                              <a:pt x="76" y="15"/>
                            </a:lnTo>
                            <a:lnTo>
                              <a:pt x="78" y="17"/>
                            </a:lnTo>
                            <a:lnTo>
                              <a:pt x="80" y="21"/>
                            </a:lnTo>
                            <a:lnTo>
                              <a:pt x="83" y="22"/>
                            </a:lnTo>
                            <a:lnTo>
                              <a:pt x="85" y="12"/>
                            </a:lnTo>
                            <a:lnTo>
                              <a:pt x="91" y="14"/>
                            </a:lnTo>
                            <a:lnTo>
                              <a:pt x="90" y="22"/>
                            </a:lnTo>
                            <a:lnTo>
                              <a:pt x="89" y="26"/>
                            </a:lnTo>
                            <a:lnTo>
                              <a:pt x="93" y="31"/>
                            </a:lnTo>
                            <a:lnTo>
                              <a:pt x="98" y="4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66" name="Freeform 47"/>
                      <p:cNvSpPr>
                        <a:spLocks/>
                      </p:cNvSpPr>
                      <p:nvPr/>
                    </p:nvSpPr>
                    <p:spPr bwMode="auto">
                      <a:xfrm>
                        <a:off x="1026" y="2275"/>
                        <a:ext cx="28" cy="63"/>
                      </a:xfrm>
                      <a:custGeom>
                        <a:avLst/>
                        <a:gdLst>
                          <a:gd name="T0" fmla="*/ 14 w 28"/>
                          <a:gd name="T1" fmla="*/ 0 h 63"/>
                          <a:gd name="T2" fmla="*/ 21 w 28"/>
                          <a:gd name="T3" fmla="*/ 15 h 63"/>
                          <a:gd name="T4" fmla="*/ 24 w 28"/>
                          <a:gd name="T5" fmla="*/ 23 h 63"/>
                          <a:gd name="T6" fmla="*/ 27 w 28"/>
                          <a:gd name="T7" fmla="*/ 30 h 63"/>
                          <a:gd name="T8" fmla="*/ 27 w 28"/>
                          <a:gd name="T9" fmla="*/ 36 h 63"/>
                          <a:gd name="T10" fmla="*/ 26 w 28"/>
                          <a:gd name="T11" fmla="*/ 43 h 63"/>
                          <a:gd name="T12" fmla="*/ 23 w 28"/>
                          <a:gd name="T13" fmla="*/ 46 h 63"/>
                          <a:gd name="T14" fmla="*/ 21 w 28"/>
                          <a:gd name="T15" fmla="*/ 36 h 63"/>
                          <a:gd name="T16" fmla="*/ 18 w 28"/>
                          <a:gd name="T17" fmla="*/ 28 h 63"/>
                          <a:gd name="T18" fmla="*/ 13 w 28"/>
                          <a:gd name="T19" fmla="*/ 19 h 63"/>
                          <a:gd name="T20" fmla="*/ 8 w 28"/>
                          <a:gd name="T21" fmla="*/ 11 h 63"/>
                          <a:gd name="T22" fmla="*/ 5 w 28"/>
                          <a:gd name="T23" fmla="*/ 27 h 63"/>
                          <a:gd name="T24" fmla="*/ 12 w 28"/>
                          <a:gd name="T25" fmla="*/ 37 h 63"/>
                          <a:gd name="T26" fmla="*/ 15 w 28"/>
                          <a:gd name="T27" fmla="*/ 41 h 63"/>
                          <a:gd name="T28" fmla="*/ 18 w 28"/>
                          <a:gd name="T29" fmla="*/ 62 h 63"/>
                          <a:gd name="T30" fmla="*/ 6 w 28"/>
                          <a:gd name="T31" fmla="*/ 57 h 63"/>
                          <a:gd name="T32" fmla="*/ 3 w 28"/>
                          <a:gd name="T33" fmla="*/ 49 h 63"/>
                          <a:gd name="T34" fmla="*/ 0 w 28"/>
                          <a:gd name="T35" fmla="*/ 4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63">
                            <a:moveTo>
                              <a:pt x="14" y="0"/>
                            </a:moveTo>
                            <a:lnTo>
                              <a:pt x="21" y="15"/>
                            </a:lnTo>
                            <a:lnTo>
                              <a:pt x="24" y="23"/>
                            </a:lnTo>
                            <a:lnTo>
                              <a:pt x="27" y="30"/>
                            </a:lnTo>
                            <a:lnTo>
                              <a:pt x="27" y="36"/>
                            </a:lnTo>
                            <a:lnTo>
                              <a:pt x="26" y="43"/>
                            </a:lnTo>
                            <a:lnTo>
                              <a:pt x="23" y="46"/>
                            </a:lnTo>
                            <a:lnTo>
                              <a:pt x="21" y="36"/>
                            </a:lnTo>
                            <a:lnTo>
                              <a:pt x="18" y="28"/>
                            </a:lnTo>
                            <a:lnTo>
                              <a:pt x="13" y="19"/>
                            </a:lnTo>
                            <a:lnTo>
                              <a:pt x="8" y="11"/>
                            </a:lnTo>
                            <a:lnTo>
                              <a:pt x="5" y="27"/>
                            </a:lnTo>
                            <a:lnTo>
                              <a:pt x="12" y="37"/>
                            </a:lnTo>
                            <a:lnTo>
                              <a:pt x="15" y="41"/>
                            </a:lnTo>
                            <a:lnTo>
                              <a:pt x="18" y="62"/>
                            </a:lnTo>
                            <a:lnTo>
                              <a:pt x="6" y="57"/>
                            </a:lnTo>
                            <a:lnTo>
                              <a:pt x="3" y="49"/>
                            </a:lnTo>
                            <a:lnTo>
                              <a:pt x="0" y="40"/>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60" name="Oval 48"/>
                  <p:cNvSpPr>
                    <a:spLocks noChangeArrowheads="1"/>
                  </p:cNvSpPr>
                  <p:nvPr/>
                </p:nvSpPr>
                <p:spPr bwMode="auto">
                  <a:xfrm>
                    <a:off x="934" y="2345"/>
                    <a:ext cx="0" cy="1"/>
                  </a:xfrm>
                  <a:prstGeom prst="ellipse">
                    <a:avLst/>
                  </a:prstGeom>
                  <a:solidFill>
                    <a:srgbClr val="FF5FBF"/>
                  </a:solidFill>
                  <a:ln w="12700">
                    <a:solidFill>
                      <a:srgbClr val="FF009F"/>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43" name="Group 49"/>
                <p:cNvGrpSpPr>
                  <a:grpSpLocks/>
                </p:cNvGrpSpPr>
                <p:nvPr/>
              </p:nvGrpSpPr>
              <p:grpSpPr bwMode="auto">
                <a:xfrm>
                  <a:off x="832" y="2370"/>
                  <a:ext cx="256" cy="314"/>
                  <a:chOff x="832" y="2370"/>
                  <a:chExt cx="256" cy="314"/>
                </a:xfrm>
              </p:grpSpPr>
              <p:sp>
                <p:nvSpPr>
                  <p:cNvPr id="44" name="Freeform 50"/>
                  <p:cNvSpPr>
                    <a:spLocks/>
                  </p:cNvSpPr>
                  <p:nvPr/>
                </p:nvSpPr>
                <p:spPr bwMode="auto">
                  <a:xfrm>
                    <a:off x="952" y="2370"/>
                    <a:ext cx="25" cy="98"/>
                  </a:xfrm>
                  <a:custGeom>
                    <a:avLst/>
                    <a:gdLst>
                      <a:gd name="T0" fmla="*/ 24 w 25"/>
                      <a:gd name="T1" fmla="*/ 1 h 98"/>
                      <a:gd name="T2" fmla="*/ 5 w 25"/>
                      <a:gd name="T3" fmla="*/ 94 h 98"/>
                      <a:gd name="T4" fmla="*/ 0 w 25"/>
                      <a:gd name="T5" fmla="*/ 97 h 98"/>
                      <a:gd name="T6" fmla="*/ 20 w 25"/>
                      <a:gd name="T7" fmla="*/ 0 h 98"/>
                      <a:gd name="T8" fmla="*/ 21 w 25"/>
                      <a:gd name="T9" fmla="*/ 0 h 98"/>
                      <a:gd name="T10" fmla="*/ 23 w 25"/>
                      <a:gd name="T11" fmla="*/ 0 h 98"/>
                      <a:gd name="T12" fmla="*/ 24 w 25"/>
                      <a:gd name="T13" fmla="*/ 1 h 98"/>
                    </a:gdLst>
                    <a:ahLst/>
                    <a:cxnLst>
                      <a:cxn ang="0">
                        <a:pos x="T0" y="T1"/>
                      </a:cxn>
                      <a:cxn ang="0">
                        <a:pos x="T2" y="T3"/>
                      </a:cxn>
                      <a:cxn ang="0">
                        <a:pos x="T4" y="T5"/>
                      </a:cxn>
                      <a:cxn ang="0">
                        <a:pos x="T6" y="T7"/>
                      </a:cxn>
                      <a:cxn ang="0">
                        <a:pos x="T8" y="T9"/>
                      </a:cxn>
                      <a:cxn ang="0">
                        <a:pos x="T10" y="T11"/>
                      </a:cxn>
                      <a:cxn ang="0">
                        <a:pos x="T12" y="T13"/>
                      </a:cxn>
                    </a:cxnLst>
                    <a:rect l="0" t="0" r="r" b="b"/>
                    <a:pathLst>
                      <a:path w="25" h="98">
                        <a:moveTo>
                          <a:pt x="24" y="1"/>
                        </a:moveTo>
                        <a:lnTo>
                          <a:pt x="5" y="94"/>
                        </a:lnTo>
                        <a:lnTo>
                          <a:pt x="0" y="97"/>
                        </a:lnTo>
                        <a:lnTo>
                          <a:pt x="20" y="0"/>
                        </a:lnTo>
                        <a:lnTo>
                          <a:pt x="21" y="0"/>
                        </a:lnTo>
                        <a:lnTo>
                          <a:pt x="23" y="0"/>
                        </a:lnTo>
                        <a:lnTo>
                          <a:pt x="24" y="1"/>
                        </a:lnTo>
                      </a:path>
                    </a:pathLst>
                  </a:custGeom>
                  <a:solidFill>
                    <a:srgbClr val="BF7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45" name="Group 51"/>
                  <p:cNvGrpSpPr>
                    <a:grpSpLocks/>
                  </p:cNvGrpSpPr>
                  <p:nvPr/>
                </p:nvGrpSpPr>
                <p:grpSpPr bwMode="auto">
                  <a:xfrm>
                    <a:off x="832" y="2406"/>
                    <a:ext cx="256" cy="278"/>
                    <a:chOff x="832" y="2406"/>
                    <a:chExt cx="256" cy="278"/>
                  </a:xfrm>
                </p:grpSpPr>
                <p:sp>
                  <p:nvSpPr>
                    <p:cNvPr id="49" name="Freeform 52"/>
                    <p:cNvSpPr>
                      <a:spLocks/>
                    </p:cNvSpPr>
                    <p:nvPr/>
                  </p:nvSpPr>
                  <p:spPr bwMode="auto">
                    <a:xfrm>
                      <a:off x="832" y="2406"/>
                      <a:ext cx="256" cy="278"/>
                    </a:xfrm>
                    <a:custGeom>
                      <a:avLst/>
                      <a:gdLst>
                        <a:gd name="T0" fmla="*/ 89 w 256"/>
                        <a:gd name="T1" fmla="*/ 3 h 278"/>
                        <a:gd name="T2" fmla="*/ 76 w 256"/>
                        <a:gd name="T3" fmla="*/ 6 h 278"/>
                        <a:gd name="T4" fmla="*/ 63 w 256"/>
                        <a:gd name="T5" fmla="*/ 9 h 278"/>
                        <a:gd name="T6" fmla="*/ 53 w 256"/>
                        <a:gd name="T7" fmla="*/ 12 h 278"/>
                        <a:gd name="T8" fmla="*/ 45 w 256"/>
                        <a:gd name="T9" fmla="*/ 16 h 278"/>
                        <a:gd name="T10" fmla="*/ 38 w 256"/>
                        <a:gd name="T11" fmla="*/ 21 h 278"/>
                        <a:gd name="T12" fmla="*/ 31 w 256"/>
                        <a:gd name="T13" fmla="*/ 28 h 278"/>
                        <a:gd name="T14" fmla="*/ 22 w 256"/>
                        <a:gd name="T15" fmla="*/ 42 h 278"/>
                        <a:gd name="T16" fmla="*/ 0 w 256"/>
                        <a:gd name="T17" fmla="*/ 79 h 278"/>
                        <a:gd name="T18" fmla="*/ 6 w 256"/>
                        <a:gd name="T19" fmla="*/ 85 h 278"/>
                        <a:gd name="T20" fmla="*/ 63 w 256"/>
                        <a:gd name="T21" fmla="*/ 112 h 278"/>
                        <a:gd name="T22" fmla="*/ 61 w 256"/>
                        <a:gd name="T23" fmla="*/ 171 h 278"/>
                        <a:gd name="T24" fmla="*/ 56 w 256"/>
                        <a:gd name="T25" fmla="*/ 213 h 278"/>
                        <a:gd name="T26" fmla="*/ 41 w 256"/>
                        <a:gd name="T27" fmla="*/ 254 h 278"/>
                        <a:gd name="T28" fmla="*/ 240 w 256"/>
                        <a:gd name="T29" fmla="*/ 277 h 278"/>
                        <a:gd name="T30" fmla="*/ 208 w 256"/>
                        <a:gd name="T31" fmla="*/ 172 h 278"/>
                        <a:gd name="T32" fmla="*/ 219 w 256"/>
                        <a:gd name="T33" fmla="*/ 162 h 278"/>
                        <a:gd name="T34" fmla="*/ 224 w 256"/>
                        <a:gd name="T35" fmla="*/ 145 h 278"/>
                        <a:gd name="T36" fmla="*/ 225 w 256"/>
                        <a:gd name="T37" fmla="*/ 129 h 278"/>
                        <a:gd name="T38" fmla="*/ 226 w 256"/>
                        <a:gd name="T39" fmla="*/ 114 h 278"/>
                        <a:gd name="T40" fmla="*/ 237 w 256"/>
                        <a:gd name="T41" fmla="*/ 36 h 278"/>
                        <a:gd name="T42" fmla="*/ 229 w 256"/>
                        <a:gd name="T43" fmla="*/ 23 h 278"/>
                        <a:gd name="T44" fmla="*/ 217 w 256"/>
                        <a:gd name="T45" fmla="*/ 15 h 278"/>
                        <a:gd name="T46" fmla="*/ 180 w 256"/>
                        <a:gd name="T47" fmla="*/ 4 h 278"/>
                        <a:gd name="T48" fmla="*/ 173 w 256"/>
                        <a:gd name="T49" fmla="*/ 1 h 278"/>
                        <a:gd name="T50" fmla="*/ 166 w 256"/>
                        <a:gd name="T51" fmla="*/ 0 h 278"/>
                        <a:gd name="T52" fmla="*/ 168 w 256"/>
                        <a:gd name="T53" fmla="*/ 8 h 278"/>
                        <a:gd name="T54" fmla="*/ 173 w 256"/>
                        <a:gd name="T55" fmla="*/ 15 h 278"/>
                        <a:gd name="T56" fmla="*/ 178 w 256"/>
                        <a:gd name="T57" fmla="*/ 24 h 278"/>
                        <a:gd name="T58" fmla="*/ 180 w 256"/>
                        <a:gd name="T59" fmla="*/ 31 h 278"/>
                        <a:gd name="T60" fmla="*/ 181 w 256"/>
                        <a:gd name="T61" fmla="*/ 40 h 278"/>
                        <a:gd name="T62" fmla="*/ 178 w 256"/>
                        <a:gd name="T63" fmla="*/ 49 h 278"/>
                        <a:gd name="T64" fmla="*/ 172 w 256"/>
                        <a:gd name="T65" fmla="*/ 56 h 278"/>
                        <a:gd name="T66" fmla="*/ 162 w 256"/>
                        <a:gd name="T67" fmla="*/ 61 h 278"/>
                        <a:gd name="T68" fmla="*/ 152 w 256"/>
                        <a:gd name="T69" fmla="*/ 64 h 278"/>
                        <a:gd name="T70" fmla="*/ 140 w 256"/>
                        <a:gd name="T71" fmla="*/ 64 h 278"/>
                        <a:gd name="T72" fmla="*/ 129 w 256"/>
                        <a:gd name="T73" fmla="*/ 61 h 278"/>
                        <a:gd name="T74" fmla="*/ 115 w 256"/>
                        <a:gd name="T75" fmla="*/ 54 h 278"/>
                        <a:gd name="T76" fmla="*/ 106 w 256"/>
                        <a:gd name="T77" fmla="*/ 46 h 278"/>
                        <a:gd name="T78" fmla="*/ 102 w 256"/>
                        <a:gd name="T79" fmla="*/ 35 h 278"/>
                        <a:gd name="T80" fmla="*/ 98 w 256"/>
                        <a:gd name="T81" fmla="*/ 23 h 278"/>
                        <a:gd name="T82" fmla="*/ 94 w 256"/>
                        <a:gd name="T83" fmla="*/ 10 h 278"/>
                        <a:gd name="T84" fmla="*/ 93 w 256"/>
                        <a:gd name="T85" fmla="*/ 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8">
                          <a:moveTo>
                            <a:pt x="93" y="1"/>
                          </a:moveTo>
                          <a:lnTo>
                            <a:pt x="89" y="3"/>
                          </a:lnTo>
                          <a:lnTo>
                            <a:pt x="82" y="4"/>
                          </a:lnTo>
                          <a:lnTo>
                            <a:pt x="76" y="6"/>
                          </a:lnTo>
                          <a:lnTo>
                            <a:pt x="69" y="7"/>
                          </a:lnTo>
                          <a:lnTo>
                            <a:pt x="63" y="9"/>
                          </a:lnTo>
                          <a:lnTo>
                            <a:pt x="57" y="10"/>
                          </a:lnTo>
                          <a:lnTo>
                            <a:pt x="53" y="12"/>
                          </a:lnTo>
                          <a:lnTo>
                            <a:pt x="49" y="14"/>
                          </a:lnTo>
                          <a:lnTo>
                            <a:pt x="45" y="16"/>
                          </a:lnTo>
                          <a:lnTo>
                            <a:pt x="41" y="19"/>
                          </a:lnTo>
                          <a:lnTo>
                            <a:pt x="38" y="21"/>
                          </a:lnTo>
                          <a:lnTo>
                            <a:pt x="35" y="24"/>
                          </a:lnTo>
                          <a:lnTo>
                            <a:pt x="31" y="28"/>
                          </a:lnTo>
                          <a:lnTo>
                            <a:pt x="28" y="33"/>
                          </a:lnTo>
                          <a:lnTo>
                            <a:pt x="22" y="42"/>
                          </a:lnTo>
                          <a:lnTo>
                            <a:pt x="12" y="59"/>
                          </a:lnTo>
                          <a:lnTo>
                            <a:pt x="0" y="79"/>
                          </a:lnTo>
                          <a:lnTo>
                            <a:pt x="2" y="82"/>
                          </a:lnTo>
                          <a:lnTo>
                            <a:pt x="6" y="85"/>
                          </a:lnTo>
                          <a:lnTo>
                            <a:pt x="61" y="106"/>
                          </a:lnTo>
                          <a:lnTo>
                            <a:pt x="63" y="112"/>
                          </a:lnTo>
                          <a:lnTo>
                            <a:pt x="63" y="137"/>
                          </a:lnTo>
                          <a:lnTo>
                            <a:pt x="61" y="171"/>
                          </a:lnTo>
                          <a:lnTo>
                            <a:pt x="58" y="196"/>
                          </a:lnTo>
                          <a:lnTo>
                            <a:pt x="56" y="213"/>
                          </a:lnTo>
                          <a:lnTo>
                            <a:pt x="50" y="236"/>
                          </a:lnTo>
                          <a:lnTo>
                            <a:pt x="41" y="254"/>
                          </a:lnTo>
                          <a:lnTo>
                            <a:pt x="29" y="277"/>
                          </a:lnTo>
                          <a:lnTo>
                            <a:pt x="240" y="277"/>
                          </a:lnTo>
                          <a:lnTo>
                            <a:pt x="218" y="220"/>
                          </a:lnTo>
                          <a:lnTo>
                            <a:pt x="208" y="172"/>
                          </a:lnTo>
                          <a:lnTo>
                            <a:pt x="213" y="168"/>
                          </a:lnTo>
                          <a:lnTo>
                            <a:pt x="219" y="162"/>
                          </a:lnTo>
                          <a:lnTo>
                            <a:pt x="222" y="154"/>
                          </a:lnTo>
                          <a:lnTo>
                            <a:pt x="224" y="145"/>
                          </a:lnTo>
                          <a:lnTo>
                            <a:pt x="225" y="137"/>
                          </a:lnTo>
                          <a:lnTo>
                            <a:pt x="225" y="129"/>
                          </a:lnTo>
                          <a:lnTo>
                            <a:pt x="225" y="122"/>
                          </a:lnTo>
                          <a:lnTo>
                            <a:pt x="226" y="114"/>
                          </a:lnTo>
                          <a:lnTo>
                            <a:pt x="255" y="90"/>
                          </a:lnTo>
                          <a:lnTo>
                            <a:pt x="237" y="36"/>
                          </a:lnTo>
                          <a:lnTo>
                            <a:pt x="234" y="29"/>
                          </a:lnTo>
                          <a:lnTo>
                            <a:pt x="229" y="23"/>
                          </a:lnTo>
                          <a:lnTo>
                            <a:pt x="224" y="18"/>
                          </a:lnTo>
                          <a:lnTo>
                            <a:pt x="217" y="15"/>
                          </a:lnTo>
                          <a:lnTo>
                            <a:pt x="185" y="6"/>
                          </a:lnTo>
                          <a:lnTo>
                            <a:pt x="180" y="4"/>
                          </a:lnTo>
                          <a:lnTo>
                            <a:pt x="176" y="2"/>
                          </a:lnTo>
                          <a:lnTo>
                            <a:pt x="173" y="1"/>
                          </a:lnTo>
                          <a:lnTo>
                            <a:pt x="169" y="1"/>
                          </a:lnTo>
                          <a:lnTo>
                            <a:pt x="166" y="0"/>
                          </a:lnTo>
                          <a:lnTo>
                            <a:pt x="166" y="5"/>
                          </a:lnTo>
                          <a:lnTo>
                            <a:pt x="168" y="8"/>
                          </a:lnTo>
                          <a:lnTo>
                            <a:pt x="170" y="11"/>
                          </a:lnTo>
                          <a:lnTo>
                            <a:pt x="173" y="15"/>
                          </a:lnTo>
                          <a:lnTo>
                            <a:pt x="175" y="19"/>
                          </a:lnTo>
                          <a:lnTo>
                            <a:pt x="178" y="24"/>
                          </a:lnTo>
                          <a:lnTo>
                            <a:pt x="179" y="28"/>
                          </a:lnTo>
                          <a:lnTo>
                            <a:pt x="180" y="31"/>
                          </a:lnTo>
                          <a:lnTo>
                            <a:pt x="181" y="35"/>
                          </a:lnTo>
                          <a:lnTo>
                            <a:pt x="181" y="40"/>
                          </a:lnTo>
                          <a:lnTo>
                            <a:pt x="179" y="44"/>
                          </a:lnTo>
                          <a:lnTo>
                            <a:pt x="178" y="49"/>
                          </a:lnTo>
                          <a:lnTo>
                            <a:pt x="175" y="53"/>
                          </a:lnTo>
                          <a:lnTo>
                            <a:pt x="172" y="56"/>
                          </a:lnTo>
                          <a:lnTo>
                            <a:pt x="167" y="59"/>
                          </a:lnTo>
                          <a:lnTo>
                            <a:pt x="162" y="61"/>
                          </a:lnTo>
                          <a:lnTo>
                            <a:pt x="157" y="63"/>
                          </a:lnTo>
                          <a:lnTo>
                            <a:pt x="152" y="64"/>
                          </a:lnTo>
                          <a:lnTo>
                            <a:pt x="147" y="65"/>
                          </a:lnTo>
                          <a:lnTo>
                            <a:pt x="140" y="64"/>
                          </a:lnTo>
                          <a:lnTo>
                            <a:pt x="134" y="63"/>
                          </a:lnTo>
                          <a:lnTo>
                            <a:pt x="129" y="61"/>
                          </a:lnTo>
                          <a:lnTo>
                            <a:pt x="123" y="58"/>
                          </a:lnTo>
                          <a:lnTo>
                            <a:pt x="115" y="54"/>
                          </a:lnTo>
                          <a:lnTo>
                            <a:pt x="111" y="51"/>
                          </a:lnTo>
                          <a:lnTo>
                            <a:pt x="106" y="46"/>
                          </a:lnTo>
                          <a:lnTo>
                            <a:pt x="105" y="40"/>
                          </a:lnTo>
                          <a:lnTo>
                            <a:pt x="102" y="35"/>
                          </a:lnTo>
                          <a:lnTo>
                            <a:pt x="100" y="29"/>
                          </a:lnTo>
                          <a:lnTo>
                            <a:pt x="98" y="23"/>
                          </a:lnTo>
                          <a:lnTo>
                            <a:pt x="96" y="17"/>
                          </a:lnTo>
                          <a:lnTo>
                            <a:pt x="94" y="10"/>
                          </a:lnTo>
                          <a:lnTo>
                            <a:pt x="93" y="4"/>
                          </a:lnTo>
                          <a:lnTo>
                            <a:pt x="93" y="1"/>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50" name="Group 53"/>
                    <p:cNvGrpSpPr>
                      <a:grpSpLocks/>
                    </p:cNvGrpSpPr>
                    <p:nvPr/>
                  </p:nvGrpSpPr>
                  <p:grpSpPr bwMode="auto">
                    <a:xfrm>
                      <a:off x="841" y="2451"/>
                      <a:ext cx="139" cy="204"/>
                      <a:chOff x="841" y="2451"/>
                      <a:chExt cx="139" cy="204"/>
                    </a:xfrm>
                  </p:grpSpPr>
                  <p:sp>
                    <p:nvSpPr>
                      <p:cNvPr id="52" name="Freeform 54"/>
                      <p:cNvSpPr>
                        <a:spLocks/>
                      </p:cNvSpPr>
                      <p:nvPr/>
                    </p:nvSpPr>
                    <p:spPr bwMode="auto">
                      <a:xfrm>
                        <a:off x="841" y="2451"/>
                        <a:ext cx="139" cy="204"/>
                      </a:xfrm>
                      <a:custGeom>
                        <a:avLst/>
                        <a:gdLst>
                          <a:gd name="T0" fmla="*/ 1 w 139"/>
                          <a:gd name="T1" fmla="*/ 47 h 204"/>
                          <a:gd name="T2" fmla="*/ 0 w 139"/>
                          <a:gd name="T3" fmla="*/ 74 h 204"/>
                          <a:gd name="T4" fmla="*/ 3 w 139"/>
                          <a:gd name="T5" fmla="*/ 123 h 204"/>
                          <a:gd name="T6" fmla="*/ 0 w 139"/>
                          <a:gd name="T7" fmla="*/ 149 h 204"/>
                          <a:gd name="T8" fmla="*/ 3 w 139"/>
                          <a:gd name="T9" fmla="*/ 178 h 204"/>
                          <a:gd name="T10" fmla="*/ 13 w 139"/>
                          <a:gd name="T11" fmla="*/ 203 h 204"/>
                          <a:gd name="T12" fmla="*/ 39 w 139"/>
                          <a:gd name="T13" fmla="*/ 200 h 204"/>
                          <a:gd name="T14" fmla="*/ 69 w 139"/>
                          <a:gd name="T15" fmla="*/ 180 h 204"/>
                          <a:gd name="T16" fmla="*/ 117 w 139"/>
                          <a:gd name="T17" fmla="*/ 107 h 204"/>
                          <a:gd name="T18" fmla="*/ 127 w 139"/>
                          <a:gd name="T19" fmla="*/ 92 h 204"/>
                          <a:gd name="T20" fmla="*/ 130 w 139"/>
                          <a:gd name="T21" fmla="*/ 84 h 204"/>
                          <a:gd name="T22" fmla="*/ 135 w 139"/>
                          <a:gd name="T23" fmla="*/ 68 h 204"/>
                          <a:gd name="T24" fmla="*/ 135 w 139"/>
                          <a:gd name="T25" fmla="*/ 63 h 204"/>
                          <a:gd name="T26" fmla="*/ 132 w 139"/>
                          <a:gd name="T27" fmla="*/ 58 h 204"/>
                          <a:gd name="T28" fmla="*/ 127 w 139"/>
                          <a:gd name="T29" fmla="*/ 52 h 204"/>
                          <a:gd name="T30" fmla="*/ 124 w 139"/>
                          <a:gd name="T31" fmla="*/ 47 h 204"/>
                          <a:gd name="T32" fmla="*/ 125 w 139"/>
                          <a:gd name="T33" fmla="*/ 42 h 204"/>
                          <a:gd name="T34" fmla="*/ 130 w 139"/>
                          <a:gd name="T35" fmla="*/ 44 h 204"/>
                          <a:gd name="T36" fmla="*/ 133 w 139"/>
                          <a:gd name="T37" fmla="*/ 50 h 204"/>
                          <a:gd name="T38" fmla="*/ 135 w 139"/>
                          <a:gd name="T39" fmla="*/ 53 h 204"/>
                          <a:gd name="T40" fmla="*/ 138 w 139"/>
                          <a:gd name="T41" fmla="*/ 52 h 204"/>
                          <a:gd name="T42" fmla="*/ 137 w 139"/>
                          <a:gd name="T43" fmla="*/ 46 h 204"/>
                          <a:gd name="T44" fmla="*/ 136 w 139"/>
                          <a:gd name="T45" fmla="*/ 33 h 204"/>
                          <a:gd name="T46" fmla="*/ 134 w 139"/>
                          <a:gd name="T47" fmla="*/ 27 h 204"/>
                          <a:gd name="T48" fmla="*/ 130 w 139"/>
                          <a:gd name="T49" fmla="*/ 24 h 204"/>
                          <a:gd name="T50" fmla="*/ 127 w 139"/>
                          <a:gd name="T51" fmla="*/ 13 h 204"/>
                          <a:gd name="T52" fmla="*/ 124 w 139"/>
                          <a:gd name="T53" fmla="*/ 6 h 204"/>
                          <a:gd name="T54" fmla="*/ 123 w 139"/>
                          <a:gd name="T55" fmla="*/ 1 h 204"/>
                          <a:gd name="T56" fmla="*/ 118 w 139"/>
                          <a:gd name="T57" fmla="*/ 0 h 204"/>
                          <a:gd name="T58" fmla="*/ 101 w 139"/>
                          <a:gd name="T59" fmla="*/ 26 h 204"/>
                          <a:gd name="T60" fmla="*/ 96 w 139"/>
                          <a:gd name="T61" fmla="*/ 33 h 204"/>
                          <a:gd name="T62" fmla="*/ 95 w 139"/>
                          <a:gd name="T63" fmla="*/ 38 h 204"/>
                          <a:gd name="T64" fmla="*/ 101 w 139"/>
                          <a:gd name="T65" fmla="*/ 60 h 204"/>
                          <a:gd name="T66" fmla="*/ 107 w 139"/>
                          <a:gd name="T67" fmla="*/ 80 h 204"/>
                          <a:gd name="T68" fmla="*/ 53 w 139"/>
                          <a:gd name="T69" fmla="*/ 124 h 204"/>
                          <a:gd name="T70" fmla="*/ 53 w 139"/>
                          <a:gd name="T71" fmla="*/ 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9" h="204">
                            <a:moveTo>
                              <a:pt x="5" y="35"/>
                            </a:moveTo>
                            <a:lnTo>
                              <a:pt x="1" y="47"/>
                            </a:lnTo>
                            <a:lnTo>
                              <a:pt x="1" y="57"/>
                            </a:lnTo>
                            <a:lnTo>
                              <a:pt x="0" y="74"/>
                            </a:lnTo>
                            <a:lnTo>
                              <a:pt x="3" y="96"/>
                            </a:lnTo>
                            <a:lnTo>
                              <a:pt x="3" y="123"/>
                            </a:lnTo>
                            <a:lnTo>
                              <a:pt x="1" y="137"/>
                            </a:lnTo>
                            <a:lnTo>
                              <a:pt x="0" y="149"/>
                            </a:lnTo>
                            <a:lnTo>
                              <a:pt x="1" y="164"/>
                            </a:lnTo>
                            <a:lnTo>
                              <a:pt x="3" y="178"/>
                            </a:lnTo>
                            <a:lnTo>
                              <a:pt x="7" y="191"/>
                            </a:lnTo>
                            <a:lnTo>
                              <a:pt x="13" y="203"/>
                            </a:lnTo>
                            <a:lnTo>
                              <a:pt x="27" y="201"/>
                            </a:lnTo>
                            <a:lnTo>
                              <a:pt x="39" y="200"/>
                            </a:lnTo>
                            <a:lnTo>
                              <a:pt x="55" y="195"/>
                            </a:lnTo>
                            <a:lnTo>
                              <a:pt x="69" y="180"/>
                            </a:lnTo>
                            <a:lnTo>
                              <a:pt x="78" y="167"/>
                            </a:lnTo>
                            <a:lnTo>
                              <a:pt x="117" y="107"/>
                            </a:lnTo>
                            <a:lnTo>
                              <a:pt x="125" y="95"/>
                            </a:lnTo>
                            <a:lnTo>
                              <a:pt x="127" y="92"/>
                            </a:lnTo>
                            <a:lnTo>
                              <a:pt x="128" y="88"/>
                            </a:lnTo>
                            <a:lnTo>
                              <a:pt x="130" y="84"/>
                            </a:lnTo>
                            <a:lnTo>
                              <a:pt x="131" y="80"/>
                            </a:lnTo>
                            <a:lnTo>
                              <a:pt x="135" y="68"/>
                            </a:lnTo>
                            <a:lnTo>
                              <a:pt x="135" y="66"/>
                            </a:lnTo>
                            <a:lnTo>
                              <a:pt x="135" y="63"/>
                            </a:lnTo>
                            <a:lnTo>
                              <a:pt x="133" y="60"/>
                            </a:lnTo>
                            <a:lnTo>
                              <a:pt x="132" y="58"/>
                            </a:lnTo>
                            <a:lnTo>
                              <a:pt x="130" y="55"/>
                            </a:lnTo>
                            <a:lnTo>
                              <a:pt x="127" y="52"/>
                            </a:lnTo>
                            <a:lnTo>
                              <a:pt x="126" y="49"/>
                            </a:lnTo>
                            <a:lnTo>
                              <a:pt x="124" y="47"/>
                            </a:lnTo>
                            <a:lnTo>
                              <a:pt x="121" y="44"/>
                            </a:lnTo>
                            <a:lnTo>
                              <a:pt x="125" y="42"/>
                            </a:lnTo>
                            <a:lnTo>
                              <a:pt x="128" y="41"/>
                            </a:lnTo>
                            <a:lnTo>
                              <a:pt x="130" y="44"/>
                            </a:lnTo>
                            <a:lnTo>
                              <a:pt x="132" y="47"/>
                            </a:lnTo>
                            <a:lnTo>
                              <a:pt x="133" y="50"/>
                            </a:lnTo>
                            <a:lnTo>
                              <a:pt x="134" y="52"/>
                            </a:lnTo>
                            <a:lnTo>
                              <a:pt x="135" y="53"/>
                            </a:lnTo>
                            <a:lnTo>
                              <a:pt x="137" y="54"/>
                            </a:lnTo>
                            <a:lnTo>
                              <a:pt x="138" y="52"/>
                            </a:lnTo>
                            <a:lnTo>
                              <a:pt x="138" y="50"/>
                            </a:lnTo>
                            <a:lnTo>
                              <a:pt x="137" y="46"/>
                            </a:lnTo>
                            <a:lnTo>
                              <a:pt x="136" y="40"/>
                            </a:lnTo>
                            <a:lnTo>
                              <a:pt x="136" y="33"/>
                            </a:lnTo>
                            <a:lnTo>
                              <a:pt x="134" y="32"/>
                            </a:lnTo>
                            <a:lnTo>
                              <a:pt x="134" y="27"/>
                            </a:lnTo>
                            <a:lnTo>
                              <a:pt x="134" y="26"/>
                            </a:lnTo>
                            <a:lnTo>
                              <a:pt x="130" y="24"/>
                            </a:lnTo>
                            <a:lnTo>
                              <a:pt x="128" y="18"/>
                            </a:lnTo>
                            <a:lnTo>
                              <a:pt x="127" y="13"/>
                            </a:lnTo>
                            <a:lnTo>
                              <a:pt x="125" y="9"/>
                            </a:lnTo>
                            <a:lnTo>
                              <a:pt x="124" y="6"/>
                            </a:lnTo>
                            <a:lnTo>
                              <a:pt x="124" y="3"/>
                            </a:lnTo>
                            <a:lnTo>
                              <a:pt x="123" y="1"/>
                            </a:lnTo>
                            <a:lnTo>
                              <a:pt x="121" y="0"/>
                            </a:lnTo>
                            <a:lnTo>
                              <a:pt x="118" y="0"/>
                            </a:lnTo>
                            <a:lnTo>
                              <a:pt x="117" y="8"/>
                            </a:lnTo>
                            <a:lnTo>
                              <a:pt x="101" y="26"/>
                            </a:lnTo>
                            <a:lnTo>
                              <a:pt x="97" y="31"/>
                            </a:lnTo>
                            <a:lnTo>
                              <a:pt x="96" y="33"/>
                            </a:lnTo>
                            <a:lnTo>
                              <a:pt x="95" y="36"/>
                            </a:lnTo>
                            <a:lnTo>
                              <a:pt x="95" y="38"/>
                            </a:lnTo>
                            <a:lnTo>
                              <a:pt x="97" y="46"/>
                            </a:lnTo>
                            <a:lnTo>
                              <a:pt x="101" y="60"/>
                            </a:lnTo>
                            <a:lnTo>
                              <a:pt x="104" y="68"/>
                            </a:lnTo>
                            <a:lnTo>
                              <a:pt x="107" y="80"/>
                            </a:lnTo>
                            <a:lnTo>
                              <a:pt x="83" y="99"/>
                            </a:lnTo>
                            <a:lnTo>
                              <a:pt x="53" y="124"/>
                            </a:lnTo>
                            <a:lnTo>
                              <a:pt x="55" y="94"/>
                            </a:lnTo>
                            <a:lnTo>
                              <a:pt x="53" y="61"/>
                            </a:lnTo>
                            <a:lnTo>
                              <a:pt x="5" y="35"/>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53" name="Freeform 55"/>
                      <p:cNvSpPr>
                        <a:spLocks/>
                      </p:cNvSpPr>
                      <p:nvPr/>
                    </p:nvSpPr>
                    <p:spPr bwMode="auto">
                      <a:xfrm>
                        <a:off x="952" y="2476"/>
                        <a:ext cx="20" cy="17"/>
                      </a:xfrm>
                      <a:custGeom>
                        <a:avLst/>
                        <a:gdLst>
                          <a:gd name="T0" fmla="*/ 0 w 20"/>
                          <a:gd name="T1" fmla="*/ 16 h 17"/>
                          <a:gd name="T2" fmla="*/ 12 w 20"/>
                          <a:gd name="T3" fmla="*/ 0 h 17"/>
                          <a:gd name="T4" fmla="*/ 19 w 20"/>
                          <a:gd name="T5" fmla="*/ 0 h 17"/>
                        </a:gdLst>
                        <a:ahLst/>
                        <a:cxnLst>
                          <a:cxn ang="0">
                            <a:pos x="T0" y="T1"/>
                          </a:cxn>
                          <a:cxn ang="0">
                            <a:pos x="T2" y="T3"/>
                          </a:cxn>
                          <a:cxn ang="0">
                            <a:pos x="T4" y="T5"/>
                          </a:cxn>
                        </a:cxnLst>
                        <a:rect l="0" t="0" r="r" b="b"/>
                        <a:pathLst>
                          <a:path w="20" h="17">
                            <a:moveTo>
                              <a:pt x="0" y="16"/>
                            </a:moveTo>
                            <a:lnTo>
                              <a:pt x="12" y="0"/>
                            </a:lnTo>
                            <a:lnTo>
                              <a:pt x="19"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54" name="Freeform 56"/>
                      <p:cNvSpPr>
                        <a:spLocks/>
                      </p:cNvSpPr>
                      <p:nvPr/>
                    </p:nvSpPr>
                    <p:spPr bwMode="auto">
                      <a:xfrm>
                        <a:off x="949" y="2484"/>
                        <a:ext cx="27" cy="17"/>
                      </a:xfrm>
                      <a:custGeom>
                        <a:avLst/>
                        <a:gdLst>
                          <a:gd name="T0" fmla="*/ 0 w 27"/>
                          <a:gd name="T1" fmla="*/ 16 h 17"/>
                          <a:gd name="T2" fmla="*/ 15 w 27"/>
                          <a:gd name="T3" fmla="*/ 5 h 17"/>
                          <a:gd name="T4" fmla="*/ 26 w 27"/>
                          <a:gd name="T5" fmla="*/ 0 h 17"/>
                        </a:gdLst>
                        <a:ahLst/>
                        <a:cxnLst>
                          <a:cxn ang="0">
                            <a:pos x="T0" y="T1"/>
                          </a:cxn>
                          <a:cxn ang="0">
                            <a:pos x="T2" y="T3"/>
                          </a:cxn>
                          <a:cxn ang="0">
                            <a:pos x="T4" y="T5"/>
                          </a:cxn>
                        </a:cxnLst>
                        <a:rect l="0" t="0" r="r" b="b"/>
                        <a:pathLst>
                          <a:path w="27" h="17">
                            <a:moveTo>
                              <a:pt x="0" y="16"/>
                            </a:moveTo>
                            <a:lnTo>
                              <a:pt x="15" y="5"/>
                            </a:lnTo>
                            <a:lnTo>
                              <a:pt x="26"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55" name="Freeform 57"/>
                      <p:cNvSpPr>
                        <a:spLocks/>
                      </p:cNvSpPr>
                      <p:nvPr/>
                    </p:nvSpPr>
                    <p:spPr bwMode="auto">
                      <a:xfrm>
                        <a:off x="951" y="2472"/>
                        <a:ext cx="17" cy="17"/>
                      </a:xfrm>
                      <a:custGeom>
                        <a:avLst/>
                        <a:gdLst>
                          <a:gd name="T0" fmla="*/ 0 w 17"/>
                          <a:gd name="T1" fmla="*/ 16 h 17"/>
                          <a:gd name="T2" fmla="*/ 14 w 17"/>
                          <a:gd name="T3" fmla="*/ 0 h 17"/>
                          <a:gd name="T4" fmla="*/ 16 w 17"/>
                          <a:gd name="T5" fmla="*/ 8 h 17"/>
                        </a:gdLst>
                        <a:ahLst/>
                        <a:cxnLst>
                          <a:cxn ang="0">
                            <a:pos x="T0" y="T1"/>
                          </a:cxn>
                          <a:cxn ang="0">
                            <a:pos x="T2" y="T3"/>
                          </a:cxn>
                          <a:cxn ang="0">
                            <a:pos x="T4" y="T5"/>
                          </a:cxn>
                        </a:cxnLst>
                        <a:rect l="0" t="0" r="r" b="b"/>
                        <a:pathLst>
                          <a:path w="17" h="17">
                            <a:moveTo>
                              <a:pt x="0" y="16"/>
                            </a:moveTo>
                            <a:lnTo>
                              <a:pt x="14" y="0"/>
                            </a:lnTo>
                            <a:lnTo>
                              <a:pt x="16" y="8"/>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56" name="Line 58"/>
                      <p:cNvSpPr>
                        <a:spLocks noChangeShapeType="1"/>
                      </p:cNvSpPr>
                      <p:nvPr/>
                    </p:nvSpPr>
                    <p:spPr bwMode="auto">
                      <a:xfrm flipH="1" flipV="1">
                        <a:off x="960" y="2459"/>
                        <a:ext cx="5" cy="2"/>
                      </a:xfrm>
                      <a:prstGeom prst="line">
                        <a:avLst/>
                      </a:prstGeom>
                      <a:noFill/>
                      <a:ln w="12700">
                        <a:solidFill>
                          <a:srgbClr val="BF3F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51" name="Freeform 59"/>
                    <p:cNvSpPr>
                      <a:spLocks/>
                    </p:cNvSpPr>
                    <p:nvPr/>
                  </p:nvSpPr>
                  <p:spPr bwMode="auto">
                    <a:xfrm>
                      <a:off x="832" y="2474"/>
                      <a:ext cx="66" cy="42"/>
                    </a:xfrm>
                    <a:custGeom>
                      <a:avLst/>
                      <a:gdLst>
                        <a:gd name="T0" fmla="*/ 30 w 66"/>
                        <a:gd name="T1" fmla="*/ 15 h 42"/>
                        <a:gd name="T2" fmla="*/ 6 w 66"/>
                        <a:gd name="T3" fmla="*/ 0 h 42"/>
                        <a:gd name="T4" fmla="*/ 0 w 66"/>
                        <a:gd name="T5" fmla="*/ 11 h 42"/>
                        <a:gd name="T6" fmla="*/ 2 w 66"/>
                        <a:gd name="T7" fmla="*/ 14 h 42"/>
                        <a:gd name="T8" fmla="*/ 6 w 66"/>
                        <a:gd name="T9" fmla="*/ 17 h 42"/>
                        <a:gd name="T10" fmla="*/ 65 w 66"/>
                        <a:gd name="T11" fmla="*/ 41 h 42"/>
                        <a:gd name="T12" fmla="*/ 65 w 66"/>
                        <a:gd name="T13" fmla="*/ 35 h 42"/>
                        <a:gd name="T14" fmla="*/ 30 w 66"/>
                        <a:gd name="T15" fmla="*/ 15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2">
                          <a:moveTo>
                            <a:pt x="30" y="15"/>
                          </a:moveTo>
                          <a:lnTo>
                            <a:pt x="6" y="0"/>
                          </a:lnTo>
                          <a:lnTo>
                            <a:pt x="0" y="11"/>
                          </a:lnTo>
                          <a:lnTo>
                            <a:pt x="2" y="14"/>
                          </a:lnTo>
                          <a:lnTo>
                            <a:pt x="6" y="17"/>
                          </a:lnTo>
                          <a:lnTo>
                            <a:pt x="65" y="41"/>
                          </a:lnTo>
                          <a:lnTo>
                            <a:pt x="65" y="35"/>
                          </a:lnTo>
                          <a:lnTo>
                            <a:pt x="30" y="15"/>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46" name="Group 60"/>
                  <p:cNvGrpSpPr>
                    <a:grpSpLocks/>
                  </p:cNvGrpSpPr>
                  <p:nvPr/>
                </p:nvGrpSpPr>
                <p:grpSpPr bwMode="auto">
                  <a:xfrm>
                    <a:off x="939" y="2430"/>
                    <a:ext cx="33" cy="48"/>
                    <a:chOff x="939" y="2430"/>
                    <a:chExt cx="33" cy="48"/>
                  </a:xfrm>
                </p:grpSpPr>
                <p:sp>
                  <p:nvSpPr>
                    <p:cNvPr id="47" name="Freeform 61"/>
                    <p:cNvSpPr>
                      <a:spLocks/>
                    </p:cNvSpPr>
                    <p:nvPr/>
                  </p:nvSpPr>
                  <p:spPr bwMode="auto">
                    <a:xfrm>
                      <a:off x="939" y="2431"/>
                      <a:ext cx="26" cy="47"/>
                    </a:xfrm>
                    <a:custGeom>
                      <a:avLst/>
                      <a:gdLst>
                        <a:gd name="T0" fmla="*/ 24 w 26"/>
                        <a:gd name="T1" fmla="*/ 0 h 47"/>
                        <a:gd name="T2" fmla="*/ 16 w 26"/>
                        <a:gd name="T3" fmla="*/ 3 h 47"/>
                        <a:gd name="T4" fmla="*/ 9 w 26"/>
                        <a:gd name="T5" fmla="*/ 7 h 47"/>
                        <a:gd name="T6" fmla="*/ 4 w 26"/>
                        <a:gd name="T7" fmla="*/ 15 h 47"/>
                        <a:gd name="T8" fmla="*/ 0 w 26"/>
                        <a:gd name="T9" fmla="*/ 20 h 47"/>
                        <a:gd name="T10" fmla="*/ 1 w 26"/>
                        <a:gd name="T11" fmla="*/ 27 h 47"/>
                        <a:gd name="T12" fmla="*/ 2 w 26"/>
                        <a:gd name="T13" fmla="*/ 39 h 47"/>
                        <a:gd name="T14" fmla="*/ 3 w 26"/>
                        <a:gd name="T15" fmla="*/ 46 h 47"/>
                        <a:gd name="T16" fmla="*/ 12 w 26"/>
                        <a:gd name="T17" fmla="*/ 38 h 47"/>
                        <a:gd name="T18" fmla="*/ 12 w 26"/>
                        <a:gd name="T19" fmla="*/ 30 h 47"/>
                        <a:gd name="T20" fmla="*/ 11 w 26"/>
                        <a:gd name="T21" fmla="*/ 27 h 47"/>
                        <a:gd name="T22" fmla="*/ 10 w 26"/>
                        <a:gd name="T23" fmla="*/ 24 h 47"/>
                        <a:gd name="T24" fmla="*/ 12 w 26"/>
                        <a:gd name="T25" fmla="*/ 23 h 47"/>
                        <a:gd name="T26" fmla="*/ 13 w 26"/>
                        <a:gd name="T27" fmla="*/ 21 h 47"/>
                        <a:gd name="T28" fmla="*/ 15 w 26"/>
                        <a:gd name="T29" fmla="*/ 18 h 47"/>
                        <a:gd name="T30" fmla="*/ 16 w 26"/>
                        <a:gd name="T31" fmla="*/ 15 h 47"/>
                        <a:gd name="T32" fmla="*/ 17 w 26"/>
                        <a:gd name="T33" fmla="*/ 12 h 47"/>
                        <a:gd name="T34" fmla="*/ 19 w 26"/>
                        <a:gd name="T35" fmla="*/ 11 h 47"/>
                        <a:gd name="T36" fmla="*/ 22 w 26"/>
                        <a:gd name="T37" fmla="*/ 10 h 47"/>
                        <a:gd name="T38" fmla="*/ 24 w 26"/>
                        <a:gd name="T39" fmla="*/ 8 h 47"/>
                        <a:gd name="T40" fmla="*/ 25 w 26"/>
                        <a:gd name="T41" fmla="*/ 6 h 47"/>
                        <a:gd name="T42" fmla="*/ 25 w 26"/>
                        <a:gd name="T43" fmla="*/ 3 h 47"/>
                        <a:gd name="T44" fmla="*/ 24 w 26"/>
                        <a:gd name="T4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47">
                          <a:moveTo>
                            <a:pt x="24" y="0"/>
                          </a:moveTo>
                          <a:lnTo>
                            <a:pt x="16" y="3"/>
                          </a:lnTo>
                          <a:lnTo>
                            <a:pt x="9" y="7"/>
                          </a:lnTo>
                          <a:lnTo>
                            <a:pt x="4" y="15"/>
                          </a:lnTo>
                          <a:lnTo>
                            <a:pt x="0" y="20"/>
                          </a:lnTo>
                          <a:lnTo>
                            <a:pt x="1" y="27"/>
                          </a:lnTo>
                          <a:lnTo>
                            <a:pt x="2" y="39"/>
                          </a:lnTo>
                          <a:lnTo>
                            <a:pt x="3" y="46"/>
                          </a:lnTo>
                          <a:lnTo>
                            <a:pt x="12" y="38"/>
                          </a:lnTo>
                          <a:lnTo>
                            <a:pt x="12" y="30"/>
                          </a:lnTo>
                          <a:lnTo>
                            <a:pt x="11" y="27"/>
                          </a:lnTo>
                          <a:lnTo>
                            <a:pt x="10" y="24"/>
                          </a:lnTo>
                          <a:lnTo>
                            <a:pt x="12" y="23"/>
                          </a:lnTo>
                          <a:lnTo>
                            <a:pt x="13" y="21"/>
                          </a:lnTo>
                          <a:lnTo>
                            <a:pt x="15" y="18"/>
                          </a:lnTo>
                          <a:lnTo>
                            <a:pt x="16" y="15"/>
                          </a:lnTo>
                          <a:lnTo>
                            <a:pt x="17" y="12"/>
                          </a:lnTo>
                          <a:lnTo>
                            <a:pt x="19" y="11"/>
                          </a:lnTo>
                          <a:lnTo>
                            <a:pt x="22" y="10"/>
                          </a:lnTo>
                          <a:lnTo>
                            <a:pt x="24" y="8"/>
                          </a:lnTo>
                          <a:lnTo>
                            <a:pt x="25" y="6"/>
                          </a:lnTo>
                          <a:lnTo>
                            <a:pt x="25" y="3"/>
                          </a:lnTo>
                          <a:lnTo>
                            <a:pt x="24"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48" name="Freeform 62"/>
                    <p:cNvSpPr>
                      <a:spLocks/>
                    </p:cNvSpPr>
                    <p:nvPr/>
                  </p:nvSpPr>
                  <p:spPr bwMode="auto">
                    <a:xfrm>
                      <a:off x="955" y="2430"/>
                      <a:ext cx="17" cy="17"/>
                    </a:xfrm>
                    <a:custGeom>
                      <a:avLst/>
                      <a:gdLst>
                        <a:gd name="T0" fmla="*/ 0 w 17"/>
                        <a:gd name="T1" fmla="*/ 12 h 17"/>
                        <a:gd name="T2" fmla="*/ 14 w 17"/>
                        <a:gd name="T3" fmla="*/ 0 h 17"/>
                        <a:gd name="T4" fmla="*/ 16 w 17"/>
                        <a:gd name="T5" fmla="*/ 6 h 17"/>
                        <a:gd name="T6" fmla="*/ 14 w 17"/>
                        <a:gd name="T7" fmla="*/ 9 h 17"/>
                        <a:gd name="T8" fmla="*/ 5 w 17"/>
                        <a:gd name="T9" fmla="*/ 16 h 17"/>
                        <a:gd name="T10" fmla="*/ 4 w 17"/>
                        <a:gd name="T11" fmla="*/ 16 h 17"/>
                        <a:gd name="T12" fmla="*/ 1 w 17"/>
                        <a:gd name="T13" fmla="*/ 16 h 17"/>
                        <a:gd name="T14" fmla="*/ 0 w 1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0" y="12"/>
                          </a:moveTo>
                          <a:lnTo>
                            <a:pt x="14" y="0"/>
                          </a:lnTo>
                          <a:lnTo>
                            <a:pt x="16" y="6"/>
                          </a:lnTo>
                          <a:lnTo>
                            <a:pt x="14" y="9"/>
                          </a:lnTo>
                          <a:lnTo>
                            <a:pt x="5" y="16"/>
                          </a:lnTo>
                          <a:lnTo>
                            <a:pt x="4" y="16"/>
                          </a:lnTo>
                          <a:lnTo>
                            <a:pt x="1" y="16"/>
                          </a:lnTo>
                          <a:lnTo>
                            <a:pt x="0" y="12"/>
                          </a:lnTo>
                        </a:path>
                      </a:pathLst>
                    </a:custGeom>
                    <a:solidFill>
                      <a:srgbClr val="FF001F"/>
                    </a:solidFill>
                    <a:ln w="12700" cap="rnd" cmpd="sng">
                      <a:solidFill>
                        <a:srgbClr val="FF001F"/>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sp>
            <p:nvSpPr>
              <p:cNvPr id="39" name="Freeform 63"/>
              <p:cNvSpPr>
                <a:spLocks/>
              </p:cNvSpPr>
              <p:nvPr/>
            </p:nvSpPr>
            <p:spPr bwMode="auto">
              <a:xfrm>
                <a:off x="962" y="2406"/>
                <a:ext cx="168" cy="201"/>
              </a:xfrm>
              <a:custGeom>
                <a:avLst/>
                <a:gdLst>
                  <a:gd name="T0" fmla="*/ 65 w 168"/>
                  <a:gd name="T1" fmla="*/ 0 h 201"/>
                  <a:gd name="T2" fmla="*/ 162 w 168"/>
                  <a:gd name="T3" fmla="*/ 20 h 201"/>
                  <a:gd name="T4" fmla="*/ 154 w 168"/>
                  <a:gd name="T5" fmla="*/ 22 h 201"/>
                  <a:gd name="T6" fmla="*/ 167 w 168"/>
                  <a:gd name="T7" fmla="*/ 28 h 201"/>
                  <a:gd name="T8" fmla="*/ 111 w 168"/>
                  <a:gd name="T9" fmla="*/ 200 h 201"/>
                  <a:gd name="T10" fmla="*/ 41 w 168"/>
                  <a:gd name="T11" fmla="*/ 192 h 201"/>
                  <a:gd name="T12" fmla="*/ 0 w 168"/>
                  <a:gd name="T13" fmla="*/ 169 h 201"/>
                  <a:gd name="T14" fmla="*/ 65 w 16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201">
                    <a:moveTo>
                      <a:pt x="65" y="0"/>
                    </a:moveTo>
                    <a:lnTo>
                      <a:pt x="162" y="20"/>
                    </a:lnTo>
                    <a:lnTo>
                      <a:pt x="154" y="22"/>
                    </a:lnTo>
                    <a:lnTo>
                      <a:pt x="167" y="28"/>
                    </a:lnTo>
                    <a:lnTo>
                      <a:pt x="111" y="200"/>
                    </a:lnTo>
                    <a:lnTo>
                      <a:pt x="41" y="192"/>
                    </a:lnTo>
                    <a:lnTo>
                      <a:pt x="0" y="169"/>
                    </a:lnTo>
                    <a:lnTo>
                      <a:pt x="65" y="0"/>
                    </a:lnTo>
                  </a:path>
                </a:pathLst>
              </a:custGeom>
              <a:solidFill>
                <a:srgbClr val="9FB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40" name="Freeform 64"/>
              <p:cNvSpPr>
                <a:spLocks/>
              </p:cNvSpPr>
              <p:nvPr/>
            </p:nvSpPr>
            <p:spPr bwMode="auto">
              <a:xfrm>
                <a:off x="937" y="2530"/>
                <a:ext cx="174" cy="99"/>
              </a:xfrm>
              <a:custGeom>
                <a:avLst/>
                <a:gdLst>
                  <a:gd name="T0" fmla="*/ 160 w 174"/>
                  <a:gd name="T1" fmla="*/ 7 h 99"/>
                  <a:gd name="T2" fmla="*/ 165 w 174"/>
                  <a:gd name="T3" fmla="*/ 40 h 99"/>
                  <a:gd name="T4" fmla="*/ 171 w 174"/>
                  <a:gd name="T5" fmla="*/ 67 h 99"/>
                  <a:gd name="T6" fmla="*/ 173 w 174"/>
                  <a:gd name="T7" fmla="*/ 82 h 99"/>
                  <a:gd name="T8" fmla="*/ 170 w 174"/>
                  <a:gd name="T9" fmla="*/ 91 h 99"/>
                  <a:gd name="T10" fmla="*/ 144 w 174"/>
                  <a:gd name="T11" fmla="*/ 97 h 99"/>
                  <a:gd name="T12" fmla="*/ 92 w 174"/>
                  <a:gd name="T13" fmla="*/ 94 h 99"/>
                  <a:gd name="T14" fmla="*/ 65 w 174"/>
                  <a:gd name="T15" fmla="*/ 98 h 99"/>
                  <a:gd name="T16" fmla="*/ 44 w 174"/>
                  <a:gd name="T17" fmla="*/ 95 h 99"/>
                  <a:gd name="T18" fmla="*/ 17 w 174"/>
                  <a:gd name="T19" fmla="*/ 93 h 99"/>
                  <a:gd name="T20" fmla="*/ 10 w 174"/>
                  <a:gd name="T21" fmla="*/ 81 h 99"/>
                  <a:gd name="T22" fmla="*/ 4 w 174"/>
                  <a:gd name="T23" fmla="*/ 72 h 99"/>
                  <a:gd name="T24" fmla="*/ 1 w 174"/>
                  <a:gd name="T25" fmla="*/ 59 h 99"/>
                  <a:gd name="T26" fmla="*/ 0 w 174"/>
                  <a:gd name="T27" fmla="*/ 51 h 99"/>
                  <a:gd name="T28" fmla="*/ 4 w 174"/>
                  <a:gd name="T29" fmla="*/ 49 h 99"/>
                  <a:gd name="T30" fmla="*/ 8 w 174"/>
                  <a:gd name="T31" fmla="*/ 53 h 99"/>
                  <a:gd name="T32" fmla="*/ 19 w 174"/>
                  <a:gd name="T33" fmla="*/ 58 h 99"/>
                  <a:gd name="T34" fmla="*/ 13 w 174"/>
                  <a:gd name="T35" fmla="*/ 51 h 99"/>
                  <a:gd name="T36" fmla="*/ 21 w 174"/>
                  <a:gd name="T37" fmla="*/ 47 h 99"/>
                  <a:gd name="T38" fmla="*/ 37 w 174"/>
                  <a:gd name="T39" fmla="*/ 45 h 99"/>
                  <a:gd name="T40" fmla="*/ 50 w 174"/>
                  <a:gd name="T41" fmla="*/ 45 h 99"/>
                  <a:gd name="T42" fmla="*/ 38 w 174"/>
                  <a:gd name="T43" fmla="*/ 43 h 99"/>
                  <a:gd name="T44" fmla="*/ 29 w 174"/>
                  <a:gd name="T45" fmla="*/ 43 h 99"/>
                  <a:gd name="T46" fmla="*/ 23 w 174"/>
                  <a:gd name="T47" fmla="*/ 40 h 99"/>
                  <a:gd name="T48" fmla="*/ 31 w 174"/>
                  <a:gd name="T49" fmla="*/ 35 h 99"/>
                  <a:gd name="T50" fmla="*/ 53 w 174"/>
                  <a:gd name="T51" fmla="*/ 33 h 99"/>
                  <a:gd name="T52" fmla="*/ 66 w 174"/>
                  <a:gd name="T53" fmla="*/ 37 h 99"/>
                  <a:gd name="T54" fmla="*/ 74 w 174"/>
                  <a:gd name="T55" fmla="*/ 48 h 99"/>
                  <a:gd name="T56" fmla="*/ 88 w 174"/>
                  <a:gd name="T57" fmla="*/ 56 h 99"/>
                  <a:gd name="T58" fmla="*/ 110 w 174"/>
                  <a:gd name="T59" fmla="*/ 57 h 99"/>
                  <a:gd name="T60" fmla="*/ 136 w 174"/>
                  <a:gd name="T61" fmla="*/ 51 h 99"/>
                  <a:gd name="T62" fmla="*/ 148 w 174"/>
                  <a:gd name="T63" fmla="*/ 2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4" h="99">
                    <a:moveTo>
                      <a:pt x="157" y="0"/>
                    </a:moveTo>
                    <a:lnTo>
                      <a:pt x="160" y="7"/>
                    </a:lnTo>
                    <a:lnTo>
                      <a:pt x="163" y="26"/>
                    </a:lnTo>
                    <a:lnTo>
                      <a:pt x="165" y="40"/>
                    </a:lnTo>
                    <a:lnTo>
                      <a:pt x="168" y="59"/>
                    </a:lnTo>
                    <a:lnTo>
                      <a:pt x="171" y="67"/>
                    </a:lnTo>
                    <a:lnTo>
                      <a:pt x="173" y="75"/>
                    </a:lnTo>
                    <a:lnTo>
                      <a:pt x="173" y="82"/>
                    </a:lnTo>
                    <a:lnTo>
                      <a:pt x="173" y="86"/>
                    </a:lnTo>
                    <a:lnTo>
                      <a:pt x="170" y="91"/>
                    </a:lnTo>
                    <a:lnTo>
                      <a:pt x="165" y="94"/>
                    </a:lnTo>
                    <a:lnTo>
                      <a:pt x="144" y="97"/>
                    </a:lnTo>
                    <a:lnTo>
                      <a:pt x="119" y="97"/>
                    </a:lnTo>
                    <a:lnTo>
                      <a:pt x="92" y="94"/>
                    </a:lnTo>
                    <a:lnTo>
                      <a:pt x="75" y="97"/>
                    </a:lnTo>
                    <a:lnTo>
                      <a:pt x="65" y="98"/>
                    </a:lnTo>
                    <a:lnTo>
                      <a:pt x="54" y="97"/>
                    </a:lnTo>
                    <a:lnTo>
                      <a:pt x="44" y="95"/>
                    </a:lnTo>
                    <a:lnTo>
                      <a:pt x="36" y="94"/>
                    </a:lnTo>
                    <a:lnTo>
                      <a:pt x="17" y="93"/>
                    </a:lnTo>
                    <a:lnTo>
                      <a:pt x="10" y="87"/>
                    </a:lnTo>
                    <a:lnTo>
                      <a:pt x="10" y="81"/>
                    </a:lnTo>
                    <a:lnTo>
                      <a:pt x="6" y="76"/>
                    </a:lnTo>
                    <a:lnTo>
                      <a:pt x="4" y="72"/>
                    </a:lnTo>
                    <a:lnTo>
                      <a:pt x="4" y="65"/>
                    </a:lnTo>
                    <a:lnTo>
                      <a:pt x="1" y="59"/>
                    </a:lnTo>
                    <a:lnTo>
                      <a:pt x="0" y="54"/>
                    </a:lnTo>
                    <a:lnTo>
                      <a:pt x="0" y="51"/>
                    </a:lnTo>
                    <a:lnTo>
                      <a:pt x="2" y="49"/>
                    </a:lnTo>
                    <a:lnTo>
                      <a:pt x="4" y="49"/>
                    </a:lnTo>
                    <a:lnTo>
                      <a:pt x="6" y="50"/>
                    </a:lnTo>
                    <a:lnTo>
                      <a:pt x="8" y="53"/>
                    </a:lnTo>
                    <a:lnTo>
                      <a:pt x="12" y="55"/>
                    </a:lnTo>
                    <a:lnTo>
                      <a:pt x="19" y="58"/>
                    </a:lnTo>
                    <a:lnTo>
                      <a:pt x="15" y="55"/>
                    </a:lnTo>
                    <a:lnTo>
                      <a:pt x="13" y="51"/>
                    </a:lnTo>
                    <a:lnTo>
                      <a:pt x="16" y="48"/>
                    </a:lnTo>
                    <a:lnTo>
                      <a:pt x="21" y="47"/>
                    </a:lnTo>
                    <a:lnTo>
                      <a:pt x="28" y="47"/>
                    </a:lnTo>
                    <a:lnTo>
                      <a:pt x="37" y="45"/>
                    </a:lnTo>
                    <a:lnTo>
                      <a:pt x="47" y="45"/>
                    </a:lnTo>
                    <a:lnTo>
                      <a:pt x="50" y="45"/>
                    </a:lnTo>
                    <a:lnTo>
                      <a:pt x="45" y="43"/>
                    </a:lnTo>
                    <a:lnTo>
                      <a:pt x="38" y="43"/>
                    </a:lnTo>
                    <a:lnTo>
                      <a:pt x="34" y="43"/>
                    </a:lnTo>
                    <a:lnTo>
                      <a:pt x="29" y="43"/>
                    </a:lnTo>
                    <a:lnTo>
                      <a:pt x="24" y="42"/>
                    </a:lnTo>
                    <a:lnTo>
                      <a:pt x="23" y="40"/>
                    </a:lnTo>
                    <a:lnTo>
                      <a:pt x="22" y="36"/>
                    </a:lnTo>
                    <a:lnTo>
                      <a:pt x="31" y="35"/>
                    </a:lnTo>
                    <a:lnTo>
                      <a:pt x="44" y="34"/>
                    </a:lnTo>
                    <a:lnTo>
                      <a:pt x="53" y="33"/>
                    </a:lnTo>
                    <a:lnTo>
                      <a:pt x="60" y="35"/>
                    </a:lnTo>
                    <a:lnTo>
                      <a:pt x="66" y="37"/>
                    </a:lnTo>
                    <a:lnTo>
                      <a:pt x="70" y="44"/>
                    </a:lnTo>
                    <a:lnTo>
                      <a:pt x="74" y="48"/>
                    </a:lnTo>
                    <a:lnTo>
                      <a:pt x="80" y="53"/>
                    </a:lnTo>
                    <a:lnTo>
                      <a:pt x="88" y="56"/>
                    </a:lnTo>
                    <a:lnTo>
                      <a:pt x="99" y="58"/>
                    </a:lnTo>
                    <a:lnTo>
                      <a:pt x="110" y="57"/>
                    </a:lnTo>
                    <a:lnTo>
                      <a:pt x="133" y="51"/>
                    </a:lnTo>
                    <a:lnTo>
                      <a:pt x="136" y="51"/>
                    </a:lnTo>
                    <a:lnTo>
                      <a:pt x="145" y="38"/>
                    </a:lnTo>
                    <a:lnTo>
                      <a:pt x="148" y="23"/>
                    </a:lnTo>
                    <a:lnTo>
                      <a:pt x="157"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3" name="Group 65"/>
            <p:cNvGrpSpPr>
              <a:grpSpLocks/>
            </p:cNvGrpSpPr>
            <p:nvPr/>
          </p:nvGrpSpPr>
          <p:grpSpPr bwMode="auto">
            <a:xfrm>
              <a:off x="440" y="2549"/>
              <a:ext cx="193" cy="219"/>
              <a:chOff x="440" y="2549"/>
              <a:chExt cx="193" cy="219"/>
            </a:xfrm>
          </p:grpSpPr>
          <p:sp>
            <p:nvSpPr>
              <p:cNvPr id="30" name="Freeform 66"/>
              <p:cNvSpPr>
                <a:spLocks/>
              </p:cNvSpPr>
              <p:nvPr/>
            </p:nvSpPr>
            <p:spPr bwMode="auto">
              <a:xfrm>
                <a:off x="463" y="2577"/>
                <a:ext cx="149" cy="174"/>
              </a:xfrm>
              <a:custGeom>
                <a:avLst/>
                <a:gdLst>
                  <a:gd name="T0" fmla="*/ 0 w 149"/>
                  <a:gd name="T1" fmla="*/ 128 h 174"/>
                  <a:gd name="T2" fmla="*/ 3 w 149"/>
                  <a:gd name="T3" fmla="*/ 119 h 174"/>
                  <a:gd name="T4" fmla="*/ 0 w 149"/>
                  <a:gd name="T5" fmla="*/ 98 h 174"/>
                  <a:gd name="T6" fmla="*/ 0 w 149"/>
                  <a:gd name="T7" fmla="*/ 84 h 174"/>
                  <a:gd name="T8" fmla="*/ 3 w 149"/>
                  <a:gd name="T9" fmla="*/ 62 h 174"/>
                  <a:gd name="T10" fmla="*/ 8 w 149"/>
                  <a:gd name="T11" fmla="*/ 46 h 174"/>
                  <a:gd name="T12" fmla="*/ 15 w 149"/>
                  <a:gd name="T13" fmla="*/ 33 h 174"/>
                  <a:gd name="T14" fmla="*/ 24 w 149"/>
                  <a:gd name="T15" fmla="*/ 20 h 174"/>
                  <a:gd name="T16" fmla="*/ 38 w 149"/>
                  <a:gd name="T17" fmla="*/ 10 h 174"/>
                  <a:gd name="T18" fmla="*/ 55 w 149"/>
                  <a:gd name="T19" fmla="*/ 3 h 174"/>
                  <a:gd name="T20" fmla="*/ 77 w 149"/>
                  <a:gd name="T21" fmla="*/ 0 h 174"/>
                  <a:gd name="T22" fmla="*/ 103 w 149"/>
                  <a:gd name="T23" fmla="*/ 7 h 174"/>
                  <a:gd name="T24" fmla="*/ 127 w 149"/>
                  <a:gd name="T25" fmla="*/ 21 h 174"/>
                  <a:gd name="T26" fmla="*/ 140 w 149"/>
                  <a:gd name="T27" fmla="*/ 33 h 174"/>
                  <a:gd name="T28" fmla="*/ 148 w 149"/>
                  <a:gd name="T29" fmla="*/ 50 h 174"/>
                  <a:gd name="T30" fmla="*/ 148 w 149"/>
                  <a:gd name="T31" fmla="*/ 67 h 174"/>
                  <a:gd name="T32" fmla="*/ 144 w 149"/>
                  <a:gd name="T33" fmla="*/ 84 h 174"/>
                  <a:gd name="T34" fmla="*/ 135 w 149"/>
                  <a:gd name="T35" fmla="*/ 104 h 174"/>
                  <a:gd name="T36" fmla="*/ 134 w 149"/>
                  <a:gd name="T37" fmla="*/ 117 h 174"/>
                  <a:gd name="T38" fmla="*/ 133 w 149"/>
                  <a:gd name="T39" fmla="*/ 123 h 174"/>
                  <a:gd name="T40" fmla="*/ 131 w 149"/>
                  <a:gd name="T41" fmla="*/ 128 h 174"/>
                  <a:gd name="T42" fmla="*/ 119 w 149"/>
                  <a:gd name="T43" fmla="*/ 146 h 174"/>
                  <a:gd name="T44" fmla="*/ 113 w 149"/>
                  <a:gd name="T45" fmla="*/ 153 h 174"/>
                  <a:gd name="T46" fmla="*/ 107 w 149"/>
                  <a:gd name="T47" fmla="*/ 161 h 174"/>
                  <a:gd name="T48" fmla="*/ 104 w 149"/>
                  <a:gd name="T49" fmla="*/ 164 h 174"/>
                  <a:gd name="T50" fmla="*/ 102 w 149"/>
                  <a:gd name="T51" fmla="*/ 166 h 174"/>
                  <a:gd name="T52" fmla="*/ 100 w 149"/>
                  <a:gd name="T53" fmla="*/ 167 h 174"/>
                  <a:gd name="T54" fmla="*/ 96 w 149"/>
                  <a:gd name="T55" fmla="*/ 167 h 174"/>
                  <a:gd name="T56" fmla="*/ 90 w 149"/>
                  <a:gd name="T57" fmla="*/ 166 h 174"/>
                  <a:gd name="T58" fmla="*/ 87 w 149"/>
                  <a:gd name="T59" fmla="*/ 165 h 174"/>
                  <a:gd name="T60" fmla="*/ 83 w 149"/>
                  <a:gd name="T61" fmla="*/ 165 h 174"/>
                  <a:gd name="T62" fmla="*/ 73 w 149"/>
                  <a:gd name="T63" fmla="*/ 173 h 174"/>
                  <a:gd name="T64" fmla="*/ 0 w 149"/>
                  <a:gd name="T65" fmla="*/ 12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74">
                    <a:moveTo>
                      <a:pt x="0" y="128"/>
                    </a:moveTo>
                    <a:lnTo>
                      <a:pt x="3" y="119"/>
                    </a:lnTo>
                    <a:lnTo>
                      <a:pt x="0" y="98"/>
                    </a:lnTo>
                    <a:lnTo>
                      <a:pt x="0" y="84"/>
                    </a:lnTo>
                    <a:lnTo>
                      <a:pt x="3" y="62"/>
                    </a:lnTo>
                    <a:lnTo>
                      <a:pt x="8" y="46"/>
                    </a:lnTo>
                    <a:lnTo>
                      <a:pt x="15" y="33"/>
                    </a:lnTo>
                    <a:lnTo>
                      <a:pt x="24" y="20"/>
                    </a:lnTo>
                    <a:lnTo>
                      <a:pt x="38" y="10"/>
                    </a:lnTo>
                    <a:lnTo>
                      <a:pt x="55" y="3"/>
                    </a:lnTo>
                    <a:lnTo>
                      <a:pt x="77" y="0"/>
                    </a:lnTo>
                    <a:lnTo>
                      <a:pt x="103" y="7"/>
                    </a:lnTo>
                    <a:lnTo>
                      <a:pt x="127" y="21"/>
                    </a:lnTo>
                    <a:lnTo>
                      <a:pt x="140" y="33"/>
                    </a:lnTo>
                    <a:lnTo>
                      <a:pt x="148" y="50"/>
                    </a:lnTo>
                    <a:lnTo>
                      <a:pt x="148" y="67"/>
                    </a:lnTo>
                    <a:lnTo>
                      <a:pt x="144" y="84"/>
                    </a:lnTo>
                    <a:lnTo>
                      <a:pt x="135" y="104"/>
                    </a:lnTo>
                    <a:lnTo>
                      <a:pt x="134" y="117"/>
                    </a:lnTo>
                    <a:lnTo>
                      <a:pt x="133" y="123"/>
                    </a:lnTo>
                    <a:lnTo>
                      <a:pt x="131" y="128"/>
                    </a:lnTo>
                    <a:lnTo>
                      <a:pt x="119" y="146"/>
                    </a:lnTo>
                    <a:lnTo>
                      <a:pt x="113" y="153"/>
                    </a:lnTo>
                    <a:lnTo>
                      <a:pt x="107" y="161"/>
                    </a:lnTo>
                    <a:lnTo>
                      <a:pt x="104" y="164"/>
                    </a:lnTo>
                    <a:lnTo>
                      <a:pt x="102" y="166"/>
                    </a:lnTo>
                    <a:lnTo>
                      <a:pt x="100" y="167"/>
                    </a:lnTo>
                    <a:lnTo>
                      <a:pt x="96" y="167"/>
                    </a:lnTo>
                    <a:lnTo>
                      <a:pt x="90" y="166"/>
                    </a:lnTo>
                    <a:lnTo>
                      <a:pt x="87" y="165"/>
                    </a:lnTo>
                    <a:lnTo>
                      <a:pt x="83" y="165"/>
                    </a:lnTo>
                    <a:lnTo>
                      <a:pt x="73" y="173"/>
                    </a:lnTo>
                    <a:lnTo>
                      <a:pt x="0" y="128"/>
                    </a:lnTo>
                  </a:path>
                </a:pathLst>
              </a:custGeom>
              <a:solidFill>
                <a:srgbClr val="FFB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1" name="Oval 67"/>
              <p:cNvSpPr>
                <a:spLocks noChangeArrowheads="1"/>
              </p:cNvSpPr>
              <p:nvPr/>
            </p:nvSpPr>
            <p:spPr bwMode="auto">
              <a:xfrm>
                <a:off x="549" y="2715"/>
                <a:ext cx="15" cy="18"/>
              </a:xfrm>
              <a:prstGeom prst="ellipse">
                <a:avLst/>
              </a:prstGeom>
              <a:noFill/>
              <a:ln w="12700">
                <a:solidFill>
                  <a:srgbClr val="00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2" name="Freeform 68"/>
              <p:cNvSpPr>
                <a:spLocks/>
              </p:cNvSpPr>
              <p:nvPr/>
            </p:nvSpPr>
            <p:spPr bwMode="auto">
              <a:xfrm>
                <a:off x="544" y="2690"/>
                <a:ext cx="19" cy="34"/>
              </a:xfrm>
              <a:custGeom>
                <a:avLst/>
                <a:gdLst>
                  <a:gd name="T0" fmla="*/ 1 w 19"/>
                  <a:gd name="T1" fmla="*/ 0 h 34"/>
                  <a:gd name="T2" fmla="*/ 0 w 19"/>
                  <a:gd name="T3" fmla="*/ 5 h 34"/>
                  <a:gd name="T4" fmla="*/ 0 w 19"/>
                  <a:gd name="T5" fmla="*/ 11 h 34"/>
                  <a:gd name="T6" fmla="*/ 4 w 19"/>
                  <a:gd name="T7" fmla="*/ 22 h 34"/>
                  <a:gd name="T8" fmla="*/ 8 w 19"/>
                  <a:gd name="T9" fmla="*/ 32 h 34"/>
                  <a:gd name="T10" fmla="*/ 14 w 19"/>
                  <a:gd name="T11" fmla="*/ 33 h 34"/>
                  <a:gd name="T12" fmla="*/ 18 w 19"/>
                  <a:gd name="T13" fmla="*/ 32 h 34"/>
                </a:gdLst>
                <a:ahLst/>
                <a:cxnLst>
                  <a:cxn ang="0">
                    <a:pos x="T0" y="T1"/>
                  </a:cxn>
                  <a:cxn ang="0">
                    <a:pos x="T2" y="T3"/>
                  </a:cxn>
                  <a:cxn ang="0">
                    <a:pos x="T4" y="T5"/>
                  </a:cxn>
                  <a:cxn ang="0">
                    <a:pos x="T6" y="T7"/>
                  </a:cxn>
                  <a:cxn ang="0">
                    <a:pos x="T8" y="T9"/>
                  </a:cxn>
                  <a:cxn ang="0">
                    <a:pos x="T10" y="T11"/>
                  </a:cxn>
                  <a:cxn ang="0">
                    <a:pos x="T12" y="T13"/>
                  </a:cxn>
                </a:cxnLst>
                <a:rect l="0" t="0" r="r" b="b"/>
                <a:pathLst>
                  <a:path w="19" h="34">
                    <a:moveTo>
                      <a:pt x="1" y="0"/>
                    </a:moveTo>
                    <a:lnTo>
                      <a:pt x="0" y="5"/>
                    </a:lnTo>
                    <a:lnTo>
                      <a:pt x="0" y="11"/>
                    </a:lnTo>
                    <a:lnTo>
                      <a:pt x="4" y="22"/>
                    </a:lnTo>
                    <a:lnTo>
                      <a:pt x="8" y="32"/>
                    </a:lnTo>
                    <a:lnTo>
                      <a:pt x="14" y="33"/>
                    </a:lnTo>
                    <a:lnTo>
                      <a:pt x="18" y="32"/>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3" name="Freeform 69"/>
              <p:cNvSpPr>
                <a:spLocks/>
              </p:cNvSpPr>
              <p:nvPr/>
            </p:nvSpPr>
            <p:spPr bwMode="auto">
              <a:xfrm>
                <a:off x="452" y="2695"/>
                <a:ext cx="97" cy="73"/>
              </a:xfrm>
              <a:custGeom>
                <a:avLst/>
                <a:gdLst>
                  <a:gd name="T0" fmla="*/ 16 w 97"/>
                  <a:gd name="T1" fmla="*/ 0 h 73"/>
                  <a:gd name="T2" fmla="*/ 59 w 97"/>
                  <a:gd name="T3" fmla="*/ 20 h 73"/>
                  <a:gd name="T4" fmla="*/ 74 w 97"/>
                  <a:gd name="T5" fmla="*/ 29 h 73"/>
                  <a:gd name="T6" fmla="*/ 82 w 97"/>
                  <a:gd name="T7" fmla="*/ 35 h 73"/>
                  <a:gd name="T8" fmla="*/ 87 w 97"/>
                  <a:gd name="T9" fmla="*/ 41 h 73"/>
                  <a:gd name="T10" fmla="*/ 91 w 97"/>
                  <a:gd name="T11" fmla="*/ 45 h 73"/>
                  <a:gd name="T12" fmla="*/ 94 w 97"/>
                  <a:gd name="T13" fmla="*/ 51 h 73"/>
                  <a:gd name="T14" fmla="*/ 96 w 97"/>
                  <a:gd name="T15" fmla="*/ 55 h 73"/>
                  <a:gd name="T16" fmla="*/ 83 w 97"/>
                  <a:gd name="T17" fmla="*/ 72 h 73"/>
                  <a:gd name="T18" fmla="*/ 0 w 97"/>
                  <a:gd name="T19" fmla="*/ 12 h 73"/>
                  <a:gd name="T20" fmla="*/ 16 w 97"/>
                  <a:gd name="T2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73">
                    <a:moveTo>
                      <a:pt x="16" y="0"/>
                    </a:moveTo>
                    <a:lnTo>
                      <a:pt x="59" y="20"/>
                    </a:lnTo>
                    <a:lnTo>
                      <a:pt x="74" y="29"/>
                    </a:lnTo>
                    <a:lnTo>
                      <a:pt x="82" y="35"/>
                    </a:lnTo>
                    <a:lnTo>
                      <a:pt x="87" y="41"/>
                    </a:lnTo>
                    <a:lnTo>
                      <a:pt x="91" y="45"/>
                    </a:lnTo>
                    <a:lnTo>
                      <a:pt x="94" y="51"/>
                    </a:lnTo>
                    <a:lnTo>
                      <a:pt x="96" y="55"/>
                    </a:lnTo>
                    <a:lnTo>
                      <a:pt x="83" y="72"/>
                    </a:lnTo>
                    <a:lnTo>
                      <a:pt x="0" y="12"/>
                    </a:lnTo>
                    <a:lnTo>
                      <a:pt x="16" y="0"/>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 name="Group 70"/>
              <p:cNvGrpSpPr>
                <a:grpSpLocks/>
              </p:cNvGrpSpPr>
              <p:nvPr/>
            </p:nvGrpSpPr>
            <p:grpSpPr bwMode="auto">
              <a:xfrm>
                <a:off x="440" y="2549"/>
                <a:ext cx="193" cy="161"/>
                <a:chOff x="440" y="2549"/>
                <a:chExt cx="193" cy="161"/>
              </a:xfrm>
            </p:grpSpPr>
            <p:sp>
              <p:nvSpPr>
                <p:cNvPr id="35" name="Freeform 71"/>
                <p:cNvSpPr>
                  <a:spLocks/>
                </p:cNvSpPr>
                <p:nvPr/>
              </p:nvSpPr>
              <p:spPr bwMode="auto">
                <a:xfrm>
                  <a:off x="440" y="2549"/>
                  <a:ext cx="193" cy="161"/>
                </a:xfrm>
                <a:custGeom>
                  <a:avLst/>
                  <a:gdLst>
                    <a:gd name="T0" fmla="*/ 90 w 193"/>
                    <a:gd name="T1" fmla="*/ 5 h 161"/>
                    <a:gd name="T2" fmla="*/ 98 w 193"/>
                    <a:gd name="T3" fmla="*/ 0 h 161"/>
                    <a:gd name="T4" fmla="*/ 114 w 193"/>
                    <a:gd name="T5" fmla="*/ 8 h 161"/>
                    <a:gd name="T6" fmla="*/ 137 w 193"/>
                    <a:gd name="T7" fmla="*/ 20 h 161"/>
                    <a:gd name="T8" fmla="*/ 181 w 193"/>
                    <a:gd name="T9" fmla="*/ 70 h 161"/>
                    <a:gd name="T10" fmla="*/ 188 w 193"/>
                    <a:gd name="T11" fmla="*/ 78 h 161"/>
                    <a:gd name="T12" fmla="*/ 191 w 193"/>
                    <a:gd name="T13" fmla="*/ 87 h 161"/>
                    <a:gd name="T14" fmla="*/ 192 w 193"/>
                    <a:gd name="T15" fmla="*/ 95 h 161"/>
                    <a:gd name="T16" fmla="*/ 191 w 193"/>
                    <a:gd name="T17" fmla="*/ 103 h 161"/>
                    <a:gd name="T18" fmla="*/ 189 w 193"/>
                    <a:gd name="T19" fmla="*/ 109 h 161"/>
                    <a:gd name="T20" fmla="*/ 186 w 193"/>
                    <a:gd name="T21" fmla="*/ 116 h 161"/>
                    <a:gd name="T22" fmla="*/ 181 w 193"/>
                    <a:gd name="T23" fmla="*/ 120 h 161"/>
                    <a:gd name="T24" fmla="*/ 158 w 193"/>
                    <a:gd name="T25" fmla="*/ 134 h 161"/>
                    <a:gd name="T26" fmla="*/ 153 w 193"/>
                    <a:gd name="T27" fmla="*/ 136 h 161"/>
                    <a:gd name="T28" fmla="*/ 147 w 193"/>
                    <a:gd name="T29" fmla="*/ 136 h 161"/>
                    <a:gd name="T30" fmla="*/ 137 w 193"/>
                    <a:gd name="T31" fmla="*/ 143 h 161"/>
                    <a:gd name="T32" fmla="*/ 122 w 193"/>
                    <a:gd name="T33" fmla="*/ 143 h 161"/>
                    <a:gd name="T34" fmla="*/ 117 w 193"/>
                    <a:gd name="T35" fmla="*/ 145 h 161"/>
                    <a:gd name="T36" fmla="*/ 115 w 193"/>
                    <a:gd name="T37" fmla="*/ 139 h 161"/>
                    <a:gd name="T38" fmla="*/ 110 w 193"/>
                    <a:gd name="T39" fmla="*/ 138 h 161"/>
                    <a:gd name="T40" fmla="*/ 105 w 193"/>
                    <a:gd name="T41" fmla="*/ 139 h 161"/>
                    <a:gd name="T42" fmla="*/ 102 w 193"/>
                    <a:gd name="T43" fmla="*/ 143 h 161"/>
                    <a:gd name="T44" fmla="*/ 101 w 193"/>
                    <a:gd name="T45" fmla="*/ 146 h 161"/>
                    <a:gd name="T46" fmla="*/ 102 w 193"/>
                    <a:gd name="T47" fmla="*/ 149 h 161"/>
                    <a:gd name="T48" fmla="*/ 94 w 193"/>
                    <a:gd name="T49" fmla="*/ 151 h 161"/>
                    <a:gd name="T50" fmla="*/ 86 w 193"/>
                    <a:gd name="T51" fmla="*/ 155 h 161"/>
                    <a:gd name="T52" fmla="*/ 74 w 193"/>
                    <a:gd name="T53" fmla="*/ 156 h 161"/>
                    <a:gd name="T54" fmla="*/ 62 w 193"/>
                    <a:gd name="T55" fmla="*/ 158 h 161"/>
                    <a:gd name="T56" fmla="*/ 47 w 193"/>
                    <a:gd name="T57" fmla="*/ 160 h 161"/>
                    <a:gd name="T58" fmla="*/ 28 w 193"/>
                    <a:gd name="T59" fmla="*/ 155 h 161"/>
                    <a:gd name="T60" fmla="*/ 12 w 193"/>
                    <a:gd name="T61" fmla="*/ 149 h 161"/>
                    <a:gd name="T62" fmla="*/ 10 w 193"/>
                    <a:gd name="T63" fmla="*/ 143 h 161"/>
                    <a:gd name="T64" fmla="*/ 7 w 193"/>
                    <a:gd name="T65" fmla="*/ 138 h 161"/>
                    <a:gd name="T66" fmla="*/ 6 w 193"/>
                    <a:gd name="T67" fmla="*/ 129 h 161"/>
                    <a:gd name="T68" fmla="*/ 2 w 193"/>
                    <a:gd name="T69" fmla="*/ 111 h 161"/>
                    <a:gd name="T70" fmla="*/ 1 w 193"/>
                    <a:gd name="T71" fmla="*/ 103 h 161"/>
                    <a:gd name="T72" fmla="*/ 0 w 193"/>
                    <a:gd name="T73" fmla="*/ 95 h 161"/>
                    <a:gd name="T74" fmla="*/ 2 w 193"/>
                    <a:gd name="T75" fmla="*/ 88 h 161"/>
                    <a:gd name="T76" fmla="*/ 6 w 193"/>
                    <a:gd name="T77" fmla="*/ 79 h 161"/>
                    <a:gd name="T78" fmla="*/ 10 w 193"/>
                    <a:gd name="T79" fmla="*/ 69 h 161"/>
                    <a:gd name="T80" fmla="*/ 18 w 193"/>
                    <a:gd name="T81" fmla="*/ 54 h 161"/>
                    <a:gd name="T82" fmla="*/ 34 w 193"/>
                    <a:gd name="T83" fmla="*/ 34 h 161"/>
                    <a:gd name="T84" fmla="*/ 48 w 193"/>
                    <a:gd name="T85" fmla="*/ 22 h 161"/>
                    <a:gd name="T86" fmla="*/ 68 w 193"/>
                    <a:gd name="T87" fmla="*/ 11 h 161"/>
                    <a:gd name="T88" fmla="*/ 80 w 193"/>
                    <a:gd name="T89" fmla="*/ 8 h 161"/>
                    <a:gd name="T90" fmla="*/ 90 w 193"/>
                    <a:gd name="T91"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 h="161">
                      <a:moveTo>
                        <a:pt x="90" y="5"/>
                      </a:moveTo>
                      <a:lnTo>
                        <a:pt x="98" y="0"/>
                      </a:lnTo>
                      <a:lnTo>
                        <a:pt x="114" y="8"/>
                      </a:lnTo>
                      <a:lnTo>
                        <a:pt x="137" y="20"/>
                      </a:lnTo>
                      <a:lnTo>
                        <a:pt x="181" y="70"/>
                      </a:lnTo>
                      <a:lnTo>
                        <a:pt x="188" y="78"/>
                      </a:lnTo>
                      <a:lnTo>
                        <a:pt x="191" y="87"/>
                      </a:lnTo>
                      <a:lnTo>
                        <a:pt x="192" y="95"/>
                      </a:lnTo>
                      <a:lnTo>
                        <a:pt x="191" y="103"/>
                      </a:lnTo>
                      <a:lnTo>
                        <a:pt x="189" y="109"/>
                      </a:lnTo>
                      <a:lnTo>
                        <a:pt x="186" y="116"/>
                      </a:lnTo>
                      <a:lnTo>
                        <a:pt x="181" y="120"/>
                      </a:lnTo>
                      <a:lnTo>
                        <a:pt x="158" y="134"/>
                      </a:lnTo>
                      <a:lnTo>
                        <a:pt x="153" y="136"/>
                      </a:lnTo>
                      <a:lnTo>
                        <a:pt x="147" y="136"/>
                      </a:lnTo>
                      <a:lnTo>
                        <a:pt x="137" y="143"/>
                      </a:lnTo>
                      <a:lnTo>
                        <a:pt x="122" y="143"/>
                      </a:lnTo>
                      <a:lnTo>
                        <a:pt x="117" y="145"/>
                      </a:lnTo>
                      <a:lnTo>
                        <a:pt x="115" y="139"/>
                      </a:lnTo>
                      <a:lnTo>
                        <a:pt x="110" y="138"/>
                      </a:lnTo>
                      <a:lnTo>
                        <a:pt x="105" y="139"/>
                      </a:lnTo>
                      <a:lnTo>
                        <a:pt x="102" y="143"/>
                      </a:lnTo>
                      <a:lnTo>
                        <a:pt x="101" y="146"/>
                      </a:lnTo>
                      <a:lnTo>
                        <a:pt x="102" y="149"/>
                      </a:lnTo>
                      <a:lnTo>
                        <a:pt x="94" y="151"/>
                      </a:lnTo>
                      <a:lnTo>
                        <a:pt x="86" y="155"/>
                      </a:lnTo>
                      <a:lnTo>
                        <a:pt x="74" y="156"/>
                      </a:lnTo>
                      <a:lnTo>
                        <a:pt x="62" y="158"/>
                      </a:lnTo>
                      <a:lnTo>
                        <a:pt x="47" y="160"/>
                      </a:lnTo>
                      <a:lnTo>
                        <a:pt x="28" y="155"/>
                      </a:lnTo>
                      <a:lnTo>
                        <a:pt x="12" y="149"/>
                      </a:lnTo>
                      <a:lnTo>
                        <a:pt x="10" y="143"/>
                      </a:lnTo>
                      <a:lnTo>
                        <a:pt x="7" y="138"/>
                      </a:lnTo>
                      <a:lnTo>
                        <a:pt x="6" y="129"/>
                      </a:lnTo>
                      <a:lnTo>
                        <a:pt x="2" y="111"/>
                      </a:lnTo>
                      <a:lnTo>
                        <a:pt x="1" y="103"/>
                      </a:lnTo>
                      <a:lnTo>
                        <a:pt x="0" y="95"/>
                      </a:lnTo>
                      <a:lnTo>
                        <a:pt x="2" y="88"/>
                      </a:lnTo>
                      <a:lnTo>
                        <a:pt x="6" y="79"/>
                      </a:lnTo>
                      <a:lnTo>
                        <a:pt x="10" y="69"/>
                      </a:lnTo>
                      <a:lnTo>
                        <a:pt x="18" y="54"/>
                      </a:lnTo>
                      <a:lnTo>
                        <a:pt x="34" y="34"/>
                      </a:lnTo>
                      <a:lnTo>
                        <a:pt x="48" y="22"/>
                      </a:lnTo>
                      <a:lnTo>
                        <a:pt x="68" y="11"/>
                      </a:lnTo>
                      <a:lnTo>
                        <a:pt x="80" y="8"/>
                      </a:lnTo>
                      <a:lnTo>
                        <a:pt x="90" y="5"/>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6" name="Freeform 72"/>
                <p:cNvSpPr>
                  <a:spLocks/>
                </p:cNvSpPr>
                <p:nvPr/>
              </p:nvSpPr>
              <p:spPr bwMode="auto">
                <a:xfrm>
                  <a:off x="588" y="2675"/>
                  <a:ext cx="28" cy="30"/>
                </a:xfrm>
                <a:custGeom>
                  <a:avLst/>
                  <a:gdLst>
                    <a:gd name="T0" fmla="*/ 5 w 28"/>
                    <a:gd name="T1" fmla="*/ 4 h 30"/>
                    <a:gd name="T2" fmla="*/ 22 w 28"/>
                    <a:gd name="T3" fmla="*/ 4 h 30"/>
                    <a:gd name="T4" fmla="*/ 20 w 28"/>
                    <a:gd name="T5" fmla="*/ 0 h 30"/>
                    <a:gd name="T6" fmla="*/ 23 w 28"/>
                    <a:gd name="T7" fmla="*/ 0 h 30"/>
                    <a:gd name="T8" fmla="*/ 27 w 28"/>
                    <a:gd name="T9" fmla="*/ 4 h 30"/>
                    <a:gd name="T10" fmla="*/ 27 w 28"/>
                    <a:gd name="T11" fmla="*/ 7 h 30"/>
                    <a:gd name="T12" fmla="*/ 24 w 28"/>
                    <a:gd name="T13" fmla="*/ 8 h 30"/>
                    <a:gd name="T14" fmla="*/ 24 w 28"/>
                    <a:gd name="T15" fmla="*/ 12 h 30"/>
                    <a:gd name="T16" fmla="*/ 23 w 28"/>
                    <a:gd name="T17" fmla="*/ 17 h 30"/>
                    <a:gd name="T18" fmla="*/ 21 w 28"/>
                    <a:gd name="T19" fmla="*/ 21 h 30"/>
                    <a:gd name="T20" fmla="*/ 20 w 28"/>
                    <a:gd name="T21" fmla="*/ 23 h 30"/>
                    <a:gd name="T22" fmla="*/ 18 w 28"/>
                    <a:gd name="T23" fmla="*/ 25 h 30"/>
                    <a:gd name="T24" fmla="*/ 16 w 28"/>
                    <a:gd name="T25" fmla="*/ 26 h 30"/>
                    <a:gd name="T26" fmla="*/ 14 w 28"/>
                    <a:gd name="T27" fmla="*/ 28 h 30"/>
                    <a:gd name="T28" fmla="*/ 11 w 28"/>
                    <a:gd name="T29" fmla="*/ 29 h 30"/>
                    <a:gd name="T30" fmla="*/ 9 w 28"/>
                    <a:gd name="T31" fmla="*/ 29 h 30"/>
                    <a:gd name="T32" fmla="*/ 7 w 28"/>
                    <a:gd name="T33" fmla="*/ 29 h 30"/>
                    <a:gd name="T34" fmla="*/ 9 w 28"/>
                    <a:gd name="T35" fmla="*/ 26 h 30"/>
                    <a:gd name="T36" fmla="*/ 11 w 28"/>
                    <a:gd name="T37" fmla="*/ 26 h 30"/>
                    <a:gd name="T38" fmla="*/ 14 w 28"/>
                    <a:gd name="T39" fmla="*/ 24 h 30"/>
                    <a:gd name="T40" fmla="*/ 17 w 28"/>
                    <a:gd name="T41" fmla="*/ 23 h 30"/>
                    <a:gd name="T42" fmla="*/ 18 w 28"/>
                    <a:gd name="T43" fmla="*/ 21 h 30"/>
                    <a:gd name="T44" fmla="*/ 19 w 28"/>
                    <a:gd name="T45" fmla="*/ 19 h 30"/>
                    <a:gd name="T46" fmla="*/ 20 w 28"/>
                    <a:gd name="T47" fmla="*/ 15 h 30"/>
                    <a:gd name="T48" fmla="*/ 21 w 28"/>
                    <a:gd name="T49" fmla="*/ 11 h 30"/>
                    <a:gd name="T50" fmla="*/ 22 w 28"/>
                    <a:gd name="T51" fmla="*/ 8 h 30"/>
                    <a:gd name="T52" fmla="*/ 0 w 28"/>
                    <a:gd name="T53" fmla="*/ 10 h 30"/>
                    <a:gd name="T54" fmla="*/ 5 w 28"/>
                    <a:gd name="T55"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30">
                      <a:moveTo>
                        <a:pt x="5" y="4"/>
                      </a:moveTo>
                      <a:lnTo>
                        <a:pt x="22" y="4"/>
                      </a:lnTo>
                      <a:lnTo>
                        <a:pt x="20" y="0"/>
                      </a:lnTo>
                      <a:lnTo>
                        <a:pt x="23" y="0"/>
                      </a:lnTo>
                      <a:lnTo>
                        <a:pt x="27" y="4"/>
                      </a:lnTo>
                      <a:lnTo>
                        <a:pt x="27" y="7"/>
                      </a:lnTo>
                      <a:lnTo>
                        <a:pt x="24" y="8"/>
                      </a:lnTo>
                      <a:lnTo>
                        <a:pt x="24" y="12"/>
                      </a:lnTo>
                      <a:lnTo>
                        <a:pt x="23" y="17"/>
                      </a:lnTo>
                      <a:lnTo>
                        <a:pt x="21" y="21"/>
                      </a:lnTo>
                      <a:lnTo>
                        <a:pt x="20" y="23"/>
                      </a:lnTo>
                      <a:lnTo>
                        <a:pt x="18" y="25"/>
                      </a:lnTo>
                      <a:lnTo>
                        <a:pt x="16" y="26"/>
                      </a:lnTo>
                      <a:lnTo>
                        <a:pt x="14" y="28"/>
                      </a:lnTo>
                      <a:lnTo>
                        <a:pt x="11" y="29"/>
                      </a:lnTo>
                      <a:lnTo>
                        <a:pt x="9" y="29"/>
                      </a:lnTo>
                      <a:lnTo>
                        <a:pt x="7" y="29"/>
                      </a:lnTo>
                      <a:lnTo>
                        <a:pt x="9" y="26"/>
                      </a:lnTo>
                      <a:lnTo>
                        <a:pt x="11" y="26"/>
                      </a:lnTo>
                      <a:lnTo>
                        <a:pt x="14" y="24"/>
                      </a:lnTo>
                      <a:lnTo>
                        <a:pt x="17" y="23"/>
                      </a:lnTo>
                      <a:lnTo>
                        <a:pt x="18" y="21"/>
                      </a:lnTo>
                      <a:lnTo>
                        <a:pt x="19" y="19"/>
                      </a:lnTo>
                      <a:lnTo>
                        <a:pt x="20" y="15"/>
                      </a:lnTo>
                      <a:lnTo>
                        <a:pt x="21" y="11"/>
                      </a:lnTo>
                      <a:lnTo>
                        <a:pt x="22" y="8"/>
                      </a:lnTo>
                      <a:lnTo>
                        <a:pt x="0" y="10"/>
                      </a:lnTo>
                      <a:lnTo>
                        <a:pt x="5" y="4"/>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nvGrpSpPr>
            <p:cNvPr id="14" name="Group 73"/>
            <p:cNvGrpSpPr>
              <a:grpSpLocks/>
            </p:cNvGrpSpPr>
            <p:nvPr/>
          </p:nvGrpSpPr>
          <p:grpSpPr bwMode="auto">
            <a:xfrm>
              <a:off x="653" y="2586"/>
              <a:ext cx="187" cy="214"/>
              <a:chOff x="653" y="2586"/>
              <a:chExt cx="187" cy="214"/>
            </a:xfrm>
          </p:grpSpPr>
          <p:grpSp>
            <p:nvGrpSpPr>
              <p:cNvPr id="26" name="Group 74"/>
              <p:cNvGrpSpPr>
                <a:grpSpLocks/>
              </p:cNvGrpSpPr>
              <p:nvPr/>
            </p:nvGrpSpPr>
            <p:grpSpPr bwMode="auto">
              <a:xfrm>
                <a:off x="653" y="2586"/>
                <a:ext cx="178" cy="214"/>
                <a:chOff x="653" y="2586"/>
                <a:chExt cx="178" cy="214"/>
              </a:xfrm>
            </p:grpSpPr>
            <p:sp>
              <p:nvSpPr>
                <p:cNvPr id="28" name="Freeform 75"/>
                <p:cNvSpPr>
                  <a:spLocks/>
                </p:cNvSpPr>
                <p:nvPr/>
              </p:nvSpPr>
              <p:spPr bwMode="auto">
                <a:xfrm>
                  <a:off x="666" y="2595"/>
                  <a:ext cx="165" cy="205"/>
                </a:xfrm>
                <a:custGeom>
                  <a:avLst/>
                  <a:gdLst>
                    <a:gd name="T0" fmla="*/ 142 w 165"/>
                    <a:gd name="T1" fmla="*/ 29 h 205"/>
                    <a:gd name="T2" fmla="*/ 153 w 165"/>
                    <a:gd name="T3" fmla="*/ 58 h 205"/>
                    <a:gd name="T4" fmla="*/ 154 w 165"/>
                    <a:gd name="T5" fmla="*/ 68 h 205"/>
                    <a:gd name="T6" fmla="*/ 151 w 165"/>
                    <a:gd name="T7" fmla="*/ 78 h 205"/>
                    <a:gd name="T8" fmla="*/ 153 w 165"/>
                    <a:gd name="T9" fmla="*/ 93 h 205"/>
                    <a:gd name="T10" fmla="*/ 164 w 165"/>
                    <a:gd name="T11" fmla="*/ 115 h 205"/>
                    <a:gd name="T12" fmla="*/ 156 w 165"/>
                    <a:gd name="T13" fmla="*/ 126 h 205"/>
                    <a:gd name="T14" fmla="*/ 159 w 165"/>
                    <a:gd name="T15" fmla="*/ 131 h 205"/>
                    <a:gd name="T16" fmla="*/ 157 w 165"/>
                    <a:gd name="T17" fmla="*/ 144 h 205"/>
                    <a:gd name="T18" fmla="*/ 155 w 165"/>
                    <a:gd name="T19" fmla="*/ 155 h 205"/>
                    <a:gd name="T20" fmla="*/ 154 w 165"/>
                    <a:gd name="T21" fmla="*/ 162 h 205"/>
                    <a:gd name="T22" fmla="*/ 155 w 165"/>
                    <a:gd name="T23" fmla="*/ 172 h 205"/>
                    <a:gd name="T24" fmla="*/ 151 w 165"/>
                    <a:gd name="T25" fmla="*/ 181 h 205"/>
                    <a:gd name="T26" fmla="*/ 144 w 165"/>
                    <a:gd name="T27" fmla="*/ 184 h 205"/>
                    <a:gd name="T28" fmla="*/ 133 w 165"/>
                    <a:gd name="T29" fmla="*/ 186 h 205"/>
                    <a:gd name="T30" fmla="*/ 101 w 165"/>
                    <a:gd name="T31" fmla="*/ 204 h 205"/>
                    <a:gd name="T32" fmla="*/ 11 w 165"/>
                    <a:gd name="T33" fmla="*/ 148 h 205"/>
                    <a:gd name="T34" fmla="*/ 10 w 165"/>
                    <a:gd name="T35" fmla="*/ 126 h 205"/>
                    <a:gd name="T36" fmla="*/ 4 w 165"/>
                    <a:gd name="T37" fmla="*/ 110 h 205"/>
                    <a:gd name="T38" fmla="*/ 3 w 165"/>
                    <a:gd name="T39" fmla="*/ 99 h 205"/>
                    <a:gd name="T40" fmla="*/ 0 w 165"/>
                    <a:gd name="T41" fmla="*/ 85 h 205"/>
                    <a:gd name="T42" fmla="*/ 3 w 165"/>
                    <a:gd name="T43" fmla="*/ 66 h 205"/>
                    <a:gd name="T44" fmla="*/ 7 w 165"/>
                    <a:gd name="T45" fmla="*/ 46 h 205"/>
                    <a:gd name="T46" fmla="*/ 13 w 165"/>
                    <a:gd name="T47" fmla="*/ 33 h 205"/>
                    <a:gd name="T48" fmla="*/ 23 w 165"/>
                    <a:gd name="T49" fmla="*/ 22 h 205"/>
                    <a:gd name="T50" fmla="*/ 35 w 165"/>
                    <a:gd name="T51" fmla="*/ 11 h 205"/>
                    <a:gd name="T52" fmla="*/ 49 w 165"/>
                    <a:gd name="T53" fmla="*/ 4 h 205"/>
                    <a:gd name="T54" fmla="*/ 67 w 165"/>
                    <a:gd name="T55" fmla="*/ 1 h 205"/>
                    <a:gd name="T56" fmla="*/ 81 w 165"/>
                    <a:gd name="T57" fmla="*/ 0 h 205"/>
                    <a:gd name="T58" fmla="*/ 97 w 165"/>
                    <a:gd name="T59" fmla="*/ 1 h 205"/>
                    <a:gd name="T60" fmla="*/ 116 w 165"/>
                    <a:gd name="T61" fmla="*/ 5 h 205"/>
                    <a:gd name="T62" fmla="*/ 130 w 165"/>
                    <a:gd name="T63" fmla="*/ 13 h 205"/>
                    <a:gd name="T64" fmla="*/ 142 w 165"/>
                    <a:gd name="T65" fmla="*/ 29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 h="205">
                      <a:moveTo>
                        <a:pt x="142" y="29"/>
                      </a:moveTo>
                      <a:lnTo>
                        <a:pt x="153" y="58"/>
                      </a:lnTo>
                      <a:lnTo>
                        <a:pt x="154" y="68"/>
                      </a:lnTo>
                      <a:lnTo>
                        <a:pt x="151" y="78"/>
                      </a:lnTo>
                      <a:lnTo>
                        <a:pt x="153" y="93"/>
                      </a:lnTo>
                      <a:lnTo>
                        <a:pt x="164" y="115"/>
                      </a:lnTo>
                      <a:lnTo>
                        <a:pt x="156" y="126"/>
                      </a:lnTo>
                      <a:lnTo>
                        <a:pt x="159" y="131"/>
                      </a:lnTo>
                      <a:lnTo>
                        <a:pt x="157" y="144"/>
                      </a:lnTo>
                      <a:lnTo>
                        <a:pt x="155" y="155"/>
                      </a:lnTo>
                      <a:lnTo>
                        <a:pt x="154" y="162"/>
                      </a:lnTo>
                      <a:lnTo>
                        <a:pt x="155" y="172"/>
                      </a:lnTo>
                      <a:lnTo>
                        <a:pt x="151" y="181"/>
                      </a:lnTo>
                      <a:lnTo>
                        <a:pt x="144" y="184"/>
                      </a:lnTo>
                      <a:lnTo>
                        <a:pt x="133" y="186"/>
                      </a:lnTo>
                      <a:lnTo>
                        <a:pt x="101" y="204"/>
                      </a:lnTo>
                      <a:lnTo>
                        <a:pt x="11" y="148"/>
                      </a:lnTo>
                      <a:lnTo>
                        <a:pt x="10" y="126"/>
                      </a:lnTo>
                      <a:lnTo>
                        <a:pt x="4" y="110"/>
                      </a:lnTo>
                      <a:lnTo>
                        <a:pt x="3" y="99"/>
                      </a:lnTo>
                      <a:lnTo>
                        <a:pt x="0" y="85"/>
                      </a:lnTo>
                      <a:lnTo>
                        <a:pt x="3" y="66"/>
                      </a:lnTo>
                      <a:lnTo>
                        <a:pt x="7" y="46"/>
                      </a:lnTo>
                      <a:lnTo>
                        <a:pt x="13" y="33"/>
                      </a:lnTo>
                      <a:lnTo>
                        <a:pt x="23" y="22"/>
                      </a:lnTo>
                      <a:lnTo>
                        <a:pt x="35" y="11"/>
                      </a:lnTo>
                      <a:lnTo>
                        <a:pt x="49" y="4"/>
                      </a:lnTo>
                      <a:lnTo>
                        <a:pt x="67" y="1"/>
                      </a:lnTo>
                      <a:lnTo>
                        <a:pt x="81" y="0"/>
                      </a:lnTo>
                      <a:lnTo>
                        <a:pt x="97" y="1"/>
                      </a:lnTo>
                      <a:lnTo>
                        <a:pt x="116" y="5"/>
                      </a:lnTo>
                      <a:lnTo>
                        <a:pt x="130" y="13"/>
                      </a:lnTo>
                      <a:lnTo>
                        <a:pt x="142" y="29"/>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9" name="Freeform 76"/>
                <p:cNvSpPr>
                  <a:spLocks/>
                </p:cNvSpPr>
                <p:nvPr/>
              </p:nvSpPr>
              <p:spPr bwMode="auto">
                <a:xfrm>
                  <a:off x="653" y="2586"/>
                  <a:ext cx="169" cy="173"/>
                </a:xfrm>
                <a:custGeom>
                  <a:avLst/>
                  <a:gdLst>
                    <a:gd name="T0" fmla="*/ 14 w 169"/>
                    <a:gd name="T1" fmla="*/ 152 h 173"/>
                    <a:gd name="T2" fmla="*/ 11 w 169"/>
                    <a:gd name="T3" fmla="*/ 131 h 173"/>
                    <a:gd name="T4" fmla="*/ 7 w 169"/>
                    <a:gd name="T5" fmla="*/ 122 h 173"/>
                    <a:gd name="T6" fmla="*/ 2 w 169"/>
                    <a:gd name="T7" fmla="*/ 108 h 173"/>
                    <a:gd name="T8" fmla="*/ 0 w 169"/>
                    <a:gd name="T9" fmla="*/ 97 h 173"/>
                    <a:gd name="T10" fmla="*/ 0 w 169"/>
                    <a:gd name="T11" fmla="*/ 83 h 173"/>
                    <a:gd name="T12" fmla="*/ 3 w 169"/>
                    <a:gd name="T13" fmla="*/ 65 h 173"/>
                    <a:gd name="T14" fmla="*/ 9 w 169"/>
                    <a:gd name="T15" fmla="*/ 47 h 173"/>
                    <a:gd name="T16" fmla="*/ 17 w 169"/>
                    <a:gd name="T17" fmla="*/ 31 h 173"/>
                    <a:gd name="T18" fmla="*/ 28 w 169"/>
                    <a:gd name="T19" fmla="*/ 18 h 173"/>
                    <a:gd name="T20" fmla="*/ 37 w 169"/>
                    <a:gd name="T21" fmla="*/ 10 h 173"/>
                    <a:gd name="T22" fmla="*/ 50 w 169"/>
                    <a:gd name="T23" fmla="*/ 3 h 173"/>
                    <a:gd name="T24" fmla="*/ 64 w 169"/>
                    <a:gd name="T25" fmla="*/ 0 h 173"/>
                    <a:gd name="T26" fmla="*/ 85 w 169"/>
                    <a:gd name="T27" fmla="*/ 0 h 173"/>
                    <a:gd name="T28" fmla="*/ 108 w 169"/>
                    <a:gd name="T29" fmla="*/ 3 h 173"/>
                    <a:gd name="T30" fmla="*/ 125 w 169"/>
                    <a:gd name="T31" fmla="*/ 3 h 173"/>
                    <a:gd name="T32" fmla="*/ 140 w 169"/>
                    <a:gd name="T33" fmla="*/ 5 h 173"/>
                    <a:gd name="T34" fmla="*/ 147 w 169"/>
                    <a:gd name="T35" fmla="*/ 6 h 173"/>
                    <a:gd name="T36" fmla="*/ 153 w 169"/>
                    <a:gd name="T37" fmla="*/ 11 h 173"/>
                    <a:gd name="T38" fmla="*/ 159 w 169"/>
                    <a:gd name="T39" fmla="*/ 21 h 173"/>
                    <a:gd name="T40" fmla="*/ 163 w 169"/>
                    <a:gd name="T41" fmla="*/ 29 h 173"/>
                    <a:gd name="T42" fmla="*/ 168 w 169"/>
                    <a:gd name="T43" fmla="*/ 37 h 173"/>
                    <a:gd name="T44" fmla="*/ 164 w 169"/>
                    <a:gd name="T45" fmla="*/ 49 h 173"/>
                    <a:gd name="T46" fmla="*/ 160 w 169"/>
                    <a:gd name="T47" fmla="*/ 60 h 173"/>
                    <a:gd name="T48" fmla="*/ 160 w 169"/>
                    <a:gd name="T49" fmla="*/ 66 h 173"/>
                    <a:gd name="T50" fmla="*/ 157 w 169"/>
                    <a:gd name="T51" fmla="*/ 73 h 173"/>
                    <a:gd name="T52" fmla="*/ 156 w 169"/>
                    <a:gd name="T53" fmla="*/ 82 h 173"/>
                    <a:gd name="T54" fmla="*/ 151 w 169"/>
                    <a:gd name="T55" fmla="*/ 86 h 173"/>
                    <a:gd name="T56" fmla="*/ 148 w 169"/>
                    <a:gd name="T57" fmla="*/ 113 h 173"/>
                    <a:gd name="T58" fmla="*/ 143 w 169"/>
                    <a:gd name="T59" fmla="*/ 118 h 173"/>
                    <a:gd name="T60" fmla="*/ 138 w 169"/>
                    <a:gd name="T61" fmla="*/ 117 h 173"/>
                    <a:gd name="T62" fmla="*/ 135 w 169"/>
                    <a:gd name="T63" fmla="*/ 111 h 173"/>
                    <a:gd name="T64" fmla="*/ 130 w 169"/>
                    <a:gd name="T65" fmla="*/ 103 h 173"/>
                    <a:gd name="T66" fmla="*/ 124 w 169"/>
                    <a:gd name="T67" fmla="*/ 103 h 173"/>
                    <a:gd name="T68" fmla="*/ 121 w 169"/>
                    <a:gd name="T69" fmla="*/ 113 h 173"/>
                    <a:gd name="T70" fmla="*/ 119 w 169"/>
                    <a:gd name="T71" fmla="*/ 127 h 173"/>
                    <a:gd name="T72" fmla="*/ 121 w 169"/>
                    <a:gd name="T73" fmla="*/ 138 h 173"/>
                    <a:gd name="T74" fmla="*/ 123 w 169"/>
                    <a:gd name="T75" fmla="*/ 144 h 173"/>
                    <a:gd name="T76" fmla="*/ 128 w 169"/>
                    <a:gd name="T77" fmla="*/ 149 h 173"/>
                    <a:gd name="T78" fmla="*/ 137 w 169"/>
                    <a:gd name="T79" fmla="*/ 155 h 173"/>
                    <a:gd name="T80" fmla="*/ 124 w 169"/>
                    <a:gd name="T81" fmla="*/ 153 h 173"/>
                    <a:gd name="T82" fmla="*/ 117 w 169"/>
                    <a:gd name="T83" fmla="*/ 153 h 173"/>
                    <a:gd name="T84" fmla="*/ 116 w 169"/>
                    <a:gd name="T85" fmla="*/ 155 h 173"/>
                    <a:gd name="T86" fmla="*/ 106 w 169"/>
                    <a:gd name="T87" fmla="*/ 165 h 173"/>
                    <a:gd name="T88" fmla="*/ 100 w 169"/>
                    <a:gd name="T89" fmla="*/ 167 h 173"/>
                    <a:gd name="T90" fmla="*/ 92 w 169"/>
                    <a:gd name="T91" fmla="*/ 170 h 173"/>
                    <a:gd name="T92" fmla="*/ 85 w 169"/>
                    <a:gd name="T93" fmla="*/ 172 h 173"/>
                    <a:gd name="T94" fmla="*/ 59 w 169"/>
                    <a:gd name="T95" fmla="*/ 169 h 173"/>
                    <a:gd name="T96" fmla="*/ 48 w 169"/>
                    <a:gd name="T97" fmla="*/ 168 h 173"/>
                    <a:gd name="T98" fmla="*/ 46 w 169"/>
                    <a:gd name="T99" fmla="*/ 165 h 173"/>
                    <a:gd name="T100" fmla="*/ 33 w 169"/>
                    <a:gd name="T101" fmla="*/ 160 h 173"/>
                    <a:gd name="T102" fmla="*/ 23 w 169"/>
                    <a:gd name="T103" fmla="*/ 158 h 173"/>
                    <a:gd name="T104" fmla="*/ 14 w 169"/>
                    <a:gd name="T105" fmla="*/ 15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 h="173">
                      <a:moveTo>
                        <a:pt x="14" y="152"/>
                      </a:moveTo>
                      <a:lnTo>
                        <a:pt x="11" y="131"/>
                      </a:lnTo>
                      <a:lnTo>
                        <a:pt x="7" y="122"/>
                      </a:lnTo>
                      <a:lnTo>
                        <a:pt x="2" y="108"/>
                      </a:lnTo>
                      <a:lnTo>
                        <a:pt x="0" y="97"/>
                      </a:lnTo>
                      <a:lnTo>
                        <a:pt x="0" y="83"/>
                      </a:lnTo>
                      <a:lnTo>
                        <a:pt x="3" y="65"/>
                      </a:lnTo>
                      <a:lnTo>
                        <a:pt x="9" y="47"/>
                      </a:lnTo>
                      <a:lnTo>
                        <a:pt x="17" y="31"/>
                      </a:lnTo>
                      <a:lnTo>
                        <a:pt x="28" y="18"/>
                      </a:lnTo>
                      <a:lnTo>
                        <a:pt x="37" y="10"/>
                      </a:lnTo>
                      <a:lnTo>
                        <a:pt x="50" y="3"/>
                      </a:lnTo>
                      <a:lnTo>
                        <a:pt x="64" y="0"/>
                      </a:lnTo>
                      <a:lnTo>
                        <a:pt x="85" y="0"/>
                      </a:lnTo>
                      <a:lnTo>
                        <a:pt x="108" y="3"/>
                      </a:lnTo>
                      <a:lnTo>
                        <a:pt x="125" y="3"/>
                      </a:lnTo>
                      <a:lnTo>
                        <a:pt x="140" y="5"/>
                      </a:lnTo>
                      <a:lnTo>
                        <a:pt x="147" y="6"/>
                      </a:lnTo>
                      <a:lnTo>
                        <a:pt x="153" y="11"/>
                      </a:lnTo>
                      <a:lnTo>
                        <a:pt x="159" y="21"/>
                      </a:lnTo>
                      <a:lnTo>
                        <a:pt x="163" y="29"/>
                      </a:lnTo>
                      <a:lnTo>
                        <a:pt x="168" y="37"/>
                      </a:lnTo>
                      <a:lnTo>
                        <a:pt x="164" y="49"/>
                      </a:lnTo>
                      <a:lnTo>
                        <a:pt x="160" y="60"/>
                      </a:lnTo>
                      <a:lnTo>
                        <a:pt x="160" y="66"/>
                      </a:lnTo>
                      <a:lnTo>
                        <a:pt x="157" y="73"/>
                      </a:lnTo>
                      <a:lnTo>
                        <a:pt x="156" y="82"/>
                      </a:lnTo>
                      <a:lnTo>
                        <a:pt x="151" y="86"/>
                      </a:lnTo>
                      <a:lnTo>
                        <a:pt x="148" y="113"/>
                      </a:lnTo>
                      <a:lnTo>
                        <a:pt x="143" y="118"/>
                      </a:lnTo>
                      <a:lnTo>
                        <a:pt x="138" y="117"/>
                      </a:lnTo>
                      <a:lnTo>
                        <a:pt x="135" y="111"/>
                      </a:lnTo>
                      <a:lnTo>
                        <a:pt x="130" y="103"/>
                      </a:lnTo>
                      <a:lnTo>
                        <a:pt x="124" y="103"/>
                      </a:lnTo>
                      <a:lnTo>
                        <a:pt x="121" y="113"/>
                      </a:lnTo>
                      <a:lnTo>
                        <a:pt x="119" y="127"/>
                      </a:lnTo>
                      <a:lnTo>
                        <a:pt x="121" y="138"/>
                      </a:lnTo>
                      <a:lnTo>
                        <a:pt x="123" y="144"/>
                      </a:lnTo>
                      <a:lnTo>
                        <a:pt x="128" y="149"/>
                      </a:lnTo>
                      <a:lnTo>
                        <a:pt x="137" y="155"/>
                      </a:lnTo>
                      <a:lnTo>
                        <a:pt x="124" y="153"/>
                      </a:lnTo>
                      <a:lnTo>
                        <a:pt x="117" y="153"/>
                      </a:lnTo>
                      <a:lnTo>
                        <a:pt x="116" y="155"/>
                      </a:lnTo>
                      <a:lnTo>
                        <a:pt x="106" y="165"/>
                      </a:lnTo>
                      <a:lnTo>
                        <a:pt x="100" y="167"/>
                      </a:lnTo>
                      <a:lnTo>
                        <a:pt x="92" y="170"/>
                      </a:lnTo>
                      <a:lnTo>
                        <a:pt x="85" y="172"/>
                      </a:lnTo>
                      <a:lnTo>
                        <a:pt x="59" y="169"/>
                      </a:lnTo>
                      <a:lnTo>
                        <a:pt x="48" y="168"/>
                      </a:lnTo>
                      <a:lnTo>
                        <a:pt x="46" y="165"/>
                      </a:lnTo>
                      <a:lnTo>
                        <a:pt x="33" y="160"/>
                      </a:lnTo>
                      <a:lnTo>
                        <a:pt x="23" y="158"/>
                      </a:lnTo>
                      <a:lnTo>
                        <a:pt x="14" y="152"/>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27" name="Freeform 77"/>
              <p:cNvSpPr>
                <a:spLocks/>
              </p:cNvSpPr>
              <p:nvPr/>
            </p:nvSpPr>
            <p:spPr bwMode="auto">
              <a:xfrm>
                <a:off x="796" y="2658"/>
                <a:ext cx="44" cy="52"/>
              </a:xfrm>
              <a:custGeom>
                <a:avLst/>
                <a:gdLst>
                  <a:gd name="T0" fmla="*/ 5 w 44"/>
                  <a:gd name="T1" fmla="*/ 16 h 52"/>
                  <a:gd name="T2" fmla="*/ 32 w 44"/>
                  <a:gd name="T3" fmla="*/ 4 h 52"/>
                  <a:gd name="T4" fmla="*/ 22 w 44"/>
                  <a:gd name="T5" fmla="*/ 4 h 52"/>
                  <a:gd name="T6" fmla="*/ 23 w 44"/>
                  <a:gd name="T7" fmla="*/ 0 h 52"/>
                  <a:gd name="T8" fmla="*/ 43 w 44"/>
                  <a:gd name="T9" fmla="*/ 0 h 52"/>
                  <a:gd name="T10" fmla="*/ 43 w 44"/>
                  <a:gd name="T11" fmla="*/ 4 h 52"/>
                  <a:gd name="T12" fmla="*/ 40 w 44"/>
                  <a:gd name="T13" fmla="*/ 9 h 52"/>
                  <a:gd name="T14" fmla="*/ 41 w 44"/>
                  <a:gd name="T15" fmla="*/ 19 h 52"/>
                  <a:gd name="T16" fmla="*/ 41 w 44"/>
                  <a:gd name="T17" fmla="*/ 29 h 52"/>
                  <a:gd name="T18" fmla="*/ 40 w 44"/>
                  <a:gd name="T19" fmla="*/ 36 h 52"/>
                  <a:gd name="T20" fmla="*/ 38 w 44"/>
                  <a:gd name="T21" fmla="*/ 42 h 52"/>
                  <a:gd name="T22" fmla="*/ 35 w 44"/>
                  <a:gd name="T23" fmla="*/ 46 h 52"/>
                  <a:gd name="T24" fmla="*/ 32 w 44"/>
                  <a:gd name="T25" fmla="*/ 49 h 52"/>
                  <a:gd name="T26" fmla="*/ 28 w 44"/>
                  <a:gd name="T27" fmla="*/ 51 h 52"/>
                  <a:gd name="T28" fmla="*/ 24 w 44"/>
                  <a:gd name="T29" fmla="*/ 51 h 52"/>
                  <a:gd name="T30" fmla="*/ 24 w 44"/>
                  <a:gd name="T31" fmla="*/ 49 h 52"/>
                  <a:gd name="T32" fmla="*/ 30 w 44"/>
                  <a:gd name="T33" fmla="*/ 46 h 52"/>
                  <a:gd name="T34" fmla="*/ 34 w 44"/>
                  <a:gd name="T35" fmla="*/ 41 h 52"/>
                  <a:gd name="T36" fmla="*/ 37 w 44"/>
                  <a:gd name="T37" fmla="*/ 30 h 52"/>
                  <a:gd name="T38" fmla="*/ 37 w 44"/>
                  <a:gd name="T39" fmla="*/ 22 h 52"/>
                  <a:gd name="T40" fmla="*/ 36 w 44"/>
                  <a:gd name="T41" fmla="*/ 14 h 52"/>
                  <a:gd name="T42" fmla="*/ 0 w 44"/>
                  <a:gd name="T43" fmla="*/ 33 h 52"/>
                  <a:gd name="T44" fmla="*/ 5 w 44"/>
                  <a:gd name="T4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52">
                    <a:moveTo>
                      <a:pt x="5" y="16"/>
                    </a:moveTo>
                    <a:lnTo>
                      <a:pt x="32" y="4"/>
                    </a:lnTo>
                    <a:lnTo>
                      <a:pt x="22" y="4"/>
                    </a:lnTo>
                    <a:lnTo>
                      <a:pt x="23" y="0"/>
                    </a:lnTo>
                    <a:lnTo>
                      <a:pt x="43" y="0"/>
                    </a:lnTo>
                    <a:lnTo>
                      <a:pt x="43" y="4"/>
                    </a:lnTo>
                    <a:lnTo>
                      <a:pt x="40" y="9"/>
                    </a:lnTo>
                    <a:lnTo>
                      <a:pt x="41" y="19"/>
                    </a:lnTo>
                    <a:lnTo>
                      <a:pt x="41" y="29"/>
                    </a:lnTo>
                    <a:lnTo>
                      <a:pt x="40" y="36"/>
                    </a:lnTo>
                    <a:lnTo>
                      <a:pt x="38" y="42"/>
                    </a:lnTo>
                    <a:lnTo>
                      <a:pt x="35" y="46"/>
                    </a:lnTo>
                    <a:lnTo>
                      <a:pt x="32" y="49"/>
                    </a:lnTo>
                    <a:lnTo>
                      <a:pt x="28" y="51"/>
                    </a:lnTo>
                    <a:lnTo>
                      <a:pt x="24" y="51"/>
                    </a:lnTo>
                    <a:lnTo>
                      <a:pt x="24" y="49"/>
                    </a:lnTo>
                    <a:lnTo>
                      <a:pt x="30" y="46"/>
                    </a:lnTo>
                    <a:lnTo>
                      <a:pt x="34" y="41"/>
                    </a:lnTo>
                    <a:lnTo>
                      <a:pt x="37" y="30"/>
                    </a:lnTo>
                    <a:lnTo>
                      <a:pt x="37" y="22"/>
                    </a:lnTo>
                    <a:lnTo>
                      <a:pt x="36" y="14"/>
                    </a:lnTo>
                    <a:lnTo>
                      <a:pt x="0" y="33"/>
                    </a:lnTo>
                    <a:lnTo>
                      <a:pt x="5" y="16"/>
                    </a:lnTo>
                  </a:path>
                </a:pathLst>
              </a:custGeom>
              <a:solidFill>
                <a:srgbClr val="9F9F9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5" name="Rectangle 78"/>
            <p:cNvSpPr>
              <a:spLocks noChangeArrowheads="1"/>
            </p:cNvSpPr>
            <p:nvPr/>
          </p:nvSpPr>
          <p:spPr bwMode="auto">
            <a:xfrm>
              <a:off x="975" y="2535"/>
              <a:ext cx="8" cy="7"/>
            </a:xfrm>
            <a:prstGeom prst="rect">
              <a:avLst/>
            </a:prstGeom>
            <a:solidFill>
              <a:srgbClr val="FADB3A"/>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6" name="Freeform 79"/>
            <p:cNvSpPr>
              <a:spLocks/>
            </p:cNvSpPr>
            <p:nvPr/>
          </p:nvSpPr>
          <p:spPr bwMode="auto">
            <a:xfrm>
              <a:off x="953" y="2439"/>
              <a:ext cx="17" cy="26"/>
            </a:xfrm>
            <a:custGeom>
              <a:avLst/>
              <a:gdLst>
                <a:gd name="T0" fmla="*/ 0 w 17"/>
                <a:gd name="T1" fmla="*/ 25 h 26"/>
                <a:gd name="T2" fmla="*/ 8 w 17"/>
                <a:gd name="T3" fmla="*/ 4 h 26"/>
                <a:gd name="T4" fmla="*/ 10 w 17"/>
                <a:gd name="T5" fmla="*/ 2 h 26"/>
                <a:gd name="T6" fmla="*/ 16 w 17"/>
                <a:gd name="T7" fmla="*/ 0 h 26"/>
                <a:gd name="T8" fmla="*/ 8 w 17"/>
                <a:gd name="T9" fmla="*/ 21 h 26"/>
                <a:gd name="T10" fmla="*/ 0 w 17"/>
                <a:gd name="T11" fmla="*/ 25 h 26"/>
              </a:gdLst>
              <a:ahLst/>
              <a:cxnLst>
                <a:cxn ang="0">
                  <a:pos x="T0" y="T1"/>
                </a:cxn>
                <a:cxn ang="0">
                  <a:pos x="T2" y="T3"/>
                </a:cxn>
                <a:cxn ang="0">
                  <a:pos x="T4" y="T5"/>
                </a:cxn>
                <a:cxn ang="0">
                  <a:pos x="T6" y="T7"/>
                </a:cxn>
                <a:cxn ang="0">
                  <a:pos x="T8" y="T9"/>
                </a:cxn>
                <a:cxn ang="0">
                  <a:pos x="T10" y="T11"/>
                </a:cxn>
              </a:cxnLst>
              <a:rect l="0" t="0" r="r" b="b"/>
              <a:pathLst>
                <a:path w="17" h="26">
                  <a:moveTo>
                    <a:pt x="0" y="25"/>
                  </a:moveTo>
                  <a:lnTo>
                    <a:pt x="8" y="4"/>
                  </a:lnTo>
                  <a:lnTo>
                    <a:pt x="10" y="2"/>
                  </a:lnTo>
                  <a:lnTo>
                    <a:pt x="16" y="0"/>
                  </a:lnTo>
                  <a:lnTo>
                    <a:pt x="8" y="21"/>
                  </a:lnTo>
                  <a:lnTo>
                    <a:pt x="0" y="25"/>
                  </a:lnTo>
                </a:path>
              </a:pathLst>
            </a:custGeom>
            <a:solidFill>
              <a:srgbClr val="E56C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 name="Freeform 80"/>
            <p:cNvSpPr>
              <a:spLocks/>
            </p:cNvSpPr>
            <p:nvPr/>
          </p:nvSpPr>
          <p:spPr bwMode="auto">
            <a:xfrm>
              <a:off x="602" y="2672"/>
              <a:ext cx="17" cy="17"/>
            </a:xfrm>
            <a:custGeom>
              <a:avLst/>
              <a:gdLst>
                <a:gd name="T0" fmla="*/ 0 w 17"/>
                <a:gd name="T1" fmla="*/ 16 h 17"/>
                <a:gd name="T2" fmla="*/ 13 w 17"/>
                <a:gd name="T3" fmla="*/ 0 h 17"/>
                <a:gd name="T4" fmla="*/ 16 w 17"/>
                <a:gd name="T5" fmla="*/ 13 h 17"/>
                <a:gd name="T6" fmla="*/ 0 w 17"/>
                <a:gd name="T7" fmla="*/ 16 h 17"/>
              </a:gdLst>
              <a:ahLst/>
              <a:cxnLst>
                <a:cxn ang="0">
                  <a:pos x="T0" y="T1"/>
                </a:cxn>
                <a:cxn ang="0">
                  <a:pos x="T2" y="T3"/>
                </a:cxn>
                <a:cxn ang="0">
                  <a:pos x="T4" y="T5"/>
                </a:cxn>
                <a:cxn ang="0">
                  <a:pos x="T6" y="T7"/>
                </a:cxn>
              </a:cxnLst>
              <a:rect l="0" t="0" r="r" b="b"/>
              <a:pathLst>
                <a:path w="17" h="17">
                  <a:moveTo>
                    <a:pt x="0" y="16"/>
                  </a:moveTo>
                  <a:lnTo>
                    <a:pt x="13" y="0"/>
                  </a:lnTo>
                  <a:lnTo>
                    <a:pt x="16" y="13"/>
                  </a:lnTo>
                  <a:lnTo>
                    <a:pt x="0"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 name="Freeform 81"/>
            <p:cNvSpPr>
              <a:spLocks/>
            </p:cNvSpPr>
            <p:nvPr/>
          </p:nvSpPr>
          <p:spPr bwMode="auto">
            <a:xfrm>
              <a:off x="1031" y="2586"/>
              <a:ext cx="23" cy="44"/>
            </a:xfrm>
            <a:custGeom>
              <a:avLst/>
              <a:gdLst>
                <a:gd name="T0" fmla="*/ 7 w 23"/>
                <a:gd name="T1" fmla="*/ 2 h 44"/>
                <a:gd name="T2" fmla="*/ 8 w 23"/>
                <a:gd name="T3" fmla="*/ 6 h 44"/>
                <a:gd name="T4" fmla="*/ 10 w 23"/>
                <a:gd name="T5" fmla="*/ 11 h 44"/>
                <a:gd name="T6" fmla="*/ 10 w 23"/>
                <a:gd name="T7" fmla="*/ 16 h 44"/>
                <a:gd name="T8" fmla="*/ 10 w 23"/>
                <a:gd name="T9" fmla="*/ 20 h 44"/>
                <a:gd name="T10" fmla="*/ 9 w 23"/>
                <a:gd name="T11" fmla="*/ 27 h 44"/>
                <a:gd name="T12" fmla="*/ 7 w 23"/>
                <a:gd name="T13" fmla="*/ 30 h 44"/>
                <a:gd name="T14" fmla="*/ 4 w 23"/>
                <a:gd name="T15" fmla="*/ 35 h 44"/>
                <a:gd name="T16" fmla="*/ 0 w 23"/>
                <a:gd name="T17" fmla="*/ 38 h 44"/>
                <a:gd name="T18" fmla="*/ 2 w 23"/>
                <a:gd name="T19" fmla="*/ 41 h 44"/>
                <a:gd name="T20" fmla="*/ 4 w 23"/>
                <a:gd name="T21" fmla="*/ 42 h 44"/>
                <a:gd name="T22" fmla="*/ 6 w 23"/>
                <a:gd name="T23" fmla="*/ 42 h 44"/>
                <a:gd name="T24" fmla="*/ 7 w 23"/>
                <a:gd name="T25" fmla="*/ 42 h 44"/>
                <a:gd name="T26" fmla="*/ 9 w 23"/>
                <a:gd name="T27" fmla="*/ 41 h 44"/>
                <a:gd name="T28" fmla="*/ 10 w 23"/>
                <a:gd name="T29" fmla="*/ 41 h 44"/>
                <a:gd name="T30" fmla="*/ 13 w 23"/>
                <a:gd name="T31" fmla="*/ 41 h 44"/>
                <a:gd name="T32" fmla="*/ 14 w 23"/>
                <a:gd name="T33" fmla="*/ 41 h 44"/>
                <a:gd name="T34" fmla="*/ 14 w 23"/>
                <a:gd name="T35" fmla="*/ 42 h 44"/>
                <a:gd name="T36" fmla="*/ 17 w 23"/>
                <a:gd name="T37" fmla="*/ 43 h 44"/>
                <a:gd name="T38" fmla="*/ 19 w 23"/>
                <a:gd name="T39" fmla="*/ 42 h 44"/>
                <a:gd name="T40" fmla="*/ 20 w 23"/>
                <a:gd name="T41" fmla="*/ 38 h 44"/>
                <a:gd name="T42" fmla="*/ 21 w 23"/>
                <a:gd name="T43" fmla="*/ 32 h 44"/>
                <a:gd name="T44" fmla="*/ 22 w 23"/>
                <a:gd name="T45" fmla="*/ 25 h 44"/>
                <a:gd name="T46" fmla="*/ 21 w 23"/>
                <a:gd name="T47" fmla="*/ 17 h 44"/>
                <a:gd name="T48" fmla="*/ 21 w 23"/>
                <a:gd name="T49" fmla="*/ 12 h 44"/>
                <a:gd name="T50" fmla="*/ 18 w 23"/>
                <a:gd name="T51" fmla="*/ 5 h 44"/>
                <a:gd name="T52" fmla="*/ 17 w 23"/>
                <a:gd name="T53" fmla="*/ 2 h 44"/>
                <a:gd name="T54" fmla="*/ 16 w 23"/>
                <a:gd name="T55" fmla="*/ 0 h 44"/>
                <a:gd name="T56" fmla="*/ 14 w 23"/>
                <a:gd name="T57" fmla="*/ 0 h 44"/>
                <a:gd name="T58" fmla="*/ 11 w 23"/>
                <a:gd name="T59" fmla="*/ 0 h 44"/>
                <a:gd name="T60" fmla="*/ 8 w 23"/>
                <a:gd name="T61" fmla="*/ 0 h 44"/>
                <a:gd name="T62" fmla="*/ 7 w 23"/>
                <a:gd name="T63"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4">
                  <a:moveTo>
                    <a:pt x="7" y="2"/>
                  </a:moveTo>
                  <a:lnTo>
                    <a:pt x="8" y="6"/>
                  </a:lnTo>
                  <a:lnTo>
                    <a:pt x="10" y="11"/>
                  </a:lnTo>
                  <a:lnTo>
                    <a:pt x="10" y="16"/>
                  </a:lnTo>
                  <a:lnTo>
                    <a:pt x="10" y="20"/>
                  </a:lnTo>
                  <a:lnTo>
                    <a:pt x="9" y="27"/>
                  </a:lnTo>
                  <a:lnTo>
                    <a:pt x="7" y="30"/>
                  </a:lnTo>
                  <a:lnTo>
                    <a:pt x="4" y="35"/>
                  </a:lnTo>
                  <a:lnTo>
                    <a:pt x="0" y="38"/>
                  </a:lnTo>
                  <a:lnTo>
                    <a:pt x="2" y="41"/>
                  </a:lnTo>
                  <a:lnTo>
                    <a:pt x="4" y="42"/>
                  </a:lnTo>
                  <a:lnTo>
                    <a:pt x="6" y="42"/>
                  </a:lnTo>
                  <a:lnTo>
                    <a:pt x="7" y="42"/>
                  </a:lnTo>
                  <a:lnTo>
                    <a:pt x="9" y="41"/>
                  </a:lnTo>
                  <a:lnTo>
                    <a:pt x="10" y="41"/>
                  </a:lnTo>
                  <a:lnTo>
                    <a:pt x="13" y="41"/>
                  </a:lnTo>
                  <a:lnTo>
                    <a:pt x="14" y="41"/>
                  </a:lnTo>
                  <a:lnTo>
                    <a:pt x="14" y="42"/>
                  </a:lnTo>
                  <a:lnTo>
                    <a:pt x="17" y="43"/>
                  </a:lnTo>
                  <a:lnTo>
                    <a:pt x="19" y="42"/>
                  </a:lnTo>
                  <a:lnTo>
                    <a:pt x="20" y="38"/>
                  </a:lnTo>
                  <a:lnTo>
                    <a:pt x="21" y="32"/>
                  </a:lnTo>
                  <a:lnTo>
                    <a:pt x="22" y="25"/>
                  </a:lnTo>
                  <a:lnTo>
                    <a:pt x="21" y="17"/>
                  </a:lnTo>
                  <a:lnTo>
                    <a:pt x="21" y="12"/>
                  </a:lnTo>
                  <a:lnTo>
                    <a:pt x="18" y="5"/>
                  </a:lnTo>
                  <a:lnTo>
                    <a:pt x="17" y="2"/>
                  </a:lnTo>
                  <a:lnTo>
                    <a:pt x="16" y="0"/>
                  </a:lnTo>
                  <a:lnTo>
                    <a:pt x="14" y="0"/>
                  </a:lnTo>
                  <a:lnTo>
                    <a:pt x="11" y="0"/>
                  </a:lnTo>
                  <a:lnTo>
                    <a:pt x="8" y="0"/>
                  </a:lnTo>
                  <a:lnTo>
                    <a:pt x="7" y="2"/>
                  </a:lnTo>
                </a:path>
              </a:pathLst>
            </a:custGeom>
            <a:solidFill>
              <a:srgbClr val="7F5F3F"/>
            </a:solidFill>
            <a:ln w="12700" cap="rnd" cmpd="sng">
              <a:solidFill>
                <a:srgbClr val="3F1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9" name="Group 82"/>
            <p:cNvGrpSpPr>
              <a:grpSpLocks/>
            </p:cNvGrpSpPr>
            <p:nvPr/>
          </p:nvGrpSpPr>
          <p:grpSpPr bwMode="auto">
            <a:xfrm>
              <a:off x="891" y="2563"/>
              <a:ext cx="164" cy="222"/>
              <a:chOff x="891" y="2563"/>
              <a:chExt cx="164" cy="222"/>
            </a:xfrm>
          </p:grpSpPr>
          <p:sp>
            <p:nvSpPr>
              <p:cNvPr id="24" name="Freeform 83"/>
              <p:cNvSpPr>
                <a:spLocks/>
              </p:cNvSpPr>
              <p:nvPr/>
            </p:nvSpPr>
            <p:spPr bwMode="auto">
              <a:xfrm>
                <a:off x="891" y="2571"/>
                <a:ext cx="157" cy="214"/>
              </a:xfrm>
              <a:custGeom>
                <a:avLst/>
                <a:gdLst>
                  <a:gd name="T0" fmla="*/ 15 w 157"/>
                  <a:gd name="T1" fmla="*/ 54 h 214"/>
                  <a:gd name="T2" fmla="*/ 8 w 157"/>
                  <a:gd name="T3" fmla="*/ 81 h 214"/>
                  <a:gd name="T4" fmla="*/ 5 w 157"/>
                  <a:gd name="T5" fmla="*/ 97 h 214"/>
                  <a:gd name="T6" fmla="*/ 1 w 157"/>
                  <a:gd name="T7" fmla="*/ 114 h 214"/>
                  <a:gd name="T8" fmla="*/ 0 w 157"/>
                  <a:gd name="T9" fmla="*/ 131 h 214"/>
                  <a:gd name="T10" fmla="*/ 2 w 157"/>
                  <a:gd name="T11" fmla="*/ 144 h 214"/>
                  <a:gd name="T12" fmla="*/ 4 w 157"/>
                  <a:gd name="T13" fmla="*/ 152 h 214"/>
                  <a:gd name="T14" fmla="*/ 5 w 157"/>
                  <a:gd name="T15" fmla="*/ 165 h 214"/>
                  <a:gd name="T16" fmla="*/ 12 w 157"/>
                  <a:gd name="T17" fmla="*/ 173 h 214"/>
                  <a:gd name="T18" fmla="*/ 18 w 157"/>
                  <a:gd name="T19" fmla="*/ 186 h 214"/>
                  <a:gd name="T20" fmla="*/ 31 w 157"/>
                  <a:gd name="T21" fmla="*/ 213 h 214"/>
                  <a:gd name="T22" fmla="*/ 141 w 157"/>
                  <a:gd name="T23" fmla="*/ 190 h 214"/>
                  <a:gd name="T24" fmla="*/ 136 w 157"/>
                  <a:gd name="T25" fmla="*/ 169 h 214"/>
                  <a:gd name="T26" fmla="*/ 143 w 157"/>
                  <a:gd name="T27" fmla="*/ 152 h 214"/>
                  <a:gd name="T28" fmla="*/ 150 w 157"/>
                  <a:gd name="T29" fmla="*/ 129 h 214"/>
                  <a:gd name="T30" fmla="*/ 155 w 157"/>
                  <a:gd name="T31" fmla="*/ 103 h 214"/>
                  <a:gd name="T32" fmla="*/ 156 w 157"/>
                  <a:gd name="T33" fmla="*/ 80 h 214"/>
                  <a:gd name="T34" fmla="*/ 152 w 157"/>
                  <a:gd name="T35" fmla="*/ 56 h 214"/>
                  <a:gd name="T36" fmla="*/ 146 w 157"/>
                  <a:gd name="T37" fmla="*/ 38 h 214"/>
                  <a:gd name="T38" fmla="*/ 132 w 157"/>
                  <a:gd name="T39" fmla="*/ 19 h 214"/>
                  <a:gd name="T40" fmla="*/ 118 w 157"/>
                  <a:gd name="T41" fmla="*/ 8 h 214"/>
                  <a:gd name="T42" fmla="*/ 105 w 157"/>
                  <a:gd name="T43" fmla="*/ 3 h 214"/>
                  <a:gd name="T44" fmla="*/ 88 w 157"/>
                  <a:gd name="T45" fmla="*/ 0 h 214"/>
                  <a:gd name="T46" fmla="*/ 68 w 157"/>
                  <a:gd name="T47" fmla="*/ 0 h 214"/>
                  <a:gd name="T48" fmla="*/ 53 w 157"/>
                  <a:gd name="T49" fmla="*/ 3 h 214"/>
                  <a:gd name="T50" fmla="*/ 41 w 157"/>
                  <a:gd name="T51" fmla="*/ 10 h 214"/>
                  <a:gd name="T52" fmla="*/ 29 w 157"/>
                  <a:gd name="T53" fmla="*/ 20 h 214"/>
                  <a:gd name="T54" fmla="*/ 23 w 157"/>
                  <a:gd name="T55" fmla="*/ 30 h 214"/>
                  <a:gd name="T56" fmla="*/ 17 w 157"/>
                  <a:gd name="T57" fmla="*/ 43 h 214"/>
                  <a:gd name="T58" fmla="*/ 15 w 157"/>
                  <a:gd name="T59" fmla="*/ 5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7" h="214">
                    <a:moveTo>
                      <a:pt x="15" y="54"/>
                    </a:moveTo>
                    <a:lnTo>
                      <a:pt x="8" y="81"/>
                    </a:lnTo>
                    <a:lnTo>
                      <a:pt x="5" y="97"/>
                    </a:lnTo>
                    <a:lnTo>
                      <a:pt x="1" y="114"/>
                    </a:lnTo>
                    <a:lnTo>
                      <a:pt x="0" y="131"/>
                    </a:lnTo>
                    <a:lnTo>
                      <a:pt x="2" y="144"/>
                    </a:lnTo>
                    <a:lnTo>
                      <a:pt x="4" y="152"/>
                    </a:lnTo>
                    <a:lnTo>
                      <a:pt x="5" y="165"/>
                    </a:lnTo>
                    <a:lnTo>
                      <a:pt x="12" y="173"/>
                    </a:lnTo>
                    <a:lnTo>
                      <a:pt x="18" y="186"/>
                    </a:lnTo>
                    <a:lnTo>
                      <a:pt x="31" y="213"/>
                    </a:lnTo>
                    <a:lnTo>
                      <a:pt x="141" y="190"/>
                    </a:lnTo>
                    <a:lnTo>
                      <a:pt x="136" y="169"/>
                    </a:lnTo>
                    <a:lnTo>
                      <a:pt x="143" y="152"/>
                    </a:lnTo>
                    <a:lnTo>
                      <a:pt x="150" y="129"/>
                    </a:lnTo>
                    <a:lnTo>
                      <a:pt x="155" y="103"/>
                    </a:lnTo>
                    <a:lnTo>
                      <a:pt x="156" y="80"/>
                    </a:lnTo>
                    <a:lnTo>
                      <a:pt x="152" y="56"/>
                    </a:lnTo>
                    <a:lnTo>
                      <a:pt x="146" y="38"/>
                    </a:lnTo>
                    <a:lnTo>
                      <a:pt x="132" y="19"/>
                    </a:lnTo>
                    <a:lnTo>
                      <a:pt x="118" y="8"/>
                    </a:lnTo>
                    <a:lnTo>
                      <a:pt x="105" y="3"/>
                    </a:lnTo>
                    <a:lnTo>
                      <a:pt x="88" y="0"/>
                    </a:lnTo>
                    <a:lnTo>
                      <a:pt x="68" y="0"/>
                    </a:lnTo>
                    <a:lnTo>
                      <a:pt x="53" y="3"/>
                    </a:lnTo>
                    <a:lnTo>
                      <a:pt x="41" y="10"/>
                    </a:lnTo>
                    <a:lnTo>
                      <a:pt x="29" y="20"/>
                    </a:lnTo>
                    <a:lnTo>
                      <a:pt x="23" y="30"/>
                    </a:lnTo>
                    <a:lnTo>
                      <a:pt x="17" y="43"/>
                    </a:lnTo>
                    <a:lnTo>
                      <a:pt x="15" y="54"/>
                    </a:lnTo>
                  </a:path>
                </a:pathLst>
              </a:custGeom>
              <a:solidFill>
                <a:srgbClr val="FFB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 name="Freeform 84"/>
              <p:cNvSpPr>
                <a:spLocks/>
              </p:cNvSpPr>
              <p:nvPr/>
            </p:nvSpPr>
            <p:spPr bwMode="auto">
              <a:xfrm>
                <a:off x="891" y="2563"/>
                <a:ext cx="164" cy="194"/>
              </a:xfrm>
              <a:custGeom>
                <a:avLst/>
                <a:gdLst>
                  <a:gd name="T0" fmla="*/ 23 w 164"/>
                  <a:gd name="T1" fmla="*/ 25 h 194"/>
                  <a:gd name="T2" fmla="*/ 38 w 164"/>
                  <a:gd name="T3" fmla="*/ 7 h 194"/>
                  <a:gd name="T4" fmla="*/ 63 w 164"/>
                  <a:gd name="T5" fmla="*/ 0 h 194"/>
                  <a:gd name="T6" fmla="*/ 91 w 164"/>
                  <a:gd name="T7" fmla="*/ 0 h 194"/>
                  <a:gd name="T8" fmla="*/ 111 w 164"/>
                  <a:gd name="T9" fmla="*/ 6 h 194"/>
                  <a:gd name="T10" fmla="*/ 126 w 164"/>
                  <a:gd name="T11" fmla="*/ 16 h 194"/>
                  <a:gd name="T12" fmla="*/ 141 w 164"/>
                  <a:gd name="T13" fmla="*/ 29 h 194"/>
                  <a:gd name="T14" fmla="*/ 154 w 164"/>
                  <a:gd name="T15" fmla="*/ 48 h 194"/>
                  <a:gd name="T16" fmla="*/ 161 w 164"/>
                  <a:gd name="T17" fmla="*/ 77 h 194"/>
                  <a:gd name="T18" fmla="*/ 162 w 164"/>
                  <a:gd name="T19" fmla="*/ 104 h 194"/>
                  <a:gd name="T20" fmla="*/ 157 w 164"/>
                  <a:gd name="T21" fmla="*/ 133 h 194"/>
                  <a:gd name="T22" fmla="*/ 150 w 164"/>
                  <a:gd name="T23" fmla="*/ 165 h 194"/>
                  <a:gd name="T24" fmla="*/ 136 w 164"/>
                  <a:gd name="T25" fmla="*/ 181 h 194"/>
                  <a:gd name="T26" fmla="*/ 117 w 164"/>
                  <a:gd name="T27" fmla="*/ 188 h 194"/>
                  <a:gd name="T28" fmla="*/ 102 w 164"/>
                  <a:gd name="T29" fmla="*/ 193 h 194"/>
                  <a:gd name="T30" fmla="*/ 82 w 164"/>
                  <a:gd name="T31" fmla="*/ 189 h 194"/>
                  <a:gd name="T32" fmla="*/ 68 w 164"/>
                  <a:gd name="T33" fmla="*/ 187 h 194"/>
                  <a:gd name="T34" fmla="*/ 41 w 164"/>
                  <a:gd name="T35" fmla="*/ 186 h 194"/>
                  <a:gd name="T36" fmla="*/ 44 w 164"/>
                  <a:gd name="T37" fmla="*/ 171 h 194"/>
                  <a:gd name="T38" fmla="*/ 43 w 164"/>
                  <a:gd name="T39" fmla="*/ 162 h 194"/>
                  <a:gd name="T40" fmla="*/ 39 w 164"/>
                  <a:gd name="T41" fmla="*/ 156 h 194"/>
                  <a:gd name="T42" fmla="*/ 45 w 164"/>
                  <a:gd name="T43" fmla="*/ 147 h 194"/>
                  <a:gd name="T44" fmla="*/ 44 w 164"/>
                  <a:gd name="T45" fmla="*/ 134 h 194"/>
                  <a:gd name="T46" fmla="*/ 37 w 164"/>
                  <a:gd name="T47" fmla="*/ 114 h 194"/>
                  <a:gd name="T48" fmla="*/ 21 w 164"/>
                  <a:gd name="T49" fmla="*/ 105 h 194"/>
                  <a:gd name="T50" fmla="*/ 10 w 164"/>
                  <a:gd name="T51" fmla="*/ 112 h 194"/>
                  <a:gd name="T52" fmla="*/ 13 w 164"/>
                  <a:gd name="T53" fmla="*/ 129 h 194"/>
                  <a:gd name="T54" fmla="*/ 11 w 164"/>
                  <a:gd name="T55" fmla="*/ 140 h 194"/>
                  <a:gd name="T56" fmla="*/ 5 w 164"/>
                  <a:gd name="T57" fmla="*/ 113 h 194"/>
                  <a:gd name="T58" fmla="*/ 3 w 164"/>
                  <a:gd name="T59" fmla="*/ 83 h 194"/>
                  <a:gd name="T60" fmla="*/ 8 w 164"/>
                  <a:gd name="T61" fmla="*/ 54 h 194"/>
                  <a:gd name="T62" fmla="*/ 20 w 164"/>
                  <a:gd name="T63" fmla="*/ 3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94">
                    <a:moveTo>
                      <a:pt x="20" y="37"/>
                    </a:moveTo>
                    <a:lnTo>
                      <a:pt x="23" y="25"/>
                    </a:lnTo>
                    <a:lnTo>
                      <a:pt x="30" y="12"/>
                    </a:lnTo>
                    <a:lnTo>
                      <a:pt x="38" y="7"/>
                    </a:lnTo>
                    <a:lnTo>
                      <a:pt x="47" y="3"/>
                    </a:lnTo>
                    <a:lnTo>
                      <a:pt x="63" y="0"/>
                    </a:lnTo>
                    <a:lnTo>
                      <a:pt x="75" y="0"/>
                    </a:lnTo>
                    <a:lnTo>
                      <a:pt x="91" y="0"/>
                    </a:lnTo>
                    <a:lnTo>
                      <a:pt x="103" y="2"/>
                    </a:lnTo>
                    <a:lnTo>
                      <a:pt x="111" y="6"/>
                    </a:lnTo>
                    <a:lnTo>
                      <a:pt x="117" y="9"/>
                    </a:lnTo>
                    <a:lnTo>
                      <a:pt x="126" y="16"/>
                    </a:lnTo>
                    <a:lnTo>
                      <a:pt x="134" y="24"/>
                    </a:lnTo>
                    <a:lnTo>
                      <a:pt x="141" y="29"/>
                    </a:lnTo>
                    <a:lnTo>
                      <a:pt x="147" y="37"/>
                    </a:lnTo>
                    <a:lnTo>
                      <a:pt x="154" y="48"/>
                    </a:lnTo>
                    <a:lnTo>
                      <a:pt x="157" y="60"/>
                    </a:lnTo>
                    <a:lnTo>
                      <a:pt x="161" y="77"/>
                    </a:lnTo>
                    <a:lnTo>
                      <a:pt x="163" y="90"/>
                    </a:lnTo>
                    <a:lnTo>
                      <a:pt x="162" y="104"/>
                    </a:lnTo>
                    <a:lnTo>
                      <a:pt x="161" y="118"/>
                    </a:lnTo>
                    <a:lnTo>
                      <a:pt x="157" y="133"/>
                    </a:lnTo>
                    <a:lnTo>
                      <a:pt x="153" y="149"/>
                    </a:lnTo>
                    <a:lnTo>
                      <a:pt x="150" y="165"/>
                    </a:lnTo>
                    <a:lnTo>
                      <a:pt x="143" y="176"/>
                    </a:lnTo>
                    <a:lnTo>
                      <a:pt x="136" y="181"/>
                    </a:lnTo>
                    <a:lnTo>
                      <a:pt x="127" y="185"/>
                    </a:lnTo>
                    <a:lnTo>
                      <a:pt x="117" y="188"/>
                    </a:lnTo>
                    <a:lnTo>
                      <a:pt x="111" y="191"/>
                    </a:lnTo>
                    <a:lnTo>
                      <a:pt x="102" y="193"/>
                    </a:lnTo>
                    <a:lnTo>
                      <a:pt x="94" y="192"/>
                    </a:lnTo>
                    <a:lnTo>
                      <a:pt x="82" y="189"/>
                    </a:lnTo>
                    <a:lnTo>
                      <a:pt x="72" y="188"/>
                    </a:lnTo>
                    <a:lnTo>
                      <a:pt x="68" y="187"/>
                    </a:lnTo>
                    <a:lnTo>
                      <a:pt x="69" y="190"/>
                    </a:lnTo>
                    <a:lnTo>
                      <a:pt x="41" y="186"/>
                    </a:lnTo>
                    <a:lnTo>
                      <a:pt x="44" y="176"/>
                    </a:lnTo>
                    <a:lnTo>
                      <a:pt x="44" y="171"/>
                    </a:lnTo>
                    <a:lnTo>
                      <a:pt x="44" y="167"/>
                    </a:lnTo>
                    <a:lnTo>
                      <a:pt x="43" y="162"/>
                    </a:lnTo>
                    <a:lnTo>
                      <a:pt x="41" y="159"/>
                    </a:lnTo>
                    <a:lnTo>
                      <a:pt x="39" y="156"/>
                    </a:lnTo>
                    <a:lnTo>
                      <a:pt x="42" y="152"/>
                    </a:lnTo>
                    <a:lnTo>
                      <a:pt x="45" y="147"/>
                    </a:lnTo>
                    <a:lnTo>
                      <a:pt x="46" y="143"/>
                    </a:lnTo>
                    <a:lnTo>
                      <a:pt x="44" y="134"/>
                    </a:lnTo>
                    <a:lnTo>
                      <a:pt x="43" y="122"/>
                    </a:lnTo>
                    <a:lnTo>
                      <a:pt x="37" y="114"/>
                    </a:lnTo>
                    <a:lnTo>
                      <a:pt x="29" y="112"/>
                    </a:lnTo>
                    <a:lnTo>
                      <a:pt x="21" y="105"/>
                    </a:lnTo>
                    <a:lnTo>
                      <a:pt x="15" y="105"/>
                    </a:lnTo>
                    <a:lnTo>
                      <a:pt x="10" y="112"/>
                    </a:lnTo>
                    <a:lnTo>
                      <a:pt x="10" y="122"/>
                    </a:lnTo>
                    <a:lnTo>
                      <a:pt x="13" y="129"/>
                    </a:lnTo>
                    <a:lnTo>
                      <a:pt x="14" y="141"/>
                    </a:lnTo>
                    <a:lnTo>
                      <a:pt x="11" y="140"/>
                    </a:lnTo>
                    <a:lnTo>
                      <a:pt x="8" y="138"/>
                    </a:lnTo>
                    <a:lnTo>
                      <a:pt x="5" y="113"/>
                    </a:lnTo>
                    <a:lnTo>
                      <a:pt x="0" y="96"/>
                    </a:lnTo>
                    <a:lnTo>
                      <a:pt x="3" y="83"/>
                    </a:lnTo>
                    <a:lnTo>
                      <a:pt x="6" y="69"/>
                    </a:lnTo>
                    <a:lnTo>
                      <a:pt x="8" y="54"/>
                    </a:lnTo>
                    <a:lnTo>
                      <a:pt x="8" y="46"/>
                    </a:lnTo>
                    <a:lnTo>
                      <a:pt x="20" y="37"/>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20" name="Freeform 85"/>
            <p:cNvSpPr>
              <a:spLocks/>
            </p:cNvSpPr>
            <p:nvPr/>
          </p:nvSpPr>
          <p:spPr bwMode="auto">
            <a:xfrm>
              <a:off x="666" y="2728"/>
              <a:ext cx="115" cy="51"/>
            </a:xfrm>
            <a:custGeom>
              <a:avLst/>
              <a:gdLst>
                <a:gd name="T0" fmla="*/ 0 w 115"/>
                <a:gd name="T1" fmla="*/ 6 h 51"/>
                <a:gd name="T2" fmla="*/ 2 w 115"/>
                <a:gd name="T3" fmla="*/ 0 h 51"/>
                <a:gd name="T4" fmla="*/ 16 w 115"/>
                <a:gd name="T5" fmla="*/ 1 h 51"/>
                <a:gd name="T6" fmla="*/ 32 w 115"/>
                <a:gd name="T7" fmla="*/ 4 h 51"/>
                <a:gd name="T8" fmla="*/ 55 w 115"/>
                <a:gd name="T9" fmla="*/ 12 h 51"/>
                <a:gd name="T10" fmla="*/ 67 w 115"/>
                <a:gd name="T11" fmla="*/ 17 h 51"/>
                <a:gd name="T12" fmla="*/ 81 w 115"/>
                <a:gd name="T13" fmla="*/ 23 h 51"/>
                <a:gd name="T14" fmla="*/ 96 w 115"/>
                <a:gd name="T15" fmla="*/ 30 h 51"/>
                <a:gd name="T16" fmla="*/ 108 w 115"/>
                <a:gd name="T17" fmla="*/ 37 h 51"/>
                <a:gd name="T18" fmla="*/ 113 w 115"/>
                <a:gd name="T19" fmla="*/ 42 h 51"/>
                <a:gd name="T20" fmla="*/ 114 w 115"/>
                <a:gd name="T21" fmla="*/ 50 h 51"/>
                <a:gd name="T22" fmla="*/ 0 w 115"/>
                <a:gd name="T23"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51">
                  <a:moveTo>
                    <a:pt x="0" y="6"/>
                  </a:moveTo>
                  <a:lnTo>
                    <a:pt x="2" y="0"/>
                  </a:lnTo>
                  <a:lnTo>
                    <a:pt x="16" y="1"/>
                  </a:lnTo>
                  <a:lnTo>
                    <a:pt x="32" y="4"/>
                  </a:lnTo>
                  <a:lnTo>
                    <a:pt x="55" y="12"/>
                  </a:lnTo>
                  <a:lnTo>
                    <a:pt x="67" y="17"/>
                  </a:lnTo>
                  <a:lnTo>
                    <a:pt x="81" y="23"/>
                  </a:lnTo>
                  <a:lnTo>
                    <a:pt x="96" y="30"/>
                  </a:lnTo>
                  <a:lnTo>
                    <a:pt x="108" y="37"/>
                  </a:lnTo>
                  <a:lnTo>
                    <a:pt x="113" y="42"/>
                  </a:lnTo>
                  <a:lnTo>
                    <a:pt x="114" y="50"/>
                  </a:lnTo>
                  <a:lnTo>
                    <a:pt x="0" y="6"/>
                  </a:lnTo>
                </a:path>
              </a:pathLst>
            </a:custGeom>
            <a:solidFill>
              <a:srgbClr val="FFF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1" name="Freeform 86"/>
            <p:cNvSpPr>
              <a:spLocks/>
            </p:cNvSpPr>
            <p:nvPr/>
          </p:nvSpPr>
          <p:spPr bwMode="auto">
            <a:xfrm>
              <a:off x="358" y="2698"/>
              <a:ext cx="759" cy="124"/>
            </a:xfrm>
            <a:custGeom>
              <a:avLst/>
              <a:gdLst>
                <a:gd name="T0" fmla="*/ 3 w 759"/>
                <a:gd name="T1" fmla="*/ 89 h 124"/>
                <a:gd name="T2" fmla="*/ 32 w 759"/>
                <a:gd name="T3" fmla="*/ 53 h 124"/>
                <a:gd name="T4" fmla="*/ 49 w 759"/>
                <a:gd name="T5" fmla="*/ 38 h 124"/>
                <a:gd name="T6" fmla="*/ 63 w 759"/>
                <a:gd name="T7" fmla="*/ 26 h 124"/>
                <a:gd name="T8" fmla="*/ 85 w 759"/>
                <a:gd name="T9" fmla="*/ 7 h 124"/>
                <a:gd name="T10" fmla="*/ 95 w 759"/>
                <a:gd name="T11" fmla="*/ 0 h 124"/>
                <a:gd name="T12" fmla="*/ 161 w 759"/>
                <a:gd name="T13" fmla="*/ 32 h 124"/>
                <a:gd name="T14" fmla="*/ 176 w 759"/>
                <a:gd name="T15" fmla="*/ 50 h 124"/>
                <a:gd name="T16" fmla="*/ 187 w 759"/>
                <a:gd name="T17" fmla="*/ 63 h 124"/>
                <a:gd name="T18" fmla="*/ 200 w 759"/>
                <a:gd name="T19" fmla="*/ 79 h 124"/>
                <a:gd name="T20" fmla="*/ 207 w 759"/>
                <a:gd name="T21" fmla="*/ 89 h 124"/>
                <a:gd name="T22" fmla="*/ 247 w 759"/>
                <a:gd name="T23" fmla="*/ 67 h 124"/>
                <a:gd name="T24" fmla="*/ 265 w 759"/>
                <a:gd name="T25" fmla="*/ 57 h 124"/>
                <a:gd name="T26" fmla="*/ 289 w 759"/>
                <a:gd name="T27" fmla="*/ 48 h 124"/>
                <a:gd name="T28" fmla="*/ 308 w 759"/>
                <a:gd name="T29" fmla="*/ 32 h 124"/>
                <a:gd name="T30" fmla="*/ 339 w 759"/>
                <a:gd name="T31" fmla="*/ 41 h 124"/>
                <a:gd name="T32" fmla="*/ 364 w 759"/>
                <a:gd name="T33" fmla="*/ 51 h 124"/>
                <a:gd name="T34" fmla="*/ 390 w 759"/>
                <a:gd name="T35" fmla="*/ 62 h 124"/>
                <a:gd name="T36" fmla="*/ 394 w 759"/>
                <a:gd name="T37" fmla="*/ 63 h 124"/>
                <a:gd name="T38" fmla="*/ 413 w 759"/>
                <a:gd name="T39" fmla="*/ 67 h 124"/>
                <a:gd name="T40" fmla="*/ 434 w 759"/>
                <a:gd name="T41" fmla="*/ 89 h 124"/>
                <a:gd name="T42" fmla="*/ 445 w 759"/>
                <a:gd name="T43" fmla="*/ 102 h 124"/>
                <a:gd name="T44" fmla="*/ 473 w 759"/>
                <a:gd name="T45" fmla="*/ 116 h 124"/>
                <a:gd name="T46" fmla="*/ 550 w 759"/>
                <a:gd name="T47" fmla="*/ 76 h 124"/>
                <a:gd name="T48" fmla="*/ 663 w 759"/>
                <a:gd name="T49" fmla="*/ 50 h 124"/>
                <a:gd name="T50" fmla="*/ 705 w 759"/>
                <a:gd name="T51" fmla="*/ 63 h 124"/>
                <a:gd name="T52" fmla="*/ 747 w 759"/>
                <a:gd name="T53" fmla="*/ 91 h 124"/>
                <a:gd name="T54" fmla="*/ 758 w 759"/>
                <a:gd name="T55" fmla="*/ 123 h 124"/>
                <a:gd name="T56" fmla="*/ 0 w 759"/>
                <a:gd name="T57" fmla="*/ 123 h 124"/>
                <a:gd name="T58" fmla="*/ 3 w 759"/>
                <a:gd name="T59" fmla="*/ 8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59" h="124">
                  <a:moveTo>
                    <a:pt x="3" y="89"/>
                  </a:moveTo>
                  <a:lnTo>
                    <a:pt x="32" y="53"/>
                  </a:lnTo>
                  <a:lnTo>
                    <a:pt x="49" y="38"/>
                  </a:lnTo>
                  <a:lnTo>
                    <a:pt x="63" y="26"/>
                  </a:lnTo>
                  <a:lnTo>
                    <a:pt x="85" y="7"/>
                  </a:lnTo>
                  <a:lnTo>
                    <a:pt x="95" y="0"/>
                  </a:lnTo>
                  <a:lnTo>
                    <a:pt x="161" y="32"/>
                  </a:lnTo>
                  <a:lnTo>
                    <a:pt x="176" y="50"/>
                  </a:lnTo>
                  <a:lnTo>
                    <a:pt x="187" y="63"/>
                  </a:lnTo>
                  <a:lnTo>
                    <a:pt x="200" y="79"/>
                  </a:lnTo>
                  <a:lnTo>
                    <a:pt x="207" y="89"/>
                  </a:lnTo>
                  <a:lnTo>
                    <a:pt x="247" y="67"/>
                  </a:lnTo>
                  <a:lnTo>
                    <a:pt x="265" y="57"/>
                  </a:lnTo>
                  <a:lnTo>
                    <a:pt x="289" y="48"/>
                  </a:lnTo>
                  <a:lnTo>
                    <a:pt x="308" y="32"/>
                  </a:lnTo>
                  <a:lnTo>
                    <a:pt x="339" y="41"/>
                  </a:lnTo>
                  <a:lnTo>
                    <a:pt x="364" y="51"/>
                  </a:lnTo>
                  <a:lnTo>
                    <a:pt x="390" y="62"/>
                  </a:lnTo>
                  <a:lnTo>
                    <a:pt x="394" y="63"/>
                  </a:lnTo>
                  <a:lnTo>
                    <a:pt x="413" y="67"/>
                  </a:lnTo>
                  <a:lnTo>
                    <a:pt x="434" y="89"/>
                  </a:lnTo>
                  <a:lnTo>
                    <a:pt x="445" y="102"/>
                  </a:lnTo>
                  <a:lnTo>
                    <a:pt x="473" y="116"/>
                  </a:lnTo>
                  <a:lnTo>
                    <a:pt x="550" y="76"/>
                  </a:lnTo>
                  <a:lnTo>
                    <a:pt x="663" y="50"/>
                  </a:lnTo>
                  <a:lnTo>
                    <a:pt x="705" y="63"/>
                  </a:lnTo>
                  <a:lnTo>
                    <a:pt x="747" y="91"/>
                  </a:lnTo>
                  <a:lnTo>
                    <a:pt x="758" y="123"/>
                  </a:lnTo>
                  <a:lnTo>
                    <a:pt x="0" y="123"/>
                  </a:lnTo>
                  <a:lnTo>
                    <a:pt x="3" y="89"/>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2" name="Freeform 87"/>
            <p:cNvSpPr>
              <a:spLocks/>
            </p:cNvSpPr>
            <p:nvPr/>
          </p:nvSpPr>
          <p:spPr bwMode="auto">
            <a:xfrm>
              <a:off x="441" y="2733"/>
              <a:ext cx="96" cy="69"/>
            </a:xfrm>
            <a:custGeom>
              <a:avLst/>
              <a:gdLst>
                <a:gd name="T0" fmla="*/ 0 w 96"/>
                <a:gd name="T1" fmla="*/ 0 h 69"/>
                <a:gd name="T2" fmla="*/ 46 w 96"/>
                <a:gd name="T3" fmla="*/ 11 h 69"/>
                <a:gd name="T4" fmla="*/ 62 w 96"/>
                <a:gd name="T5" fmla="*/ 17 h 69"/>
                <a:gd name="T6" fmla="*/ 70 w 96"/>
                <a:gd name="T7" fmla="*/ 21 h 69"/>
                <a:gd name="T8" fmla="*/ 79 w 96"/>
                <a:gd name="T9" fmla="*/ 28 h 69"/>
                <a:gd name="T10" fmla="*/ 87 w 96"/>
                <a:gd name="T11" fmla="*/ 38 h 69"/>
                <a:gd name="T12" fmla="*/ 91 w 96"/>
                <a:gd name="T13" fmla="*/ 47 h 69"/>
                <a:gd name="T14" fmla="*/ 95 w 96"/>
                <a:gd name="T15" fmla="*/ 57 h 69"/>
                <a:gd name="T16" fmla="*/ 88 w 96"/>
                <a:gd name="T17" fmla="*/ 68 h 69"/>
                <a:gd name="T18" fmla="*/ 85 w 96"/>
                <a:gd name="T19" fmla="*/ 56 h 69"/>
                <a:gd name="T20" fmla="*/ 78 w 96"/>
                <a:gd name="T21" fmla="*/ 46 h 69"/>
                <a:gd name="T22" fmla="*/ 73 w 96"/>
                <a:gd name="T23" fmla="*/ 38 h 69"/>
                <a:gd name="T24" fmla="*/ 68 w 96"/>
                <a:gd name="T25" fmla="*/ 33 h 69"/>
                <a:gd name="T26" fmla="*/ 58 w 96"/>
                <a:gd name="T27" fmla="*/ 28 h 69"/>
                <a:gd name="T28" fmla="*/ 47 w 96"/>
                <a:gd name="T29" fmla="*/ 22 h 69"/>
                <a:gd name="T30" fmla="*/ 32 w 96"/>
                <a:gd name="T31" fmla="*/ 16 h 69"/>
                <a:gd name="T32" fmla="*/ 18 w 96"/>
                <a:gd name="T33" fmla="*/ 9 h 69"/>
                <a:gd name="T34" fmla="*/ 0 w 9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9">
                  <a:moveTo>
                    <a:pt x="0" y="0"/>
                  </a:moveTo>
                  <a:lnTo>
                    <a:pt x="46" y="11"/>
                  </a:lnTo>
                  <a:lnTo>
                    <a:pt x="62" y="17"/>
                  </a:lnTo>
                  <a:lnTo>
                    <a:pt x="70" y="21"/>
                  </a:lnTo>
                  <a:lnTo>
                    <a:pt x="79" y="28"/>
                  </a:lnTo>
                  <a:lnTo>
                    <a:pt x="87" y="38"/>
                  </a:lnTo>
                  <a:lnTo>
                    <a:pt x="91" y="47"/>
                  </a:lnTo>
                  <a:lnTo>
                    <a:pt x="95" y="57"/>
                  </a:lnTo>
                  <a:lnTo>
                    <a:pt x="88" y="68"/>
                  </a:lnTo>
                  <a:lnTo>
                    <a:pt x="85" y="56"/>
                  </a:lnTo>
                  <a:lnTo>
                    <a:pt x="78" y="46"/>
                  </a:lnTo>
                  <a:lnTo>
                    <a:pt x="73" y="38"/>
                  </a:lnTo>
                  <a:lnTo>
                    <a:pt x="68" y="33"/>
                  </a:lnTo>
                  <a:lnTo>
                    <a:pt x="58" y="28"/>
                  </a:lnTo>
                  <a:lnTo>
                    <a:pt x="47" y="22"/>
                  </a:lnTo>
                  <a:lnTo>
                    <a:pt x="32" y="16"/>
                  </a:lnTo>
                  <a:lnTo>
                    <a:pt x="18" y="9"/>
                  </a:lnTo>
                  <a:lnTo>
                    <a:pt x="0" y="0"/>
                  </a:lnTo>
                </a:path>
              </a:pathLst>
            </a:custGeom>
            <a:solidFill>
              <a:srgbClr val="7F7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3" name="Rectangle 88"/>
            <p:cNvSpPr>
              <a:spLocks noChangeArrowheads="1"/>
            </p:cNvSpPr>
            <p:nvPr/>
          </p:nvSpPr>
          <p:spPr bwMode="auto">
            <a:xfrm>
              <a:off x="230" y="2879"/>
              <a:ext cx="1027"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600" u="none">
                  <a:solidFill>
                    <a:srgbClr val="FFFF66"/>
                  </a:solidFill>
                  <a:latin typeface="Arial" charset="0"/>
                </a:rPr>
                <a:t>Professor Smith</a:t>
              </a:r>
              <a:endParaRPr lang="en-US" sz="1600" u="none">
                <a:latin typeface="Arial" charset="0"/>
              </a:endParaRPr>
            </a:p>
          </p:txBody>
        </p:sp>
      </p:grpSp>
      <p:grpSp>
        <p:nvGrpSpPr>
          <p:cNvPr id="92" name="Group 89"/>
          <p:cNvGrpSpPr>
            <a:grpSpLocks/>
          </p:cNvGrpSpPr>
          <p:nvPr/>
        </p:nvGrpSpPr>
        <p:grpSpPr bwMode="auto">
          <a:xfrm>
            <a:off x="1979613" y="5060950"/>
            <a:ext cx="1652587" cy="1368425"/>
            <a:chOff x="1238" y="2853"/>
            <a:chExt cx="1041" cy="862"/>
          </a:xfrm>
        </p:grpSpPr>
        <p:sp>
          <p:nvSpPr>
            <p:cNvPr id="93" name="Rectangle 90"/>
            <p:cNvSpPr>
              <a:spLocks noChangeArrowheads="1"/>
            </p:cNvSpPr>
            <p:nvPr/>
          </p:nvSpPr>
          <p:spPr bwMode="auto">
            <a:xfrm>
              <a:off x="1377" y="2853"/>
              <a:ext cx="553" cy="304"/>
            </a:xfrm>
            <a:prstGeom prst="rect">
              <a:avLst/>
            </a:prstGeom>
            <a:solidFill>
              <a:srgbClr val="000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94" name="Group 91"/>
            <p:cNvGrpSpPr>
              <a:grpSpLocks/>
            </p:cNvGrpSpPr>
            <p:nvPr/>
          </p:nvGrpSpPr>
          <p:grpSpPr bwMode="auto">
            <a:xfrm>
              <a:off x="1598" y="3071"/>
              <a:ext cx="171" cy="163"/>
              <a:chOff x="1598" y="3071"/>
              <a:chExt cx="171" cy="163"/>
            </a:xfrm>
          </p:grpSpPr>
          <p:sp>
            <p:nvSpPr>
              <p:cNvPr id="172" name="Freeform 92"/>
              <p:cNvSpPr>
                <a:spLocks/>
              </p:cNvSpPr>
              <p:nvPr/>
            </p:nvSpPr>
            <p:spPr bwMode="auto">
              <a:xfrm>
                <a:off x="1644" y="3076"/>
                <a:ext cx="125" cy="157"/>
              </a:xfrm>
              <a:custGeom>
                <a:avLst/>
                <a:gdLst>
                  <a:gd name="T0" fmla="*/ 0 w 125"/>
                  <a:gd name="T1" fmla="*/ 115 h 157"/>
                  <a:gd name="T2" fmla="*/ 5 w 125"/>
                  <a:gd name="T3" fmla="*/ 107 h 157"/>
                  <a:gd name="T4" fmla="*/ 4 w 125"/>
                  <a:gd name="T5" fmla="*/ 95 h 157"/>
                  <a:gd name="T6" fmla="*/ 1 w 125"/>
                  <a:gd name="T7" fmla="*/ 69 h 157"/>
                  <a:gd name="T8" fmla="*/ 5 w 125"/>
                  <a:gd name="T9" fmla="*/ 41 h 157"/>
                  <a:gd name="T10" fmla="*/ 13 w 125"/>
                  <a:gd name="T11" fmla="*/ 20 h 157"/>
                  <a:gd name="T12" fmla="*/ 26 w 125"/>
                  <a:gd name="T13" fmla="*/ 8 h 157"/>
                  <a:gd name="T14" fmla="*/ 46 w 125"/>
                  <a:gd name="T15" fmla="*/ 2 h 157"/>
                  <a:gd name="T16" fmla="*/ 69 w 125"/>
                  <a:gd name="T17" fmla="*/ 0 h 157"/>
                  <a:gd name="T18" fmla="*/ 87 w 125"/>
                  <a:gd name="T19" fmla="*/ 2 h 157"/>
                  <a:gd name="T20" fmla="*/ 106 w 125"/>
                  <a:gd name="T21" fmla="*/ 14 h 157"/>
                  <a:gd name="T22" fmla="*/ 114 w 125"/>
                  <a:gd name="T23" fmla="*/ 29 h 157"/>
                  <a:gd name="T24" fmla="*/ 121 w 125"/>
                  <a:gd name="T25" fmla="*/ 48 h 157"/>
                  <a:gd name="T26" fmla="*/ 124 w 125"/>
                  <a:gd name="T27" fmla="*/ 75 h 157"/>
                  <a:gd name="T28" fmla="*/ 120 w 125"/>
                  <a:gd name="T29" fmla="*/ 81 h 157"/>
                  <a:gd name="T30" fmla="*/ 122 w 125"/>
                  <a:gd name="T31" fmla="*/ 89 h 157"/>
                  <a:gd name="T32" fmla="*/ 121 w 125"/>
                  <a:gd name="T33" fmla="*/ 103 h 157"/>
                  <a:gd name="T34" fmla="*/ 117 w 125"/>
                  <a:gd name="T35" fmla="*/ 118 h 157"/>
                  <a:gd name="T36" fmla="*/ 98 w 125"/>
                  <a:gd name="T37" fmla="*/ 143 h 157"/>
                  <a:gd name="T38" fmla="*/ 84 w 125"/>
                  <a:gd name="T39" fmla="*/ 148 h 157"/>
                  <a:gd name="T40" fmla="*/ 68 w 125"/>
                  <a:gd name="T41" fmla="*/ 153 h 157"/>
                  <a:gd name="T42" fmla="*/ 54 w 125"/>
                  <a:gd name="T43" fmla="*/ 156 h 157"/>
                  <a:gd name="T44" fmla="*/ 0 w 125"/>
                  <a:gd name="T45" fmla="*/ 11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57">
                    <a:moveTo>
                      <a:pt x="0" y="115"/>
                    </a:moveTo>
                    <a:lnTo>
                      <a:pt x="5" y="107"/>
                    </a:lnTo>
                    <a:lnTo>
                      <a:pt x="4" y="95"/>
                    </a:lnTo>
                    <a:lnTo>
                      <a:pt x="1" y="69"/>
                    </a:lnTo>
                    <a:lnTo>
                      <a:pt x="5" y="41"/>
                    </a:lnTo>
                    <a:lnTo>
                      <a:pt x="13" y="20"/>
                    </a:lnTo>
                    <a:lnTo>
                      <a:pt x="26" y="8"/>
                    </a:lnTo>
                    <a:lnTo>
                      <a:pt x="46" y="2"/>
                    </a:lnTo>
                    <a:lnTo>
                      <a:pt x="69" y="0"/>
                    </a:lnTo>
                    <a:lnTo>
                      <a:pt x="87" y="2"/>
                    </a:lnTo>
                    <a:lnTo>
                      <a:pt x="106" y="14"/>
                    </a:lnTo>
                    <a:lnTo>
                      <a:pt x="114" y="29"/>
                    </a:lnTo>
                    <a:lnTo>
                      <a:pt x="121" y="48"/>
                    </a:lnTo>
                    <a:lnTo>
                      <a:pt x="124" y="75"/>
                    </a:lnTo>
                    <a:lnTo>
                      <a:pt x="120" y="81"/>
                    </a:lnTo>
                    <a:lnTo>
                      <a:pt x="122" y="89"/>
                    </a:lnTo>
                    <a:lnTo>
                      <a:pt x="121" y="103"/>
                    </a:lnTo>
                    <a:lnTo>
                      <a:pt x="117" y="118"/>
                    </a:lnTo>
                    <a:lnTo>
                      <a:pt x="98" y="143"/>
                    </a:lnTo>
                    <a:lnTo>
                      <a:pt x="84" y="148"/>
                    </a:lnTo>
                    <a:lnTo>
                      <a:pt x="68" y="153"/>
                    </a:lnTo>
                    <a:lnTo>
                      <a:pt x="54" y="156"/>
                    </a:lnTo>
                    <a:lnTo>
                      <a:pt x="0" y="115"/>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3" name="Freeform 93"/>
              <p:cNvSpPr>
                <a:spLocks/>
              </p:cNvSpPr>
              <p:nvPr/>
            </p:nvSpPr>
            <p:spPr bwMode="auto">
              <a:xfrm>
                <a:off x="1638" y="3071"/>
                <a:ext cx="123" cy="128"/>
              </a:xfrm>
              <a:custGeom>
                <a:avLst/>
                <a:gdLst>
                  <a:gd name="T0" fmla="*/ 6 w 123"/>
                  <a:gd name="T1" fmla="*/ 110 h 128"/>
                  <a:gd name="T2" fmla="*/ 1 w 123"/>
                  <a:gd name="T3" fmla="*/ 79 h 128"/>
                  <a:gd name="T4" fmla="*/ 0 w 123"/>
                  <a:gd name="T5" fmla="*/ 62 h 128"/>
                  <a:gd name="T6" fmla="*/ 4 w 123"/>
                  <a:gd name="T7" fmla="*/ 38 h 128"/>
                  <a:gd name="T8" fmla="*/ 11 w 123"/>
                  <a:gd name="T9" fmla="*/ 19 h 128"/>
                  <a:gd name="T10" fmla="*/ 26 w 123"/>
                  <a:gd name="T11" fmla="*/ 5 h 128"/>
                  <a:gd name="T12" fmla="*/ 44 w 123"/>
                  <a:gd name="T13" fmla="*/ 1 h 128"/>
                  <a:gd name="T14" fmla="*/ 68 w 123"/>
                  <a:gd name="T15" fmla="*/ 0 h 128"/>
                  <a:gd name="T16" fmla="*/ 81 w 123"/>
                  <a:gd name="T17" fmla="*/ 2 h 128"/>
                  <a:gd name="T18" fmla="*/ 94 w 123"/>
                  <a:gd name="T19" fmla="*/ 6 h 128"/>
                  <a:gd name="T20" fmla="*/ 105 w 123"/>
                  <a:gd name="T21" fmla="*/ 12 h 128"/>
                  <a:gd name="T22" fmla="*/ 116 w 123"/>
                  <a:gd name="T23" fmla="*/ 20 h 128"/>
                  <a:gd name="T24" fmla="*/ 119 w 123"/>
                  <a:gd name="T25" fmla="*/ 27 h 128"/>
                  <a:gd name="T26" fmla="*/ 107 w 123"/>
                  <a:gd name="T27" fmla="*/ 20 h 128"/>
                  <a:gd name="T28" fmla="*/ 95 w 123"/>
                  <a:gd name="T29" fmla="*/ 19 h 128"/>
                  <a:gd name="T30" fmla="*/ 91 w 123"/>
                  <a:gd name="T31" fmla="*/ 19 h 128"/>
                  <a:gd name="T32" fmla="*/ 101 w 123"/>
                  <a:gd name="T33" fmla="*/ 26 h 128"/>
                  <a:gd name="T34" fmla="*/ 107 w 123"/>
                  <a:gd name="T35" fmla="*/ 34 h 128"/>
                  <a:gd name="T36" fmla="*/ 110 w 123"/>
                  <a:gd name="T37" fmla="*/ 42 h 128"/>
                  <a:gd name="T38" fmla="*/ 115 w 123"/>
                  <a:gd name="T39" fmla="*/ 48 h 128"/>
                  <a:gd name="T40" fmla="*/ 120 w 123"/>
                  <a:gd name="T41" fmla="*/ 55 h 128"/>
                  <a:gd name="T42" fmla="*/ 121 w 123"/>
                  <a:gd name="T43" fmla="*/ 62 h 128"/>
                  <a:gd name="T44" fmla="*/ 122 w 123"/>
                  <a:gd name="T45" fmla="*/ 70 h 128"/>
                  <a:gd name="T46" fmla="*/ 117 w 123"/>
                  <a:gd name="T47" fmla="*/ 86 h 128"/>
                  <a:gd name="T48" fmla="*/ 112 w 123"/>
                  <a:gd name="T49" fmla="*/ 96 h 128"/>
                  <a:gd name="T50" fmla="*/ 106 w 123"/>
                  <a:gd name="T51" fmla="*/ 93 h 128"/>
                  <a:gd name="T52" fmla="*/ 108 w 123"/>
                  <a:gd name="T53" fmla="*/ 89 h 128"/>
                  <a:gd name="T54" fmla="*/ 108 w 123"/>
                  <a:gd name="T55" fmla="*/ 83 h 128"/>
                  <a:gd name="T56" fmla="*/ 104 w 123"/>
                  <a:gd name="T57" fmla="*/ 78 h 128"/>
                  <a:gd name="T58" fmla="*/ 95 w 123"/>
                  <a:gd name="T59" fmla="*/ 81 h 128"/>
                  <a:gd name="T60" fmla="*/ 82 w 123"/>
                  <a:gd name="T61" fmla="*/ 88 h 128"/>
                  <a:gd name="T62" fmla="*/ 78 w 123"/>
                  <a:gd name="T63" fmla="*/ 103 h 128"/>
                  <a:gd name="T64" fmla="*/ 75 w 123"/>
                  <a:gd name="T65" fmla="*/ 109 h 128"/>
                  <a:gd name="T66" fmla="*/ 78 w 123"/>
                  <a:gd name="T67" fmla="*/ 114 h 128"/>
                  <a:gd name="T68" fmla="*/ 82 w 123"/>
                  <a:gd name="T69" fmla="*/ 116 h 128"/>
                  <a:gd name="T70" fmla="*/ 62 w 123"/>
                  <a:gd name="T71" fmla="*/ 123 h 128"/>
                  <a:gd name="T72" fmla="*/ 46 w 123"/>
                  <a:gd name="T73" fmla="*/ 125 h 128"/>
                  <a:gd name="T74" fmla="*/ 33 w 123"/>
                  <a:gd name="T75" fmla="*/ 127 h 128"/>
                  <a:gd name="T76" fmla="*/ 18 w 123"/>
                  <a:gd name="T77" fmla="*/ 118 h 128"/>
                  <a:gd name="T78" fmla="*/ 6 w 123"/>
                  <a:gd name="T79" fmla="*/ 11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 h="128">
                    <a:moveTo>
                      <a:pt x="6" y="110"/>
                    </a:moveTo>
                    <a:lnTo>
                      <a:pt x="1" y="79"/>
                    </a:lnTo>
                    <a:lnTo>
                      <a:pt x="0" y="62"/>
                    </a:lnTo>
                    <a:lnTo>
                      <a:pt x="4" y="38"/>
                    </a:lnTo>
                    <a:lnTo>
                      <a:pt x="11" y="19"/>
                    </a:lnTo>
                    <a:lnTo>
                      <a:pt x="26" y="5"/>
                    </a:lnTo>
                    <a:lnTo>
                      <a:pt x="44" y="1"/>
                    </a:lnTo>
                    <a:lnTo>
                      <a:pt x="68" y="0"/>
                    </a:lnTo>
                    <a:lnTo>
                      <a:pt x="81" y="2"/>
                    </a:lnTo>
                    <a:lnTo>
                      <a:pt x="94" y="6"/>
                    </a:lnTo>
                    <a:lnTo>
                      <a:pt x="105" y="12"/>
                    </a:lnTo>
                    <a:lnTo>
                      <a:pt x="116" y="20"/>
                    </a:lnTo>
                    <a:lnTo>
                      <a:pt x="119" y="27"/>
                    </a:lnTo>
                    <a:lnTo>
                      <a:pt x="107" y="20"/>
                    </a:lnTo>
                    <a:lnTo>
                      <a:pt x="95" y="19"/>
                    </a:lnTo>
                    <a:lnTo>
                      <a:pt x="91" y="19"/>
                    </a:lnTo>
                    <a:lnTo>
                      <a:pt x="101" y="26"/>
                    </a:lnTo>
                    <a:lnTo>
                      <a:pt x="107" y="34"/>
                    </a:lnTo>
                    <a:lnTo>
                      <a:pt x="110" y="42"/>
                    </a:lnTo>
                    <a:lnTo>
                      <a:pt x="115" y="48"/>
                    </a:lnTo>
                    <a:lnTo>
                      <a:pt x="120" y="55"/>
                    </a:lnTo>
                    <a:lnTo>
                      <a:pt x="121" y="62"/>
                    </a:lnTo>
                    <a:lnTo>
                      <a:pt x="122" y="70"/>
                    </a:lnTo>
                    <a:lnTo>
                      <a:pt x="117" y="86"/>
                    </a:lnTo>
                    <a:lnTo>
                      <a:pt x="112" y="96"/>
                    </a:lnTo>
                    <a:lnTo>
                      <a:pt x="106" y="93"/>
                    </a:lnTo>
                    <a:lnTo>
                      <a:pt x="108" y="89"/>
                    </a:lnTo>
                    <a:lnTo>
                      <a:pt x="108" y="83"/>
                    </a:lnTo>
                    <a:lnTo>
                      <a:pt x="104" y="78"/>
                    </a:lnTo>
                    <a:lnTo>
                      <a:pt x="95" y="81"/>
                    </a:lnTo>
                    <a:lnTo>
                      <a:pt x="82" y="88"/>
                    </a:lnTo>
                    <a:lnTo>
                      <a:pt x="78" y="103"/>
                    </a:lnTo>
                    <a:lnTo>
                      <a:pt x="75" y="109"/>
                    </a:lnTo>
                    <a:lnTo>
                      <a:pt x="78" y="114"/>
                    </a:lnTo>
                    <a:lnTo>
                      <a:pt x="82" y="116"/>
                    </a:lnTo>
                    <a:lnTo>
                      <a:pt x="62" y="123"/>
                    </a:lnTo>
                    <a:lnTo>
                      <a:pt x="46" y="125"/>
                    </a:lnTo>
                    <a:lnTo>
                      <a:pt x="33" y="127"/>
                    </a:lnTo>
                    <a:lnTo>
                      <a:pt x="18" y="118"/>
                    </a:lnTo>
                    <a:lnTo>
                      <a:pt x="6" y="110"/>
                    </a:lnTo>
                  </a:path>
                </a:pathLst>
              </a:custGeom>
              <a:solidFill>
                <a:srgbClr val="3F3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4" name="Freeform 94"/>
              <p:cNvSpPr>
                <a:spLocks/>
              </p:cNvSpPr>
              <p:nvPr/>
            </p:nvSpPr>
            <p:spPr bwMode="auto">
              <a:xfrm>
                <a:off x="1598" y="3187"/>
                <a:ext cx="102" cy="47"/>
              </a:xfrm>
              <a:custGeom>
                <a:avLst/>
                <a:gdLst>
                  <a:gd name="T0" fmla="*/ 0 w 102"/>
                  <a:gd name="T1" fmla="*/ 32 h 47"/>
                  <a:gd name="T2" fmla="*/ 23 w 102"/>
                  <a:gd name="T3" fmla="*/ 21 h 47"/>
                  <a:gd name="T4" fmla="*/ 42 w 102"/>
                  <a:gd name="T5" fmla="*/ 0 h 47"/>
                  <a:gd name="T6" fmla="*/ 101 w 102"/>
                  <a:gd name="T7" fmla="*/ 46 h 47"/>
                </a:gdLst>
                <a:ahLst/>
                <a:cxnLst>
                  <a:cxn ang="0">
                    <a:pos x="T0" y="T1"/>
                  </a:cxn>
                  <a:cxn ang="0">
                    <a:pos x="T2" y="T3"/>
                  </a:cxn>
                  <a:cxn ang="0">
                    <a:pos x="T4" y="T5"/>
                  </a:cxn>
                  <a:cxn ang="0">
                    <a:pos x="T6" y="T7"/>
                  </a:cxn>
                </a:cxnLst>
                <a:rect l="0" t="0" r="r" b="b"/>
                <a:pathLst>
                  <a:path w="102" h="47">
                    <a:moveTo>
                      <a:pt x="0" y="32"/>
                    </a:moveTo>
                    <a:lnTo>
                      <a:pt x="23" y="21"/>
                    </a:lnTo>
                    <a:lnTo>
                      <a:pt x="42" y="0"/>
                    </a:lnTo>
                    <a:lnTo>
                      <a:pt x="101" y="46"/>
                    </a:lnTo>
                  </a:path>
                </a:pathLst>
              </a:custGeom>
              <a:noFill/>
              <a:ln w="12700" cap="rnd" cmpd="sng">
                <a:solidFill>
                  <a:srgbClr val="00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95" name="Group 95"/>
            <p:cNvGrpSpPr>
              <a:grpSpLocks/>
            </p:cNvGrpSpPr>
            <p:nvPr/>
          </p:nvGrpSpPr>
          <p:grpSpPr bwMode="auto">
            <a:xfrm>
              <a:off x="1840" y="2856"/>
              <a:ext cx="298" cy="582"/>
              <a:chOff x="1840" y="2856"/>
              <a:chExt cx="298" cy="582"/>
            </a:xfrm>
          </p:grpSpPr>
          <p:sp>
            <p:nvSpPr>
              <p:cNvPr id="120" name="Freeform 96"/>
              <p:cNvSpPr>
                <a:spLocks/>
              </p:cNvSpPr>
              <p:nvPr/>
            </p:nvSpPr>
            <p:spPr bwMode="auto">
              <a:xfrm>
                <a:off x="1862" y="3294"/>
                <a:ext cx="218" cy="144"/>
              </a:xfrm>
              <a:custGeom>
                <a:avLst/>
                <a:gdLst>
                  <a:gd name="T0" fmla="*/ 18 w 218"/>
                  <a:gd name="T1" fmla="*/ 0 h 144"/>
                  <a:gd name="T2" fmla="*/ 0 w 218"/>
                  <a:gd name="T3" fmla="*/ 143 h 144"/>
                  <a:gd name="T4" fmla="*/ 217 w 218"/>
                  <a:gd name="T5" fmla="*/ 143 h 144"/>
                  <a:gd name="T6" fmla="*/ 209 w 218"/>
                  <a:gd name="T7" fmla="*/ 2 h 144"/>
                  <a:gd name="T8" fmla="*/ 18 w 218"/>
                  <a:gd name="T9" fmla="*/ 0 h 144"/>
                </a:gdLst>
                <a:ahLst/>
                <a:cxnLst>
                  <a:cxn ang="0">
                    <a:pos x="T0" y="T1"/>
                  </a:cxn>
                  <a:cxn ang="0">
                    <a:pos x="T2" y="T3"/>
                  </a:cxn>
                  <a:cxn ang="0">
                    <a:pos x="T4" y="T5"/>
                  </a:cxn>
                  <a:cxn ang="0">
                    <a:pos x="T6" y="T7"/>
                  </a:cxn>
                  <a:cxn ang="0">
                    <a:pos x="T8" y="T9"/>
                  </a:cxn>
                </a:cxnLst>
                <a:rect l="0" t="0" r="r" b="b"/>
                <a:pathLst>
                  <a:path w="218" h="144">
                    <a:moveTo>
                      <a:pt x="18" y="0"/>
                    </a:moveTo>
                    <a:lnTo>
                      <a:pt x="0" y="143"/>
                    </a:lnTo>
                    <a:lnTo>
                      <a:pt x="217" y="143"/>
                    </a:lnTo>
                    <a:lnTo>
                      <a:pt x="209" y="2"/>
                    </a:lnTo>
                    <a:lnTo>
                      <a:pt x="18" y="0"/>
                    </a:lnTo>
                  </a:path>
                </a:pathLst>
              </a:custGeom>
              <a:solidFill>
                <a:srgbClr val="00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21" name="Group 97"/>
              <p:cNvGrpSpPr>
                <a:grpSpLocks/>
              </p:cNvGrpSpPr>
              <p:nvPr/>
            </p:nvGrpSpPr>
            <p:grpSpPr bwMode="auto">
              <a:xfrm>
                <a:off x="1840" y="2856"/>
                <a:ext cx="256" cy="452"/>
                <a:chOff x="1840" y="2856"/>
                <a:chExt cx="256" cy="452"/>
              </a:xfrm>
            </p:grpSpPr>
            <p:grpSp>
              <p:nvGrpSpPr>
                <p:cNvPr id="124" name="Group 98"/>
                <p:cNvGrpSpPr>
                  <a:grpSpLocks/>
                </p:cNvGrpSpPr>
                <p:nvPr/>
              </p:nvGrpSpPr>
              <p:grpSpPr bwMode="auto">
                <a:xfrm>
                  <a:off x="1931" y="2996"/>
                  <a:ext cx="96" cy="110"/>
                  <a:chOff x="1931" y="2996"/>
                  <a:chExt cx="96" cy="110"/>
                </a:xfrm>
              </p:grpSpPr>
              <p:sp>
                <p:nvSpPr>
                  <p:cNvPr id="169" name="Freeform 99"/>
                  <p:cNvSpPr>
                    <a:spLocks/>
                  </p:cNvSpPr>
                  <p:nvPr/>
                </p:nvSpPr>
                <p:spPr bwMode="auto">
                  <a:xfrm>
                    <a:off x="1931" y="2996"/>
                    <a:ext cx="96" cy="110"/>
                  </a:xfrm>
                  <a:custGeom>
                    <a:avLst/>
                    <a:gdLst>
                      <a:gd name="T0" fmla="*/ 18 w 96"/>
                      <a:gd name="T1" fmla="*/ 0 h 110"/>
                      <a:gd name="T2" fmla="*/ 12 w 96"/>
                      <a:gd name="T3" fmla="*/ 29 h 110"/>
                      <a:gd name="T4" fmla="*/ 10 w 96"/>
                      <a:gd name="T5" fmla="*/ 32 h 110"/>
                      <a:gd name="T6" fmla="*/ 5 w 96"/>
                      <a:gd name="T7" fmla="*/ 35 h 110"/>
                      <a:gd name="T8" fmla="*/ 0 w 96"/>
                      <a:gd name="T9" fmla="*/ 37 h 110"/>
                      <a:gd name="T10" fmla="*/ 6 w 96"/>
                      <a:gd name="T11" fmla="*/ 65 h 110"/>
                      <a:gd name="T12" fmla="*/ 8 w 96"/>
                      <a:gd name="T13" fmla="*/ 79 h 110"/>
                      <a:gd name="T14" fmla="*/ 11 w 96"/>
                      <a:gd name="T15" fmla="*/ 87 h 110"/>
                      <a:gd name="T16" fmla="*/ 14 w 96"/>
                      <a:gd name="T17" fmla="*/ 94 h 110"/>
                      <a:gd name="T18" fmla="*/ 21 w 96"/>
                      <a:gd name="T19" fmla="*/ 99 h 110"/>
                      <a:gd name="T20" fmla="*/ 33 w 96"/>
                      <a:gd name="T21" fmla="*/ 104 h 110"/>
                      <a:gd name="T22" fmla="*/ 46 w 96"/>
                      <a:gd name="T23" fmla="*/ 108 h 110"/>
                      <a:gd name="T24" fmla="*/ 56 w 96"/>
                      <a:gd name="T25" fmla="*/ 109 h 110"/>
                      <a:gd name="T26" fmla="*/ 65 w 96"/>
                      <a:gd name="T27" fmla="*/ 108 h 110"/>
                      <a:gd name="T28" fmla="*/ 76 w 96"/>
                      <a:gd name="T29" fmla="*/ 105 h 110"/>
                      <a:gd name="T30" fmla="*/ 83 w 96"/>
                      <a:gd name="T31" fmla="*/ 101 h 110"/>
                      <a:gd name="T32" fmla="*/ 93 w 96"/>
                      <a:gd name="T33" fmla="*/ 87 h 110"/>
                      <a:gd name="T34" fmla="*/ 95 w 96"/>
                      <a:gd name="T35" fmla="*/ 76 h 110"/>
                      <a:gd name="T36" fmla="*/ 94 w 96"/>
                      <a:gd name="T37" fmla="*/ 59 h 110"/>
                      <a:gd name="T38" fmla="*/ 90 w 96"/>
                      <a:gd name="T39" fmla="*/ 53 h 110"/>
                      <a:gd name="T40" fmla="*/ 79 w 96"/>
                      <a:gd name="T41" fmla="*/ 42 h 110"/>
                      <a:gd name="T42" fmla="*/ 76 w 96"/>
                      <a:gd name="T43" fmla="*/ 38 h 110"/>
                      <a:gd name="T44" fmla="*/ 75 w 96"/>
                      <a:gd name="T45" fmla="*/ 22 h 110"/>
                      <a:gd name="T46" fmla="*/ 77 w 96"/>
                      <a:gd name="T47" fmla="*/ 12 h 110"/>
                      <a:gd name="T48" fmla="*/ 18 w 96"/>
                      <a:gd name="T4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110">
                        <a:moveTo>
                          <a:pt x="18" y="0"/>
                        </a:moveTo>
                        <a:lnTo>
                          <a:pt x="12" y="29"/>
                        </a:lnTo>
                        <a:lnTo>
                          <a:pt x="10" y="32"/>
                        </a:lnTo>
                        <a:lnTo>
                          <a:pt x="5" y="35"/>
                        </a:lnTo>
                        <a:lnTo>
                          <a:pt x="0" y="37"/>
                        </a:lnTo>
                        <a:lnTo>
                          <a:pt x="6" y="65"/>
                        </a:lnTo>
                        <a:lnTo>
                          <a:pt x="8" y="79"/>
                        </a:lnTo>
                        <a:lnTo>
                          <a:pt x="11" y="87"/>
                        </a:lnTo>
                        <a:lnTo>
                          <a:pt x="14" y="94"/>
                        </a:lnTo>
                        <a:lnTo>
                          <a:pt x="21" y="99"/>
                        </a:lnTo>
                        <a:lnTo>
                          <a:pt x="33" y="104"/>
                        </a:lnTo>
                        <a:lnTo>
                          <a:pt x="46" y="108"/>
                        </a:lnTo>
                        <a:lnTo>
                          <a:pt x="56" y="109"/>
                        </a:lnTo>
                        <a:lnTo>
                          <a:pt x="65" y="108"/>
                        </a:lnTo>
                        <a:lnTo>
                          <a:pt x="76" y="105"/>
                        </a:lnTo>
                        <a:lnTo>
                          <a:pt x="83" y="101"/>
                        </a:lnTo>
                        <a:lnTo>
                          <a:pt x="93" y="87"/>
                        </a:lnTo>
                        <a:lnTo>
                          <a:pt x="95" y="76"/>
                        </a:lnTo>
                        <a:lnTo>
                          <a:pt x="94" y="59"/>
                        </a:lnTo>
                        <a:lnTo>
                          <a:pt x="90" y="53"/>
                        </a:lnTo>
                        <a:lnTo>
                          <a:pt x="79" y="42"/>
                        </a:lnTo>
                        <a:lnTo>
                          <a:pt x="76" y="38"/>
                        </a:lnTo>
                        <a:lnTo>
                          <a:pt x="75" y="22"/>
                        </a:lnTo>
                        <a:lnTo>
                          <a:pt x="77" y="12"/>
                        </a:lnTo>
                        <a:lnTo>
                          <a:pt x="18" y="0"/>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0" name="Freeform 100"/>
                  <p:cNvSpPr>
                    <a:spLocks/>
                  </p:cNvSpPr>
                  <p:nvPr/>
                </p:nvSpPr>
                <p:spPr bwMode="auto">
                  <a:xfrm>
                    <a:off x="1931" y="2996"/>
                    <a:ext cx="78" cy="95"/>
                  </a:xfrm>
                  <a:custGeom>
                    <a:avLst/>
                    <a:gdLst>
                      <a:gd name="T0" fmla="*/ 18 w 78"/>
                      <a:gd name="T1" fmla="*/ 0 h 95"/>
                      <a:gd name="T2" fmla="*/ 13 w 78"/>
                      <a:gd name="T3" fmla="*/ 29 h 95"/>
                      <a:gd name="T4" fmla="*/ 10 w 78"/>
                      <a:gd name="T5" fmla="*/ 32 h 95"/>
                      <a:gd name="T6" fmla="*/ 5 w 78"/>
                      <a:gd name="T7" fmla="*/ 35 h 95"/>
                      <a:gd name="T8" fmla="*/ 0 w 78"/>
                      <a:gd name="T9" fmla="*/ 37 h 95"/>
                      <a:gd name="T10" fmla="*/ 6 w 78"/>
                      <a:gd name="T11" fmla="*/ 65 h 95"/>
                      <a:gd name="T12" fmla="*/ 9 w 78"/>
                      <a:gd name="T13" fmla="*/ 79 h 95"/>
                      <a:gd name="T14" fmla="*/ 11 w 78"/>
                      <a:gd name="T15" fmla="*/ 87 h 95"/>
                      <a:gd name="T16" fmla="*/ 15 w 78"/>
                      <a:gd name="T17" fmla="*/ 94 h 95"/>
                      <a:gd name="T18" fmla="*/ 15 w 78"/>
                      <a:gd name="T19" fmla="*/ 88 h 95"/>
                      <a:gd name="T20" fmla="*/ 15 w 78"/>
                      <a:gd name="T21" fmla="*/ 83 h 95"/>
                      <a:gd name="T22" fmla="*/ 17 w 78"/>
                      <a:gd name="T23" fmla="*/ 77 h 95"/>
                      <a:gd name="T24" fmla="*/ 18 w 78"/>
                      <a:gd name="T25" fmla="*/ 74 h 95"/>
                      <a:gd name="T26" fmla="*/ 19 w 78"/>
                      <a:gd name="T27" fmla="*/ 67 h 95"/>
                      <a:gd name="T28" fmla="*/ 20 w 78"/>
                      <a:gd name="T29" fmla="*/ 61 h 95"/>
                      <a:gd name="T30" fmla="*/ 22 w 78"/>
                      <a:gd name="T31" fmla="*/ 53 h 95"/>
                      <a:gd name="T32" fmla="*/ 25 w 78"/>
                      <a:gd name="T33" fmla="*/ 48 h 95"/>
                      <a:gd name="T34" fmla="*/ 30 w 78"/>
                      <a:gd name="T35" fmla="*/ 43 h 95"/>
                      <a:gd name="T36" fmla="*/ 35 w 78"/>
                      <a:gd name="T37" fmla="*/ 39 h 95"/>
                      <a:gd name="T38" fmla="*/ 40 w 78"/>
                      <a:gd name="T39" fmla="*/ 34 h 95"/>
                      <a:gd name="T40" fmla="*/ 48 w 78"/>
                      <a:gd name="T41" fmla="*/ 30 h 95"/>
                      <a:gd name="T42" fmla="*/ 77 w 78"/>
                      <a:gd name="T43" fmla="*/ 12 h 95"/>
                      <a:gd name="T44" fmla="*/ 18 w 78"/>
                      <a:gd name="T4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 h="95">
                        <a:moveTo>
                          <a:pt x="18" y="0"/>
                        </a:moveTo>
                        <a:lnTo>
                          <a:pt x="13" y="29"/>
                        </a:lnTo>
                        <a:lnTo>
                          <a:pt x="10" y="32"/>
                        </a:lnTo>
                        <a:lnTo>
                          <a:pt x="5" y="35"/>
                        </a:lnTo>
                        <a:lnTo>
                          <a:pt x="0" y="37"/>
                        </a:lnTo>
                        <a:lnTo>
                          <a:pt x="6" y="65"/>
                        </a:lnTo>
                        <a:lnTo>
                          <a:pt x="9" y="79"/>
                        </a:lnTo>
                        <a:lnTo>
                          <a:pt x="11" y="87"/>
                        </a:lnTo>
                        <a:lnTo>
                          <a:pt x="15" y="94"/>
                        </a:lnTo>
                        <a:lnTo>
                          <a:pt x="15" y="88"/>
                        </a:lnTo>
                        <a:lnTo>
                          <a:pt x="15" y="83"/>
                        </a:lnTo>
                        <a:lnTo>
                          <a:pt x="17" y="77"/>
                        </a:lnTo>
                        <a:lnTo>
                          <a:pt x="18" y="74"/>
                        </a:lnTo>
                        <a:lnTo>
                          <a:pt x="19" y="67"/>
                        </a:lnTo>
                        <a:lnTo>
                          <a:pt x="20" y="61"/>
                        </a:lnTo>
                        <a:lnTo>
                          <a:pt x="22" y="53"/>
                        </a:lnTo>
                        <a:lnTo>
                          <a:pt x="25" y="48"/>
                        </a:lnTo>
                        <a:lnTo>
                          <a:pt x="30" y="43"/>
                        </a:lnTo>
                        <a:lnTo>
                          <a:pt x="35" y="39"/>
                        </a:lnTo>
                        <a:lnTo>
                          <a:pt x="40" y="34"/>
                        </a:lnTo>
                        <a:lnTo>
                          <a:pt x="48" y="30"/>
                        </a:lnTo>
                        <a:lnTo>
                          <a:pt x="77" y="12"/>
                        </a:lnTo>
                        <a:lnTo>
                          <a:pt x="18" y="0"/>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1" name="Freeform 101"/>
                  <p:cNvSpPr>
                    <a:spLocks/>
                  </p:cNvSpPr>
                  <p:nvPr/>
                </p:nvSpPr>
                <p:spPr bwMode="auto">
                  <a:xfrm>
                    <a:off x="1931" y="2996"/>
                    <a:ext cx="78" cy="80"/>
                  </a:xfrm>
                  <a:custGeom>
                    <a:avLst/>
                    <a:gdLst>
                      <a:gd name="T0" fmla="*/ 18 w 78"/>
                      <a:gd name="T1" fmla="*/ 0 h 80"/>
                      <a:gd name="T2" fmla="*/ 12 w 78"/>
                      <a:gd name="T3" fmla="*/ 29 h 80"/>
                      <a:gd name="T4" fmla="*/ 10 w 78"/>
                      <a:gd name="T5" fmla="*/ 32 h 80"/>
                      <a:gd name="T6" fmla="*/ 5 w 78"/>
                      <a:gd name="T7" fmla="*/ 35 h 80"/>
                      <a:gd name="T8" fmla="*/ 0 w 78"/>
                      <a:gd name="T9" fmla="*/ 37 h 80"/>
                      <a:gd name="T10" fmla="*/ 6 w 78"/>
                      <a:gd name="T11" fmla="*/ 65 h 80"/>
                      <a:gd name="T12" fmla="*/ 8 w 78"/>
                      <a:gd name="T13" fmla="*/ 79 h 80"/>
                      <a:gd name="T14" fmla="*/ 9 w 78"/>
                      <a:gd name="T15" fmla="*/ 71 h 80"/>
                      <a:gd name="T16" fmla="*/ 10 w 78"/>
                      <a:gd name="T17" fmla="*/ 64 h 80"/>
                      <a:gd name="T18" fmla="*/ 12 w 78"/>
                      <a:gd name="T19" fmla="*/ 58 h 80"/>
                      <a:gd name="T20" fmla="*/ 12 w 78"/>
                      <a:gd name="T21" fmla="*/ 52 h 80"/>
                      <a:gd name="T22" fmla="*/ 14 w 78"/>
                      <a:gd name="T23" fmla="*/ 47 h 80"/>
                      <a:gd name="T24" fmla="*/ 18 w 78"/>
                      <a:gd name="T25" fmla="*/ 42 h 80"/>
                      <a:gd name="T26" fmla="*/ 22 w 78"/>
                      <a:gd name="T27" fmla="*/ 40 h 80"/>
                      <a:gd name="T28" fmla="*/ 27 w 78"/>
                      <a:gd name="T29" fmla="*/ 37 h 80"/>
                      <a:gd name="T30" fmla="*/ 32 w 78"/>
                      <a:gd name="T31" fmla="*/ 35 h 80"/>
                      <a:gd name="T32" fmla="*/ 39 w 78"/>
                      <a:gd name="T33" fmla="*/ 31 h 80"/>
                      <a:gd name="T34" fmla="*/ 46 w 78"/>
                      <a:gd name="T35" fmla="*/ 28 h 80"/>
                      <a:gd name="T36" fmla="*/ 77 w 78"/>
                      <a:gd name="T37" fmla="*/ 12 h 80"/>
                      <a:gd name="T38" fmla="*/ 18 w 78"/>
                      <a:gd name="T3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80">
                        <a:moveTo>
                          <a:pt x="18" y="0"/>
                        </a:moveTo>
                        <a:lnTo>
                          <a:pt x="12" y="29"/>
                        </a:lnTo>
                        <a:lnTo>
                          <a:pt x="10" y="32"/>
                        </a:lnTo>
                        <a:lnTo>
                          <a:pt x="5" y="35"/>
                        </a:lnTo>
                        <a:lnTo>
                          <a:pt x="0" y="37"/>
                        </a:lnTo>
                        <a:lnTo>
                          <a:pt x="6" y="65"/>
                        </a:lnTo>
                        <a:lnTo>
                          <a:pt x="8" y="79"/>
                        </a:lnTo>
                        <a:lnTo>
                          <a:pt x="9" y="71"/>
                        </a:lnTo>
                        <a:lnTo>
                          <a:pt x="10" y="64"/>
                        </a:lnTo>
                        <a:lnTo>
                          <a:pt x="12" y="58"/>
                        </a:lnTo>
                        <a:lnTo>
                          <a:pt x="12" y="52"/>
                        </a:lnTo>
                        <a:lnTo>
                          <a:pt x="14" y="47"/>
                        </a:lnTo>
                        <a:lnTo>
                          <a:pt x="18" y="42"/>
                        </a:lnTo>
                        <a:lnTo>
                          <a:pt x="22" y="40"/>
                        </a:lnTo>
                        <a:lnTo>
                          <a:pt x="27" y="37"/>
                        </a:lnTo>
                        <a:lnTo>
                          <a:pt x="32" y="35"/>
                        </a:lnTo>
                        <a:lnTo>
                          <a:pt x="39" y="31"/>
                        </a:lnTo>
                        <a:lnTo>
                          <a:pt x="46" y="28"/>
                        </a:lnTo>
                        <a:lnTo>
                          <a:pt x="77" y="12"/>
                        </a:lnTo>
                        <a:lnTo>
                          <a:pt x="18" y="0"/>
                        </a:lnTo>
                      </a:path>
                    </a:pathLst>
                  </a:custGeom>
                  <a:solidFill>
                    <a:srgbClr val="FF9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25" name="Group 102"/>
                <p:cNvGrpSpPr>
                  <a:grpSpLocks/>
                </p:cNvGrpSpPr>
                <p:nvPr/>
              </p:nvGrpSpPr>
              <p:grpSpPr bwMode="auto">
                <a:xfrm>
                  <a:off x="1919" y="2856"/>
                  <a:ext cx="148" cy="168"/>
                  <a:chOff x="1919" y="2856"/>
                  <a:chExt cx="148" cy="168"/>
                </a:xfrm>
              </p:grpSpPr>
              <p:grpSp>
                <p:nvGrpSpPr>
                  <p:cNvPr id="140" name="Group 103"/>
                  <p:cNvGrpSpPr>
                    <a:grpSpLocks/>
                  </p:cNvGrpSpPr>
                  <p:nvPr/>
                </p:nvGrpSpPr>
                <p:grpSpPr bwMode="auto">
                  <a:xfrm>
                    <a:off x="1928" y="2882"/>
                    <a:ext cx="108" cy="142"/>
                    <a:chOff x="1928" y="2882"/>
                    <a:chExt cx="108" cy="142"/>
                  </a:xfrm>
                </p:grpSpPr>
                <p:grpSp>
                  <p:nvGrpSpPr>
                    <p:cNvPr id="164" name="Group 104"/>
                    <p:cNvGrpSpPr>
                      <a:grpSpLocks/>
                    </p:cNvGrpSpPr>
                    <p:nvPr/>
                  </p:nvGrpSpPr>
                  <p:grpSpPr bwMode="auto">
                    <a:xfrm>
                      <a:off x="1928" y="2882"/>
                      <a:ext cx="108" cy="142"/>
                      <a:chOff x="1928" y="2882"/>
                      <a:chExt cx="108" cy="142"/>
                    </a:xfrm>
                  </p:grpSpPr>
                  <p:sp>
                    <p:nvSpPr>
                      <p:cNvPr id="166" name="Freeform 105"/>
                      <p:cNvSpPr>
                        <a:spLocks/>
                      </p:cNvSpPr>
                      <p:nvPr/>
                    </p:nvSpPr>
                    <p:spPr bwMode="auto">
                      <a:xfrm>
                        <a:off x="1950" y="3000"/>
                        <a:ext cx="57" cy="24"/>
                      </a:xfrm>
                      <a:custGeom>
                        <a:avLst/>
                        <a:gdLst>
                          <a:gd name="T0" fmla="*/ 0 w 57"/>
                          <a:gd name="T1" fmla="*/ 0 h 24"/>
                          <a:gd name="T2" fmla="*/ 1 w 57"/>
                          <a:gd name="T3" fmla="*/ 3 h 24"/>
                          <a:gd name="T4" fmla="*/ 2 w 57"/>
                          <a:gd name="T5" fmla="*/ 6 h 24"/>
                          <a:gd name="T6" fmla="*/ 4 w 57"/>
                          <a:gd name="T7" fmla="*/ 9 h 24"/>
                          <a:gd name="T8" fmla="*/ 7 w 57"/>
                          <a:gd name="T9" fmla="*/ 13 h 24"/>
                          <a:gd name="T10" fmla="*/ 11 w 57"/>
                          <a:gd name="T11" fmla="*/ 15 h 24"/>
                          <a:gd name="T12" fmla="*/ 14 w 57"/>
                          <a:gd name="T13" fmla="*/ 17 h 24"/>
                          <a:gd name="T14" fmla="*/ 19 w 57"/>
                          <a:gd name="T15" fmla="*/ 20 h 24"/>
                          <a:gd name="T16" fmla="*/ 23 w 57"/>
                          <a:gd name="T17" fmla="*/ 21 h 24"/>
                          <a:gd name="T18" fmla="*/ 29 w 57"/>
                          <a:gd name="T19" fmla="*/ 22 h 24"/>
                          <a:gd name="T20" fmla="*/ 34 w 57"/>
                          <a:gd name="T21" fmla="*/ 23 h 24"/>
                          <a:gd name="T22" fmla="*/ 41 w 57"/>
                          <a:gd name="T23" fmla="*/ 22 h 24"/>
                          <a:gd name="T24" fmla="*/ 45 w 57"/>
                          <a:gd name="T25" fmla="*/ 21 h 24"/>
                          <a:gd name="T26" fmla="*/ 48 w 57"/>
                          <a:gd name="T27" fmla="*/ 20 h 24"/>
                          <a:gd name="T28" fmla="*/ 52 w 57"/>
                          <a:gd name="T29" fmla="*/ 17 h 24"/>
                          <a:gd name="T30" fmla="*/ 56 w 57"/>
                          <a:gd name="T31" fmla="*/ 13 h 24"/>
                          <a:gd name="T32" fmla="*/ 0 w 57"/>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 h="24">
                            <a:moveTo>
                              <a:pt x="0" y="0"/>
                            </a:moveTo>
                            <a:lnTo>
                              <a:pt x="1" y="3"/>
                            </a:lnTo>
                            <a:lnTo>
                              <a:pt x="2" y="6"/>
                            </a:lnTo>
                            <a:lnTo>
                              <a:pt x="4" y="9"/>
                            </a:lnTo>
                            <a:lnTo>
                              <a:pt x="7" y="13"/>
                            </a:lnTo>
                            <a:lnTo>
                              <a:pt x="11" y="15"/>
                            </a:lnTo>
                            <a:lnTo>
                              <a:pt x="14" y="17"/>
                            </a:lnTo>
                            <a:lnTo>
                              <a:pt x="19" y="20"/>
                            </a:lnTo>
                            <a:lnTo>
                              <a:pt x="23" y="21"/>
                            </a:lnTo>
                            <a:lnTo>
                              <a:pt x="29" y="22"/>
                            </a:lnTo>
                            <a:lnTo>
                              <a:pt x="34" y="23"/>
                            </a:lnTo>
                            <a:lnTo>
                              <a:pt x="41" y="22"/>
                            </a:lnTo>
                            <a:lnTo>
                              <a:pt x="45" y="21"/>
                            </a:lnTo>
                            <a:lnTo>
                              <a:pt x="48" y="20"/>
                            </a:lnTo>
                            <a:lnTo>
                              <a:pt x="52" y="17"/>
                            </a:lnTo>
                            <a:lnTo>
                              <a:pt x="56" y="13"/>
                            </a:lnTo>
                            <a:lnTo>
                              <a:pt x="0" y="0"/>
                            </a:lnTo>
                          </a:path>
                        </a:pathLst>
                      </a:custGeom>
                      <a:solidFill>
                        <a:srgbClr val="7F3F00"/>
                      </a:solidFill>
                      <a:ln w="12700" cap="rnd" cmpd="sng">
                        <a:solidFill>
                          <a:srgbClr val="7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67" name="Freeform 106"/>
                      <p:cNvSpPr>
                        <a:spLocks/>
                      </p:cNvSpPr>
                      <p:nvPr/>
                    </p:nvSpPr>
                    <p:spPr bwMode="auto">
                      <a:xfrm>
                        <a:off x="1928" y="2882"/>
                        <a:ext cx="108" cy="142"/>
                      </a:xfrm>
                      <a:custGeom>
                        <a:avLst/>
                        <a:gdLst>
                          <a:gd name="T0" fmla="*/ 80 w 108"/>
                          <a:gd name="T1" fmla="*/ 129 h 142"/>
                          <a:gd name="T2" fmla="*/ 82 w 108"/>
                          <a:gd name="T3" fmla="*/ 125 h 142"/>
                          <a:gd name="T4" fmla="*/ 85 w 108"/>
                          <a:gd name="T5" fmla="*/ 120 h 142"/>
                          <a:gd name="T6" fmla="*/ 90 w 108"/>
                          <a:gd name="T7" fmla="*/ 109 h 142"/>
                          <a:gd name="T8" fmla="*/ 98 w 108"/>
                          <a:gd name="T9" fmla="*/ 90 h 142"/>
                          <a:gd name="T10" fmla="*/ 102 w 108"/>
                          <a:gd name="T11" fmla="*/ 75 h 142"/>
                          <a:gd name="T12" fmla="*/ 104 w 108"/>
                          <a:gd name="T13" fmla="*/ 62 h 142"/>
                          <a:gd name="T14" fmla="*/ 107 w 108"/>
                          <a:gd name="T15" fmla="*/ 43 h 142"/>
                          <a:gd name="T16" fmla="*/ 106 w 108"/>
                          <a:gd name="T17" fmla="*/ 26 h 142"/>
                          <a:gd name="T18" fmla="*/ 103 w 108"/>
                          <a:gd name="T19" fmla="*/ 16 h 142"/>
                          <a:gd name="T20" fmla="*/ 95 w 108"/>
                          <a:gd name="T21" fmla="*/ 9 h 142"/>
                          <a:gd name="T22" fmla="*/ 83 w 108"/>
                          <a:gd name="T23" fmla="*/ 3 h 142"/>
                          <a:gd name="T24" fmla="*/ 72 w 108"/>
                          <a:gd name="T25" fmla="*/ 1 h 142"/>
                          <a:gd name="T26" fmla="*/ 61 w 108"/>
                          <a:gd name="T27" fmla="*/ 0 h 142"/>
                          <a:gd name="T28" fmla="*/ 50 w 108"/>
                          <a:gd name="T29" fmla="*/ 1 h 142"/>
                          <a:gd name="T30" fmla="*/ 40 w 108"/>
                          <a:gd name="T31" fmla="*/ 2 h 142"/>
                          <a:gd name="T32" fmla="*/ 32 w 108"/>
                          <a:gd name="T33" fmla="*/ 5 h 142"/>
                          <a:gd name="T34" fmla="*/ 25 w 108"/>
                          <a:gd name="T35" fmla="*/ 10 h 142"/>
                          <a:gd name="T36" fmla="*/ 19 w 108"/>
                          <a:gd name="T37" fmla="*/ 17 h 142"/>
                          <a:gd name="T38" fmla="*/ 14 w 108"/>
                          <a:gd name="T39" fmla="*/ 26 h 142"/>
                          <a:gd name="T40" fmla="*/ 11 w 108"/>
                          <a:gd name="T41" fmla="*/ 35 h 142"/>
                          <a:gd name="T42" fmla="*/ 8 w 108"/>
                          <a:gd name="T43" fmla="*/ 44 h 142"/>
                          <a:gd name="T44" fmla="*/ 7 w 108"/>
                          <a:gd name="T45" fmla="*/ 55 h 142"/>
                          <a:gd name="T46" fmla="*/ 7 w 108"/>
                          <a:gd name="T47" fmla="*/ 61 h 142"/>
                          <a:gd name="T48" fmla="*/ 7 w 108"/>
                          <a:gd name="T49" fmla="*/ 66 h 142"/>
                          <a:gd name="T50" fmla="*/ 3 w 108"/>
                          <a:gd name="T51" fmla="*/ 67 h 142"/>
                          <a:gd name="T52" fmla="*/ 1 w 108"/>
                          <a:gd name="T53" fmla="*/ 69 h 142"/>
                          <a:gd name="T54" fmla="*/ 0 w 108"/>
                          <a:gd name="T55" fmla="*/ 72 h 142"/>
                          <a:gd name="T56" fmla="*/ 3 w 108"/>
                          <a:gd name="T57" fmla="*/ 78 h 142"/>
                          <a:gd name="T58" fmla="*/ 5 w 108"/>
                          <a:gd name="T59" fmla="*/ 81 h 142"/>
                          <a:gd name="T60" fmla="*/ 8 w 108"/>
                          <a:gd name="T61" fmla="*/ 85 h 142"/>
                          <a:gd name="T62" fmla="*/ 12 w 108"/>
                          <a:gd name="T63" fmla="*/ 88 h 142"/>
                          <a:gd name="T64" fmla="*/ 17 w 108"/>
                          <a:gd name="T65" fmla="*/ 88 h 142"/>
                          <a:gd name="T66" fmla="*/ 15 w 108"/>
                          <a:gd name="T67" fmla="*/ 95 h 142"/>
                          <a:gd name="T68" fmla="*/ 17 w 108"/>
                          <a:gd name="T69" fmla="*/ 104 h 142"/>
                          <a:gd name="T70" fmla="*/ 19 w 108"/>
                          <a:gd name="T71" fmla="*/ 112 h 142"/>
                          <a:gd name="T72" fmla="*/ 21 w 108"/>
                          <a:gd name="T73" fmla="*/ 117 h 142"/>
                          <a:gd name="T74" fmla="*/ 23 w 108"/>
                          <a:gd name="T75" fmla="*/ 122 h 142"/>
                          <a:gd name="T76" fmla="*/ 25 w 108"/>
                          <a:gd name="T77" fmla="*/ 125 h 142"/>
                          <a:gd name="T78" fmla="*/ 28 w 108"/>
                          <a:gd name="T79" fmla="*/ 128 h 142"/>
                          <a:gd name="T80" fmla="*/ 31 w 108"/>
                          <a:gd name="T81" fmla="*/ 132 h 142"/>
                          <a:gd name="T82" fmla="*/ 35 w 108"/>
                          <a:gd name="T83" fmla="*/ 135 h 142"/>
                          <a:gd name="T84" fmla="*/ 39 w 108"/>
                          <a:gd name="T85" fmla="*/ 137 h 142"/>
                          <a:gd name="T86" fmla="*/ 42 w 108"/>
                          <a:gd name="T87" fmla="*/ 138 h 142"/>
                          <a:gd name="T88" fmla="*/ 46 w 108"/>
                          <a:gd name="T89" fmla="*/ 139 h 142"/>
                          <a:gd name="T90" fmla="*/ 50 w 108"/>
                          <a:gd name="T91" fmla="*/ 140 h 142"/>
                          <a:gd name="T92" fmla="*/ 54 w 108"/>
                          <a:gd name="T93" fmla="*/ 140 h 142"/>
                          <a:gd name="T94" fmla="*/ 59 w 108"/>
                          <a:gd name="T95" fmla="*/ 141 h 142"/>
                          <a:gd name="T96" fmla="*/ 64 w 108"/>
                          <a:gd name="T97" fmla="*/ 140 h 142"/>
                          <a:gd name="T98" fmla="*/ 69 w 108"/>
                          <a:gd name="T99" fmla="*/ 139 h 142"/>
                          <a:gd name="T100" fmla="*/ 72 w 108"/>
                          <a:gd name="T101" fmla="*/ 137 h 142"/>
                          <a:gd name="T102" fmla="*/ 76 w 108"/>
                          <a:gd name="T103" fmla="*/ 133 h 142"/>
                          <a:gd name="T104" fmla="*/ 80 w 108"/>
                          <a:gd name="T105" fmla="*/ 12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 h="142">
                            <a:moveTo>
                              <a:pt x="80" y="129"/>
                            </a:moveTo>
                            <a:lnTo>
                              <a:pt x="82" y="125"/>
                            </a:lnTo>
                            <a:lnTo>
                              <a:pt x="85" y="120"/>
                            </a:lnTo>
                            <a:lnTo>
                              <a:pt x="90" y="109"/>
                            </a:lnTo>
                            <a:lnTo>
                              <a:pt x="98" y="90"/>
                            </a:lnTo>
                            <a:lnTo>
                              <a:pt x="102" y="75"/>
                            </a:lnTo>
                            <a:lnTo>
                              <a:pt x="104" y="62"/>
                            </a:lnTo>
                            <a:lnTo>
                              <a:pt x="107" y="43"/>
                            </a:lnTo>
                            <a:lnTo>
                              <a:pt x="106" y="26"/>
                            </a:lnTo>
                            <a:lnTo>
                              <a:pt x="103" y="16"/>
                            </a:lnTo>
                            <a:lnTo>
                              <a:pt x="95" y="9"/>
                            </a:lnTo>
                            <a:lnTo>
                              <a:pt x="83" y="3"/>
                            </a:lnTo>
                            <a:lnTo>
                              <a:pt x="72" y="1"/>
                            </a:lnTo>
                            <a:lnTo>
                              <a:pt x="61" y="0"/>
                            </a:lnTo>
                            <a:lnTo>
                              <a:pt x="50" y="1"/>
                            </a:lnTo>
                            <a:lnTo>
                              <a:pt x="40" y="2"/>
                            </a:lnTo>
                            <a:lnTo>
                              <a:pt x="32" y="5"/>
                            </a:lnTo>
                            <a:lnTo>
                              <a:pt x="25" y="10"/>
                            </a:lnTo>
                            <a:lnTo>
                              <a:pt x="19" y="17"/>
                            </a:lnTo>
                            <a:lnTo>
                              <a:pt x="14" y="26"/>
                            </a:lnTo>
                            <a:lnTo>
                              <a:pt x="11" y="35"/>
                            </a:lnTo>
                            <a:lnTo>
                              <a:pt x="8" y="44"/>
                            </a:lnTo>
                            <a:lnTo>
                              <a:pt x="7" y="55"/>
                            </a:lnTo>
                            <a:lnTo>
                              <a:pt x="7" y="61"/>
                            </a:lnTo>
                            <a:lnTo>
                              <a:pt x="7" y="66"/>
                            </a:lnTo>
                            <a:lnTo>
                              <a:pt x="3" y="67"/>
                            </a:lnTo>
                            <a:lnTo>
                              <a:pt x="1" y="69"/>
                            </a:lnTo>
                            <a:lnTo>
                              <a:pt x="0" y="72"/>
                            </a:lnTo>
                            <a:lnTo>
                              <a:pt x="3" y="78"/>
                            </a:lnTo>
                            <a:lnTo>
                              <a:pt x="5" y="81"/>
                            </a:lnTo>
                            <a:lnTo>
                              <a:pt x="8" y="85"/>
                            </a:lnTo>
                            <a:lnTo>
                              <a:pt x="12" y="88"/>
                            </a:lnTo>
                            <a:lnTo>
                              <a:pt x="17" y="88"/>
                            </a:lnTo>
                            <a:lnTo>
                              <a:pt x="15" y="95"/>
                            </a:lnTo>
                            <a:lnTo>
                              <a:pt x="17" y="104"/>
                            </a:lnTo>
                            <a:lnTo>
                              <a:pt x="19" y="112"/>
                            </a:lnTo>
                            <a:lnTo>
                              <a:pt x="21" y="117"/>
                            </a:lnTo>
                            <a:lnTo>
                              <a:pt x="23" y="122"/>
                            </a:lnTo>
                            <a:lnTo>
                              <a:pt x="25" y="125"/>
                            </a:lnTo>
                            <a:lnTo>
                              <a:pt x="28" y="128"/>
                            </a:lnTo>
                            <a:lnTo>
                              <a:pt x="31" y="132"/>
                            </a:lnTo>
                            <a:lnTo>
                              <a:pt x="35" y="135"/>
                            </a:lnTo>
                            <a:lnTo>
                              <a:pt x="39" y="137"/>
                            </a:lnTo>
                            <a:lnTo>
                              <a:pt x="42" y="138"/>
                            </a:lnTo>
                            <a:lnTo>
                              <a:pt x="46" y="139"/>
                            </a:lnTo>
                            <a:lnTo>
                              <a:pt x="50" y="140"/>
                            </a:lnTo>
                            <a:lnTo>
                              <a:pt x="54" y="140"/>
                            </a:lnTo>
                            <a:lnTo>
                              <a:pt x="59" y="141"/>
                            </a:lnTo>
                            <a:lnTo>
                              <a:pt x="64" y="140"/>
                            </a:lnTo>
                            <a:lnTo>
                              <a:pt x="69" y="139"/>
                            </a:lnTo>
                            <a:lnTo>
                              <a:pt x="72" y="137"/>
                            </a:lnTo>
                            <a:lnTo>
                              <a:pt x="76" y="133"/>
                            </a:lnTo>
                            <a:lnTo>
                              <a:pt x="80" y="129"/>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68" name="Freeform 107"/>
                      <p:cNvSpPr>
                        <a:spLocks/>
                      </p:cNvSpPr>
                      <p:nvPr/>
                    </p:nvSpPr>
                    <p:spPr bwMode="auto">
                      <a:xfrm>
                        <a:off x="1974" y="2972"/>
                        <a:ext cx="53" cy="52"/>
                      </a:xfrm>
                      <a:custGeom>
                        <a:avLst/>
                        <a:gdLst>
                          <a:gd name="T0" fmla="*/ 34 w 53"/>
                          <a:gd name="T1" fmla="*/ 39 h 52"/>
                          <a:gd name="T2" fmla="*/ 36 w 53"/>
                          <a:gd name="T3" fmla="*/ 35 h 52"/>
                          <a:gd name="T4" fmla="*/ 39 w 53"/>
                          <a:gd name="T5" fmla="*/ 31 h 52"/>
                          <a:gd name="T6" fmla="*/ 44 w 53"/>
                          <a:gd name="T7" fmla="*/ 19 h 52"/>
                          <a:gd name="T8" fmla="*/ 52 w 53"/>
                          <a:gd name="T9" fmla="*/ 0 h 52"/>
                          <a:gd name="T10" fmla="*/ 47 w 53"/>
                          <a:gd name="T11" fmla="*/ 8 h 52"/>
                          <a:gd name="T12" fmla="*/ 41 w 53"/>
                          <a:gd name="T13" fmla="*/ 16 h 52"/>
                          <a:gd name="T14" fmla="*/ 39 w 53"/>
                          <a:gd name="T15" fmla="*/ 21 h 52"/>
                          <a:gd name="T16" fmla="*/ 38 w 53"/>
                          <a:gd name="T17" fmla="*/ 26 h 52"/>
                          <a:gd name="T18" fmla="*/ 35 w 53"/>
                          <a:gd name="T19" fmla="*/ 31 h 52"/>
                          <a:gd name="T20" fmla="*/ 32 w 53"/>
                          <a:gd name="T21" fmla="*/ 37 h 52"/>
                          <a:gd name="T22" fmla="*/ 29 w 53"/>
                          <a:gd name="T23" fmla="*/ 40 h 52"/>
                          <a:gd name="T24" fmla="*/ 26 w 53"/>
                          <a:gd name="T25" fmla="*/ 42 h 52"/>
                          <a:gd name="T26" fmla="*/ 23 w 53"/>
                          <a:gd name="T27" fmla="*/ 44 h 52"/>
                          <a:gd name="T28" fmla="*/ 18 w 53"/>
                          <a:gd name="T29" fmla="*/ 43 h 52"/>
                          <a:gd name="T30" fmla="*/ 17 w 53"/>
                          <a:gd name="T31" fmla="*/ 40 h 52"/>
                          <a:gd name="T32" fmla="*/ 13 w 53"/>
                          <a:gd name="T33" fmla="*/ 36 h 52"/>
                          <a:gd name="T34" fmla="*/ 14 w 53"/>
                          <a:gd name="T35" fmla="*/ 42 h 52"/>
                          <a:gd name="T36" fmla="*/ 12 w 53"/>
                          <a:gd name="T37" fmla="*/ 46 h 52"/>
                          <a:gd name="T38" fmla="*/ 9 w 53"/>
                          <a:gd name="T39" fmla="*/ 48 h 52"/>
                          <a:gd name="T40" fmla="*/ 0 w 53"/>
                          <a:gd name="T41" fmla="*/ 49 h 52"/>
                          <a:gd name="T42" fmla="*/ 4 w 53"/>
                          <a:gd name="T43" fmla="*/ 50 h 52"/>
                          <a:gd name="T44" fmla="*/ 8 w 53"/>
                          <a:gd name="T45" fmla="*/ 51 h 52"/>
                          <a:gd name="T46" fmla="*/ 13 w 53"/>
                          <a:gd name="T47" fmla="*/ 51 h 52"/>
                          <a:gd name="T48" fmla="*/ 18 w 53"/>
                          <a:gd name="T49" fmla="*/ 50 h 52"/>
                          <a:gd name="T50" fmla="*/ 23 w 53"/>
                          <a:gd name="T51" fmla="*/ 49 h 52"/>
                          <a:gd name="T52" fmla="*/ 26 w 53"/>
                          <a:gd name="T53" fmla="*/ 47 h 52"/>
                          <a:gd name="T54" fmla="*/ 30 w 53"/>
                          <a:gd name="T55" fmla="*/ 43 h 52"/>
                          <a:gd name="T56" fmla="*/ 34 w 53"/>
                          <a:gd name="T57"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 h="52">
                            <a:moveTo>
                              <a:pt x="34" y="39"/>
                            </a:moveTo>
                            <a:lnTo>
                              <a:pt x="36" y="35"/>
                            </a:lnTo>
                            <a:lnTo>
                              <a:pt x="39" y="31"/>
                            </a:lnTo>
                            <a:lnTo>
                              <a:pt x="44" y="19"/>
                            </a:lnTo>
                            <a:lnTo>
                              <a:pt x="52" y="0"/>
                            </a:lnTo>
                            <a:lnTo>
                              <a:pt x="47" y="8"/>
                            </a:lnTo>
                            <a:lnTo>
                              <a:pt x="41" y="16"/>
                            </a:lnTo>
                            <a:lnTo>
                              <a:pt x="39" y="21"/>
                            </a:lnTo>
                            <a:lnTo>
                              <a:pt x="38" y="26"/>
                            </a:lnTo>
                            <a:lnTo>
                              <a:pt x="35" y="31"/>
                            </a:lnTo>
                            <a:lnTo>
                              <a:pt x="32" y="37"/>
                            </a:lnTo>
                            <a:lnTo>
                              <a:pt x="29" y="40"/>
                            </a:lnTo>
                            <a:lnTo>
                              <a:pt x="26" y="42"/>
                            </a:lnTo>
                            <a:lnTo>
                              <a:pt x="23" y="44"/>
                            </a:lnTo>
                            <a:lnTo>
                              <a:pt x="18" y="43"/>
                            </a:lnTo>
                            <a:lnTo>
                              <a:pt x="17" y="40"/>
                            </a:lnTo>
                            <a:lnTo>
                              <a:pt x="13" y="36"/>
                            </a:lnTo>
                            <a:lnTo>
                              <a:pt x="14" y="42"/>
                            </a:lnTo>
                            <a:lnTo>
                              <a:pt x="12" y="46"/>
                            </a:lnTo>
                            <a:lnTo>
                              <a:pt x="9" y="48"/>
                            </a:lnTo>
                            <a:lnTo>
                              <a:pt x="0" y="49"/>
                            </a:lnTo>
                            <a:lnTo>
                              <a:pt x="4" y="50"/>
                            </a:lnTo>
                            <a:lnTo>
                              <a:pt x="8" y="51"/>
                            </a:lnTo>
                            <a:lnTo>
                              <a:pt x="13" y="51"/>
                            </a:lnTo>
                            <a:lnTo>
                              <a:pt x="18" y="50"/>
                            </a:lnTo>
                            <a:lnTo>
                              <a:pt x="23" y="49"/>
                            </a:lnTo>
                            <a:lnTo>
                              <a:pt x="26" y="47"/>
                            </a:lnTo>
                            <a:lnTo>
                              <a:pt x="30" y="43"/>
                            </a:lnTo>
                            <a:lnTo>
                              <a:pt x="34"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65" name="Freeform 108"/>
                    <p:cNvSpPr>
                      <a:spLocks/>
                    </p:cNvSpPr>
                    <p:nvPr/>
                  </p:nvSpPr>
                  <p:spPr bwMode="auto">
                    <a:xfrm>
                      <a:off x="1929" y="2952"/>
                      <a:ext cx="23" cy="49"/>
                    </a:xfrm>
                    <a:custGeom>
                      <a:avLst/>
                      <a:gdLst>
                        <a:gd name="T0" fmla="*/ 20 w 23"/>
                        <a:gd name="T1" fmla="*/ 39 h 49"/>
                        <a:gd name="T2" fmla="*/ 19 w 23"/>
                        <a:gd name="T3" fmla="*/ 36 h 49"/>
                        <a:gd name="T4" fmla="*/ 19 w 23"/>
                        <a:gd name="T5" fmla="*/ 32 h 49"/>
                        <a:gd name="T6" fmla="*/ 20 w 23"/>
                        <a:gd name="T7" fmla="*/ 29 h 49"/>
                        <a:gd name="T8" fmla="*/ 20 w 23"/>
                        <a:gd name="T9" fmla="*/ 26 h 49"/>
                        <a:gd name="T10" fmla="*/ 21 w 23"/>
                        <a:gd name="T11" fmla="*/ 22 h 49"/>
                        <a:gd name="T12" fmla="*/ 21 w 23"/>
                        <a:gd name="T13" fmla="*/ 19 h 49"/>
                        <a:gd name="T14" fmla="*/ 21 w 23"/>
                        <a:gd name="T15" fmla="*/ 16 h 49"/>
                        <a:gd name="T16" fmla="*/ 22 w 23"/>
                        <a:gd name="T17" fmla="*/ 12 h 49"/>
                        <a:gd name="T18" fmla="*/ 21 w 23"/>
                        <a:gd name="T19" fmla="*/ 11 h 49"/>
                        <a:gd name="T20" fmla="*/ 19 w 23"/>
                        <a:gd name="T21" fmla="*/ 9 h 49"/>
                        <a:gd name="T22" fmla="*/ 17 w 23"/>
                        <a:gd name="T23" fmla="*/ 6 h 49"/>
                        <a:gd name="T24" fmla="*/ 17 w 23"/>
                        <a:gd name="T25" fmla="*/ 5 h 49"/>
                        <a:gd name="T26" fmla="*/ 16 w 23"/>
                        <a:gd name="T27" fmla="*/ 3 h 49"/>
                        <a:gd name="T28" fmla="*/ 14 w 23"/>
                        <a:gd name="T29" fmla="*/ 1 h 49"/>
                        <a:gd name="T30" fmla="*/ 12 w 23"/>
                        <a:gd name="T31" fmla="*/ 2 h 49"/>
                        <a:gd name="T32" fmla="*/ 0 w 23"/>
                        <a:gd name="T33" fmla="*/ 0 h 49"/>
                        <a:gd name="T34" fmla="*/ 0 w 23"/>
                        <a:gd name="T35" fmla="*/ 2 h 49"/>
                        <a:gd name="T36" fmla="*/ 2 w 23"/>
                        <a:gd name="T37" fmla="*/ 9 h 49"/>
                        <a:gd name="T38" fmla="*/ 5 w 23"/>
                        <a:gd name="T39" fmla="*/ 12 h 49"/>
                        <a:gd name="T40" fmla="*/ 7 w 23"/>
                        <a:gd name="T41" fmla="*/ 16 h 49"/>
                        <a:gd name="T42" fmla="*/ 11 w 23"/>
                        <a:gd name="T43" fmla="*/ 18 h 49"/>
                        <a:gd name="T44" fmla="*/ 16 w 23"/>
                        <a:gd name="T45" fmla="*/ 18 h 49"/>
                        <a:gd name="T46" fmla="*/ 15 w 23"/>
                        <a:gd name="T47" fmla="*/ 26 h 49"/>
                        <a:gd name="T48" fmla="*/ 16 w 23"/>
                        <a:gd name="T49" fmla="*/ 34 h 49"/>
                        <a:gd name="T50" fmla="*/ 19 w 23"/>
                        <a:gd name="T51" fmla="*/ 42 h 49"/>
                        <a:gd name="T52" fmla="*/ 20 w 23"/>
                        <a:gd name="T53" fmla="*/ 48 h 49"/>
                        <a:gd name="T54" fmla="*/ 20 w 23"/>
                        <a:gd name="T55"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 h="49">
                          <a:moveTo>
                            <a:pt x="20" y="39"/>
                          </a:moveTo>
                          <a:lnTo>
                            <a:pt x="19" y="36"/>
                          </a:lnTo>
                          <a:lnTo>
                            <a:pt x="19" y="32"/>
                          </a:lnTo>
                          <a:lnTo>
                            <a:pt x="20" y="29"/>
                          </a:lnTo>
                          <a:lnTo>
                            <a:pt x="20" y="26"/>
                          </a:lnTo>
                          <a:lnTo>
                            <a:pt x="21" y="22"/>
                          </a:lnTo>
                          <a:lnTo>
                            <a:pt x="21" y="19"/>
                          </a:lnTo>
                          <a:lnTo>
                            <a:pt x="21" y="16"/>
                          </a:lnTo>
                          <a:lnTo>
                            <a:pt x="22" y="12"/>
                          </a:lnTo>
                          <a:lnTo>
                            <a:pt x="21" y="11"/>
                          </a:lnTo>
                          <a:lnTo>
                            <a:pt x="19" y="9"/>
                          </a:lnTo>
                          <a:lnTo>
                            <a:pt x="17" y="6"/>
                          </a:lnTo>
                          <a:lnTo>
                            <a:pt x="17" y="5"/>
                          </a:lnTo>
                          <a:lnTo>
                            <a:pt x="16" y="3"/>
                          </a:lnTo>
                          <a:lnTo>
                            <a:pt x="14" y="1"/>
                          </a:lnTo>
                          <a:lnTo>
                            <a:pt x="12" y="2"/>
                          </a:lnTo>
                          <a:lnTo>
                            <a:pt x="0" y="0"/>
                          </a:lnTo>
                          <a:lnTo>
                            <a:pt x="0" y="2"/>
                          </a:lnTo>
                          <a:lnTo>
                            <a:pt x="2" y="9"/>
                          </a:lnTo>
                          <a:lnTo>
                            <a:pt x="5" y="12"/>
                          </a:lnTo>
                          <a:lnTo>
                            <a:pt x="7" y="16"/>
                          </a:lnTo>
                          <a:lnTo>
                            <a:pt x="11" y="18"/>
                          </a:lnTo>
                          <a:lnTo>
                            <a:pt x="16" y="18"/>
                          </a:lnTo>
                          <a:lnTo>
                            <a:pt x="15" y="26"/>
                          </a:lnTo>
                          <a:lnTo>
                            <a:pt x="16" y="34"/>
                          </a:lnTo>
                          <a:lnTo>
                            <a:pt x="19" y="42"/>
                          </a:lnTo>
                          <a:lnTo>
                            <a:pt x="20" y="48"/>
                          </a:lnTo>
                          <a:lnTo>
                            <a:pt x="20"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41" name="Group 109"/>
                  <p:cNvGrpSpPr>
                    <a:grpSpLocks/>
                  </p:cNvGrpSpPr>
                  <p:nvPr/>
                </p:nvGrpSpPr>
                <p:grpSpPr bwMode="auto">
                  <a:xfrm>
                    <a:off x="1954" y="2928"/>
                    <a:ext cx="67" cy="82"/>
                    <a:chOff x="1954" y="2928"/>
                    <a:chExt cx="67" cy="82"/>
                  </a:xfrm>
                </p:grpSpPr>
                <p:grpSp>
                  <p:nvGrpSpPr>
                    <p:cNvPr id="150" name="Group 110"/>
                    <p:cNvGrpSpPr>
                      <a:grpSpLocks/>
                    </p:cNvGrpSpPr>
                    <p:nvPr/>
                  </p:nvGrpSpPr>
                  <p:grpSpPr bwMode="auto">
                    <a:xfrm>
                      <a:off x="1969" y="2987"/>
                      <a:ext cx="28" cy="23"/>
                      <a:chOff x="1969" y="2987"/>
                      <a:chExt cx="28" cy="23"/>
                    </a:xfrm>
                  </p:grpSpPr>
                  <p:sp>
                    <p:nvSpPr>
                      <p:cNvPr id="161" name="Oval 111"/>
                      <p:cNvSpPr>
                        <a:spLocks noChangeArrowheads="1"/>
                      </p:cNvSpPr>
                      <p:nvPr/>
                    </p:nvSpPr>
                    <p:spPr bwMode="auto">
                      <a:xfrm>
                        <a:off x="1972" y="2992"/>
                        <a:ext cx="19" cy="6"/>
                      </a:xfrm>
                      <a:prstGeom prst="ellipse">
                        <a:avLst/>
                      </a:prstGeom>
                      <a:solidFill>
                        <a:srgbClr val="FFFFFF"/>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62" name="Freeform 112"/>
                      <p:cNvSpPr>
                        <a:spLocks/>
                      </p:cNvSpPr>
                      <p:nvPr/>
                    </p:nvSpPr>
                    <p:spPr bwMode="auto">
                      <a:xfrm>
                        <a:off x="1969" y="2987"/>
                        <a:ext cx="28" cy="17"/>
                      </a:xfrm>
                      <a:custGeom>
                        <a:avLst/>
                        <a:gdLst>
                          <a:gd name="T0" fmla="*/ 0 w 28"/>
                          <a:gd name="T1" fmla="*/ 9 h 17"/>
                          <a:gd name="T2" fmla="*/ 2 w 28"/>
                          <a:gd name="T3" fmla="*/ 6 h 17"/>
                          <a:gd name="T4" fmla="*/ 4 w 28"/>
                          <a:gd name="T5" fmla="*/ 4 h 17"/>
                          <a:gd name="T6" fmla="*/ 6 w 28"/>
                          <a:gd name="T7" fmla="*/ 3 h 17"/>
                          <a:gd name="T8" fmla="*/ 8 w 28"/>
                          <a:gd name="T9" fmla="*/ 1 h 17"/>
                          <a:gd name="T10" fmla="*/ 10 w 28"/>
                          <a:gd name="T11" fmla="*/ 0 h 17"/>
                          <a:gd name="T12" fmla="*/ 12 w 28"/>
                          <a:gd name="T13" fmla="*/ 1 h 17"/>
                          <a:gd name="T14" fmla="*/ 14 w 28"/>
                          <a:gd name="T15" fmla="*/ 3 h 17"/>
                          <a:gd name="T16" fmla="*/ 16 w 28"/>
                          <a:gd name="T17" fmla="*/ 3 h 17"/>
                          <a:gd name="T18" fmla="*/ 17 w 28"/>
                          <a:gd name="T19" fmla="*/ 3 h 17"/>
                          <a:gd name="T20" fmla="*/ 20 w 28"/>
                          <a:gd name="T21" fmla="*/ 3 h 17"/>
                          <a:gd name="T22" fmla="*/ 22 w 28"/>
                          <a:gd name="T23" fmla="*/ 4 h 17"/>
                          <a:gd name="T24" fmla="*/ 23 w 28"/>
                          <a:gd name="T25" fmla="*/ 8 h 17"/>
                          <a:gd name="T26" fmla="*/ 24 w 28"/>
                          <a:gd name="T27" fmla="*/ 11 h 17"/>
                          <a:gd name="T28" fmla="*/ 25 w 28"/>
                          <a:gd name="T29" fmla="*/ 12 h 17"/>
                          <a:gd name="T30" fmla="*/ 27 w 28"/>
                          <a:gd name="T31" fmla="*/ 16 h 17"/>
                          <a:gd name="T32" fmla="*/ 19 w 28"/>
                          <a:gd name="T33" fmla="*/ 14 h 17"/>
                          <a:gd name="T34" fmla="*/ 17 w 28"/>
                          <a:gd name="T35" fmla="*/ 12 h 17"/>
                          <a:gd name="T36" fmla="*/ 15 w 28"/>
                          <a:gd name="T37" fmla="*/ 11 h 17"/>
                          <a:gd name="T38" fmla="*/ 13 w 28"/>
                          <a:gd name="T39" fmla="*/ 11 h 17"/>
                          <a:gd name="T40" fmla="*/ 11 w 28"/>
                          <a:gd name="T41" fmla="*/ 11 h 17"/>
                          <a:gd name="T42" fmla="*/ 9 w 28"/>
                          <a:gd name="T43" fmla="*/ 11 h 17"/>
                          <a:gd name="T44" fmla="*/ 6 w 28"/>
                          <a:gd name="T45" fmla="*/ 11 h 17"/>
                          <a:gd name="T46" fmla="*/ 4 w 28"/>
                          <a:gd name="T47" fmla="*/ 11 h 17"/>
                          <a:gd name="T48" fmla="*/ 0 w 28"/>
                          <a:gd name="T49"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17">
                            <a:moveTo>
                              <a:pt x="0" y="9"/>
                            </a:moveTo>
                            <a:lnTo>
                              <a:pt x="2" y="6"/>
                            </a:lnTo>
                            <a:lnTo>
                              <a:pt x="4" y="4"/>
                            </a:lnTo>
                            <a:lnTo>
                              <a:pt x="6" y="3"/>
                            </a:lnTo>
                            <a:lnTo>
                              <a:pt x="8" y="1"/>
                            </a:lnTo>
                            <a:lnTo>
                              <a:pt x="10" y="0"/>
                            </a:lnTo>
                            <a:lnTo>
                              <a:pt x="12" y="1"/>
                            </a:lnTo>
                            <a:lnTo>
                              <a:pt x="14" y="3"/>
                            </a:lnTo>
                            <a:lnTo>
                              <a:pt x="16" y="3"/>
                            </a:lnTo>
                            <a:lnTo>
                              <a:pt x="17" y="3"/>
                            </a:lnTo>
                            <a:lnTo>
                              <a:pt x="20" y="3"/>
                            </a:lnTo>
                            <a:lnTo>
                              <a:pt x="22" y="4"/>
                            </a:lnTo>
                            <a:lnTo>
                              <a:pt x="23" y="8"/>
                            </a:lnTo>
                            <a:lnTo>
                              <a:pt x="24" y="11"/>
                            </a:lnTo>
                            <a:lnTo>
                              <a:pt x="25" y="12"/>
                            </a:lnTo>
                            <a:lnTo>
                              <a:pt x="27" y="16"/>
                            </a:lnTo>
                            <a:lnTo>
                              <a:pt x="19" y="14"/>
                            </a:lnTo>
                            <a:lnTo>
                              <a:pt x="17" y="12"/>
                            </a:lnTo>
                            <a:lnTo>
                              <a:pt x="15" y="11"/>
                            </a:lnTo>
                            <a:lnTo>
                              <a:pt x="13" y="11"/>
                            </a:lnTo>
                            <a:lnTo>
                              <a:pt x="11" y="11"/>
                            </a:lnTo>
                            <a:lnTo>
                              <a:pt x="9" y="11"/>
                            </a:lnTo>
                            <a:lnTo>
                              <a:pt x="6" y="11"/>
                            </a:lnTo>
                            <a:lnTo>
                              <a:pt x="4" y="11"/>
                            </a:lnTo>
                            <a:lnTo>
                              <a:pt x="0" y="9"/>
                            </a:lnTo>
                          </a:path>
                        </a:pathLst>
                      </a:custGeom>
                      <a:solidFill>
                        <a:srgbClr val="FF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63" name="Freeform 113"/>
                      <p:cNvSpPr>
                        <a:spLocks/>
                      </p:cNvSpPr>
                      <p:nvPr/>
                    </p:nvSpPr>
                    <p:spPr bwMode="auto">
                      <a:xfrm>
                        <a:off x="1969" y="2993"/>
                        <a:ext cx="27" cy="17"/>
                      </a:xfrm>
                      <a:custGeom>
                        <a:avLst/>
                        <a:gdLst>
                          <a:gd name="T0" fmla="*/ 0 w 27"/>
                          <a:gd name="T1" fmla="*/ 0 h 17"/>
                          <a:gd name="T2" fmla="*/ 3 w 27"/>
                          <a:gd name="T3" fmla="*/ 0 h 17"/>
                          <a:gd name="T4" fmla="*/ 5 w 27"/>
                          <a:gd name="T5" fmla="*/ 1 h 17"/>
                          <a:gd name="T6" fmla="*/ 7 w 27"/>
                          <a:gd name="T7" fmla="*/ 1 h 17"/>
                          <a:gd name="T8" fmla="*/ 9 w 27"/>
                          <a:gd name="T9" fmla="*/ 1 h 17"/>
                          <a:gd name="T10" fmla="*/ 11 w 27"/>
                          <a:gd name="T11" fmla="*/ 3 h 17"/>
                          <a:gd name="T12" fmla="*/ 12 w 27"/>
                          <a:gd name="T13" fmla="*/ 3 h 17"/>
                          <a:gd name="T14" fmla="*/ 14 w 27"/>
                          <a:gd name="T15" fmla="*/ 3 h 17"/>
                          <a:gd name="T16" fmla="*/ 16 w 27"/>
                          <a:gd name="T17" fmla="*/ 3 h 17"/>
                          <a:gd name="T18" fmla="*/ 19 w 27"/>
                          <a:gd name="T19" fmla="*/ 5 h 17"/>
                          <a:gd name="T20" fmla="*/ 21 w 27"/>
                          <a:gd name="T21" fmla="*/ 5 h 17"/>
                          <a:gd name="T22" fmla="*/ 24 w 27"/>
                          <a:gd name="T23" fmla="*/ 5 h 17"/>
                          <a:gd name="T24" fmla="*/ 26 w 27"/>
                          <a:gd name="T25" fmla="*/ 7 h 17"/>
                          <a:gd name="T26" fmla="*/ 25 w 27"/>
                          <a:gd name="T27" fmla="*/ 10 h 17"/>
                          <a:gd name="T28" fmla="*/ 21 w 27"/>
                          <a:gd name="T29" fmla="*/ 14 h 17"/>
                          <a:gd name="T30" fmla="*/ 19 w 27"/>
                          <a:gd name="T31" fmla="*/ 16 h 17"/>
                          <a:gd name="T32" fmla="*/ 16 w 27"/>
                          <a:gd name="T33" fmla="*/ 16 h 17"/>
                          <a:gd name="T34" fmla="*/ 14 w 27"/>
                          <a:gd name="T35" fmla="*/ 16 h 17"/>
                          <a:gd name="T36" fmla="*/ 12 w 27"/>
                          <a:gd name="T37" fmla="*/ 16 h 17"/>
                          <a:gd name="T38" fmla="*/ 9 w 27"/>
                          <a:gd name="T39" fmla="*/ 16 h 17"/>
                          <a:gd name="T40" fmla="*/ 7 w 27"/>
                          <a:gd name="T41" fmla="*/ 12 h 17"/>
                          <a:gd name="T42" fmla="*/ 5 w 27"/>
                          <a:gd name="T43" fmla="*/ 10 h 17"/>
                          <a:gd name="T44" fmla="*/ 3 w 27"/>
                          <a:gd name="T45" fmla="*/ 5 h 17"/>
                          <a:gd name="T46" fmla="*/ 2 w 27"/>
                          <a:gd name="T47" fmla="*/ 3 h 17"/>
                          <a:gd name="T48" fmla="*/ 0 w 27"/>
                          <a:gd name="T4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17">
                            <a:moveTo>
                              <a:pt x="0" y="0"/>
                            </a:moveTo>
                            <a:lnTo>
                              <a:pt x="3" y="0"/>
                            </a:lnTo>
                            <a:lnTo>
                              <a:pt x="5" y="1"/>
                            </a:lnTo>
                            <a:lnTo>
                              <a:pt x="7" y="1"/>
                            </a:lnTo>
                            <a:lnTo>
                              <a:pt x="9" y="1"/>
                            </a:lnTo>
                            <a:lnTo>
                              <a:pt x="11" y="3"/>
                            </a:lnTo>
                            <a:lnTo>
                              <a:pt x="12" y="3"/>
                            </a:lnTo>
                            <a:lnTo>
                              <a:pt x="14" y="3"/>
                            </a:lnTo>
                            <a:lnTo>
                              <a:pt x="16" y="3"/>
                            </a:lnTo>
                            <a:lnTo>
                              <a:pt x="19" y="5"/>
                            </a:lnTo>
                            <a:lnTo>
                              <a:pt x="21" y="5"/>
                            </a:lnTo>
                            <a:lnTo>
                              <a:pt x="24" y="5"/>
                            </a:lnTo>
                            <a:lnTo>
                              <a:pt x="26" y="7"/>
                            </a:lnTo>
                            <a:lnTo>
                              <a:pt x="25" y="10"/>
                            </a:lnTo>
                            <a:lnTo>
                              <a:pt x="21" y="14"/>
                            </a:lnTo>
                            <a:lnTo>
                              <a:pt x="19" y="16"/>
                            </a:lnTo>
                            <a:lnTo>
                              <a:pt x="16" y="16"/>
                            </a:lnTo>
                            <a:lnTo>
                              <a:pt x="14" y="16"/>
                            </a:lnTo>
                            <a:lnTo>
                              <a:pt x="12" y="16"/>
                            </a:lnTo>
                            <a:lnTo>
                              <a:pt x="9" y="16"/>
                            </a:lnTo>
                            <a:lnTo>
                              <a:pt x="7" y="12"/>
                            </a:lnTo>
                            <a:lnTo>
                              <a:pt x="5" y="10"/>
                            </a:lnTo>
                            <a:lnTo>
                              <a:pt x="3" y="5"/>
                            </a:lnTo>
                            <a:lnTo>
                              <a:pt x="2" y="3"/>
                            </a:lnTo>
                            <a:lnTo>
                              <a:pt x="0" y="0"/>
                            </a:lnTo>
                          </a:path>
                        </a:pathLst>
                      </a:custGeom>
                      <a:solidFill>
                        <a:srgbClr val="FF00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51" name="Group 114"/>
                    <p:cNvGrpSpPr>
                      <a:grpSpLocks/>
                    </p:cNvGrpSpPr>
                    <p:nvPr/>
                  </p:nvGrpSpPr>
                  <p:grpSpPr bwMode="auto">
                    <a:xfrm>
                      <a:off x="1954" y="2928"/>
                      <a:ext cx="67" cy="41"/>
                      <a:chOff x="1954" y="2928"/>
                      <a:chExt cx="67" cy="41"/>
                    </a:xfrm>
                  </p:grpSpPr>
                  <p:grpSp>
                    <p:nvGrpSpPr>
                      <p:cNvPr id="153" name="Group 115"/>
                      <p:cNvGrpSpPr>
                        <a:grpSpLocks/>
                      </p:cNvGrpSpPr>
                      <p:nvPr/>
                    </p:nvGrpSpPr>
                    <p:grpSpPr bwMode="auto">
                      <a:xfrm>
                        <a:off x="1954" y="2928"/>
                        <a:ext cx="28" cy="32"/>
                        <a:chOff x="1954" y="2928"/>
                        <a:chExt cx="28" cy="32"/>
                      </a:xfrm>
                    </p:grpSpPr>
                    <p:sp>
                      <p:nvSpPr>
                        <p:cNvPr id="158" name="Freeform 116"/>
                        <p:cNvSpPr>
                          <a:spLocks/>
                        </p:cNvSpPr>
                        <p:nvPr/>
                      </p:nvSpPr>
                      <p:spPr bwMode="auto">
                        <a:xfrm>
                          <a:off x="1956" y="2928"/>
                          <a:ext cx="26" cy="17"/>
                        </a:xfrm>
                        <a:custGeom>
                          <a:avLst/>
                          <a:gdLst>
                            <a:gd name="T0" fmla="*/ 1 w 26"/>
                            <a:gd name="T1" fmla="*/ 3 h 17"/>
                            <a:gd name="T2" fmla="*/ 7 w 26"/>
                            <a:gd name="T3" fmla="*/ 1 h 17"/>
                            <a:gd name="T4" fmla="*/ 10 w 26"/>
                            <a:gd name="T5" fmla="*/ 0 h 17"/>
                            <a:gd name="T6" fmla="*/ 12 w 26"/>
                            <a:gd name="T7" fmla="*/ 0 h 17"/>
                            <a:gd name="T8" fmla="*/ 16 w 26"/>
                            <a:gd name="T9" fmla="*/ 1 h 17"/>
                            <a:gd name="T10" fmla="*/ 19 w 26"/>
                            <a:gd name="T11" fmla="*/ 3 h 17"/>
                            <a:gd name="T12" fmla="*/ 21 w 26"/>
                            <a:gd name="T13" fmla="*/ 5 h 17"/>
                            <a:gd name="T14" fmla="*/ 23 w 26"/>
                            <a:gd name="T15" fmla="*/ 9 h 17"/>
                            <a:gd name="T16" fmla="*/ 25 w 26"/>
                            <a:gd name="T17" fmla="*/ 12 h 17"/>
                            <a:gd name="T18" fmla="*/ 25 w 26"/>
                            <a:gd name="T19" fmla="*/ 16 h 17"/>
                            <a:gd name="T20" fmla="*/ 21 w 26"/>
                            <a:gd name="T21" fmla="*/ 12 h 17"/>
                            <a:gd name="T22" fmla="*/ 18 w 26"/>
                            <a:gd name="T23" fmla="*/ 8 h 17"/>
                            <a:gd name="T24" fmla="*/ 16 w 26"/>
                            <a:gd name="T25" fmla="*/ 5 h 17"/>
                            <a:gd name="T26" fmla="*/ 13 w 26"/>
                            <a:gd name="T27" fmla="*/ 3 h 17"/>
                            <a:gd name="T28" fmla="*/ 9 w 26"/>
                            <a:gd name="T29" fmla="*/ 2 h 17"/>
                            <a:gd name="T30" fmla="*/ 6 w 26"/>
                            <a:gd name="T31" fmla="*/ 3 h 17"/>
                            <a:gd name="T32" fmla="*/ 0 w 26"/>
                            <a:gd name="T33" fmla="*/ 5 h 17"/>
                            <a:gd name="T34" fmla="*/ 1 w 26"/>
                            <a:gd name="T35"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7">
                              <a:moveTo>
                                <a:pt x="1" y="3"/>
                              </a:moveTo>
                              <a:lnTo>
                                <a:pt x="7" y="1"/>
                              </a:lnTo>
                              <a:lnTo>
                                <a:pt x="10" y="0"/>
                              </a:lnTo>
                              <a:lnTo>
                                <a:pt x="12" y="0"/>
                              </a:lnTo>
                              <a:lnTo>
                                <a:pt x="16" y="1"/>
                              </a:lnTo>
                              <a:lnTo>
                                <a:pt x="19" y="3"/>
                              </a:lnTo>
                              <a:lnTo>
                                <a:pt x="21" y="5"/>
                              </a:lnTo>
                              <a:lnTo>
                                <a:pt x="23" y="9"/>
                              </a:lnTo>
                              <a:lnTo>
                                <a:pt x="25" y="12"/>
                              </a:lnTo>
                              <a:lnTo>
                                <a:pt x="25" y="16"/>
                              </a:lnTo>
                              <a:lnTo>
                                <a:pt x="21" y="12"/>
                              </a:lnTo>
                              <a:lnTo>
                                <a:pt x="18" y="8"/>
                              </a:lnTo>
                              <a:lnTo>
                                <a:pt x="16" y="5"/>
                              </a:lnTo>
                              <a:lnTo>
                                <a:pt x="13" y="3"/>
                              </a:lnTo>
                              <a:lnTo>
                                <a:pt x="9" y="2"/>
                              </a:lnTo>
                              <a:lnTo>
                                <a:pt x="6" y="3"/>
                              </a:lnTo>
                              <a:lnTo>
                                <a:pt x="0" y="5"/>
                              </a:lnTo>
                              <a:lnTo>
                                <a:pt x="1" y="3"/>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59" name="Freeform 117"/>
                        <p:cNvSpPr>
                          <a:spLocks/>
                        </p:cNvSpPr>
                        <p:nvPr/>
                      </p:nvSpPr>
                      <p:spPr bwMode="auto">
                        <a:xfrm>
                          <a:off x="1954" y="2937"/>
                          <a:ext cx="25" cy="17"/>
                        </a:xfrm>
                        <a:custGeom>
                          <a:avLst/>
                          <a:gdLst>
                            <a:gd name="T0" fmla="*/ 0 w 25"/>
                            <a:gd name="T1" fmla="*/ 4 h 17"/>
                            <a:gd name="T2" fmla="*/ 4 w 25"/>
                            <a:gd name="T3" fmla="*/ 4 h 17"/>
                            <a:gd name="T4" fmla="*/ 6 w 25"/>
                            <a:gd name="T5" fmla="*/ 3 h 17"/>
                            <a:gd name="T6" fmla="*/ 8 w 25"/>
                            <a:gd name="T7" fmla="*/ 1 h 17"/>
                            <a:gd name="T8" fmla="*/ 11 w 25"/>
                            <a:gd name="T9" fmla="*/ 0 h 17"/>
                            <a:gd name="T10" fmla="*/ 14 w 25"/>
                            <a:gd name="T11" fmla="*/ 0 h 17"/>
                            <a:gd name="T12" fmla="*/ 17 w 25"/>
                            <a:gd name="T13" fmla="*/ 1 h 17"/>
                            <a:gd name="T14" fmla="*/ 19 w 25"/>
                            <a:gd name="T15" fmla="*/ 3 h 17"/>
                            <a:gd name="T16" fmla="*/ 21 w 25"/>
                            <a:gd name="T17" fmla="*/ 6 h 17"/>
                            <a:gd name="T18" fmla="*/ 23 w 25"/>
                            <a:gd name="T19" fmla="*/ 9 h 17"/>
                            <a:gd name="T20" fmla="*/ 24 w 25"/>
                            <a:gd name="T21" fmla="*/ 12 h 17"/>
                            <a:gd name="T22" fmla="*/ 24 w 25"/>
                            <a:gd name="T23" fmla="*/ 14 h 17"/>
                            <a:gd name="T24" fmla="*/ 22 w 25"/>
                            <a:gd name="T25" fmla="*/ 16 h 17"/>
                            <a:gd name="T26" fmla="*/ 20 w 25"/>
                            <a:gd name="T27" fmla="*/ 9 h 17"/>
                            <a:gd name="T28" fmla="*/ 18 w 25"/>
                            <a:gd name="T29" fmla="*/ 8 h 17"/>
                            <a:gd name="T30" fmla="*/ 17 w 25"/>
                            <a:gd name="T31" fmla="*/ 11 h 17"/>
                            <a:gd name="T32" fmla="*/ 15 w 25"/>
                            <a:gd name="T33" fmla="*/ 12 h 17"/>
                            <a:gd name="T34" fmla="*/ 13 w 25"/>
                            <a:gd name="T35" fmla="*/ 12 h 17"/>
                            <a:gd name="T36" fmla="*/ 11 w 25"/>
                            <a:gd name="T37" fmla="*/ 11 h 17"/>
                            <a:gd name="T38" fmla="*/ 10 w 25"/>
                            <a:gd name="T39" fmla="*/ 9 h 17"/>
                            <a:gd name="T40" fmla="*/ 10 w 25"/>
                            <a:gd name="T41" fmla="*/ 6 h 17"/>
                            <a:gd name="T42" fmla="*/ 7 w 25"/>
                            <a:gd name="T43" fmla="*/ 8 h 17"/>
                            <a:gd name="T44" fmla="*/ 4 w 25"/>
                            <a:gd name="T45" fmla="*/ 8 h 17"/>
                            <a:gd name="T46" fmla="*/ 2 w 25"/>
                            <a:gd name="T47" fmla="*/ 8 h 17"/>
                            <a:gd name="T48" fmla="*/ 0 w 25"/>
                            <a:gd name="T49"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17">
                              <a:moveTo>
                                <a:pt x="0" y="4"/>
                              </a:moveTo>
                              <a:lnTo>
                                <a:pt x="4" y="4"/>
                              </a:lnTo>
                              <a:lnTo>
                                <a:pt x="6" y="3"/>
                              </a:lnTo>
                              <a:lnTo>
                                <a:pt x="8" y="1"/>
                              </a:lnTo>
                              <a:lnTo>
                                <a:pt x="11" y="0"/>
                              </a:lnTo>
                              <a:lnTo>
                                <a:pt x="14" y="0"/>
                              </a:lnTo>
                              <a:lnTo>
                                <a:pt x="17" y="1"/>
                              </a:lnTo>
                              <a:lnTo>
                                <a:pt x="19" y="3"/>
                              </a:lnTo>
                              <a:lnTo>
                                <a:pt x="21" y="6"/>
                              </a:lnTo>
                              <a:lnTo>
                                <a:pt x="23" y="9"/>
                              </a:lnTo>
                              <a:lnTo>
                                <a:pt x="24" y="12"/>
                              </a:lnTo>
                              <a:lnTo>
                                <a:pt x="24" y="14"/>
                              </a:lnTo>
                              <a:lnTo>
                                <a:pt x="22" y="16"/>
                              </a:lnTo>
                              <a:lnTo>
                                <a:pt x="20" y="9"/>
                              </a:lnTo>
                              <a:lnTo>
                                <a:pt x="18" y="8"/>
                              </a:lnTo>
                              <a:lnTo>
                                <a:pt x="17" y="11"/>
                              </a:lnTo>
                              <a:lnTo>
                                <a:pt x="15" y="12"/>
                              </a:lnTo>
                              <a:lnTo>
                                <a:pt x="13" y="12"/>
                              </a:lnTo>
                              <a:lnTo>
                                <a:pt x="11" y="11"/>
                              </a:lnTo>
                              <a:lnTo>
                                <a:pt x="10" y="9"/>
                              </a:lnTo>
                              <a:lnTo>
                                <a:pt x="10" y="6"/>
                              </a:lnTo>
                              <a:lnTo>
                                <a:pt x="7" y="8"/>
                              </a:lnTo>
                              <a:lnTo>
                                <a:pt x="4" y="8"/>
                              </a:lnTo>
                              <a:lnTo>
                                <a:pt x="2" y="8"/>
                              </a:lnTo>
                              <a:lnTo>
                                <a:pt x="0"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60" name="Freeform 118"/>
                        <p:cNvSpPr>
                          <a:spLocks/>
                        </p:cNvSpPr>
                        <p:nvPr/>
                      </p:nvSpPr>
                      <p:spPr bwMode="auto">
                        <a:xfrm>
                          <a:off x="1959" y="2943"/>
                          <a:ext cx="17" cy="17"/>
                        </a:xfrm>
                        <a:custGeom>
                          <a:avLst/>
                          <a:gdLst>
                            <a:gd name="T0" fmla="*/ 0 w 17"/>
                            <a:gd name="T1" fmla="*/ 0 h 17"/>
                            <a:gd name="T2" fmla="*/ 2 w 17"/>
                            <a:gd name="T3" fmla="*/ 4 h 17"/>
                            <a:gd name="T4" fmla="*/ 5 w 17"/>
                            <a:gd name="T5" fmla="*/ 8 h 17"/>
                            <a:gd name="T6" fmla="*/ 7 w 17"/>
                            <a:gd name="T7" fmla="*/ 12 h 17"/>
                            <a:gd name="T8" fmla="*/ 10 w 17"/>
                            <a:gd name="T9" fmla="*/ 12 h 17"/>
                            <a:gd name="T10" fmla="*/ 13 w 17"/>
                            <a:gd name="T11" fmla="*/ 12 h 17"/>
                            <a:gd name="T12" fmla="*/ 16 w 17"/>
                            <a:gd name="T13" fmla="*/ 12 h 17"/>
                            <a:gd name="T14" fmla="*/ 13 w 17"/>
                            <a:gd name="T15" fmla="*/ 16 h 17"/>
                            <a:gd name="T16" fmla="*/ 11 w 17"/>
                            <a:gd name="T17" fmla="*/ 16 h 17"/>
                            <a:gd name="T18" fmla="*/ 8 w 17"/>
                            <a:gd name="T19" fmla="*/ 16 h 17"/>
                            <a:gd name="T20" fmla="*/ 4 w 17"/>
                            <a:gd name="T21" fmla="*/ 8 h 17"/>
                            <a:gd name="T22" fmla="*/ 0 w 1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0" y="0"/>
                              </a:moveTo>
                              <a:lnTo>
                                <a:pt x="2" y="4"/>
                              </a:lnTo>
                              <a:lnTo>
                                <a:pt x="5" y="8"/>
                              </a:lnTo>
                              <a:lnTo>
                                <a:pt x="7" y="12"/>
                              </a:lnTo>
                              <a:lnTo>
                                <a:pt x="10" y="12"/>
                              </a:lnTo>
                              <a:lnTo>
                                <a:pt x="13" y="12"/>
                              </a:lnTo>
                              <a:lnTo>
                                <a:pt x="16" y="12"/>
                              </a:lnTo>
                              <a:lnTo>
                                <a:pt x="13" y="16"/>
                              </a:lnTo>
                              <a:lnTo>
                                <a:pt x="11" y="16"/>
                              </a:lnTo>
                              <a:lnTo>
                                <a:pt x="8" y="16"/>
                              </a:lnTo>
                              <a:lnTo>
                                <a:pt x="4" y="8"/>
                              </a:lnTo>
                              <a:lnTo>
                                <a:pt x="0"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54" name="Group 119"/>
                      <p:cNvGrpSpPr>
                        <a:grpSpLocks/>
                      </p:cNvGrpSpPr>
                      <p:nvPr/>
                    </p:nvGrpSpPr>
                    <p:grpSpPr bwMode="auto">
                      <a:xfrm>
                        <a:off x="1994" y="2938"/>
                        <a:ext cx="27" cy="31"/>
                        <a:chOff x="1994" y="2938"/>
                        <a:chExt cx="27" cy="31"/>
                      </a:xfrm>
                    </p:grpSpPr>
                    <p:sp>
                      <p:nvSpPr>
                        <p:cNvPr id="155" name="Freeform 120"/>
                        <p:cNvSpPr>
                          <a:spLocks/>
                        </p:cNvSpPr>
                        <p:nvPr/>
                      </p:nvSpPr>
                      <p:spPr bwMode="auto">
                        <a:xfrm>
                          <a:off x="1994" y="2938"/>
                          <a:ext cx="27" cy="17"/>
                        </a:xfrm>
                        <a:custGeom>
                          <a:avLst/>
                          <a:gdLst>
                            <a:gd name="T0" fmla="*/ 1 w 27"/>
                            <a:gd name="T1" fmla="*/ 16 h 17"/>
                            <a:gd name="T2" fmla="*/ 0 w 27"/>
                            <a:gd name="T3" fmla="*/ 13 h 17"/>
                            <a:gd name="T4" fmla="*/ 2 w 27"/>
                            <a:gd name="T5" fmla="*/ 8 h 17"/>
                            <a:gd name="T6" fmla="*/ 4 w 27"/>
                            <a:gd name="T7" fmla="*/ 4 h 17"/>
                            <a:gd name="T8" fmla="*/ 6 w 27"/>
                            <a:gd name="T9" fmla="*/ 2 h 17"/>
                            <a:gd name="T10" fmla="*/ 10 w 27"/>
                            <a:gd name="T11" fmla="*/ 1 h 17"/>
                            <a:gd name="T12" fmla="*/ 14 w 27"/>
                            <a:gd name="T13" fmla="*/ 0 h 17"/>
                            <a:gd name="T14" fmla="*/ 19 w 27"/>
                            <a:gd name="T15" fmla="*/ 0 h 17"/>
                            <a:gd name="T16" fmla="*/ 22 w 27"/>
                            <a:gd name="T17" fmla="*/ 0 h 17"/>
                            <a:gd name="T18" fmla="*/ 25 w 27"/>
                            <a:gd name="T19" fmla="*/ 1 h 17"/>
                            <a:gd name="T20" fmla="*/ 26 w 27"/>
                            <a:gd name="T21" fmla="*/ 3 h 17"/>
                            <a:gd name="T22" fmla="*/ 25 w 27"/>
                            <a:gd name="T23" fmla="*/ 2 h 17"/>
                            <a:gd name="T24" fmla="*/ 21 w 27"/>
                            <a:gd name="T25" fmla="*/ 1 h 17"/>
                            <a:gd name="T26" fmla="*/ 17 w 27"/>
                            <a:gd name="T27" fmla="*/ 1 h 17"/>
                            <a:gd name="T28" fmla="*/ 13 w 27"/>
                            <a:gd name="T29" fmla="*/ 2 h 17"/>
                            <a:gd name="T30" fmla="*/ 10 w 27"/>
                            <a:gd name="T31" fmla="*/ 4 h 17"/>
                            <a:gd name="T32" fmla="*/ 8 w 27"/>
                            <a:gd name="T33" fmla="*/ 6 h 17"/>
                            <a:gd name="T34" fmla="*/ 6 w 27"/>
                            <a:gd name="T35" fmla="*/ 7 h 17"/>
                            <a:gd name="T36" fmla="*/ 4 w 27"/>
                            <a:gd name="T37" fmla="*/ 9 h 17"/>
                            <a:gd name="T38" fmla="*/ 3 w 27"/>
                            <a:gd name="T39" fmla="*/ 13 h 17"/>
                            <a:gd name="T40" fmla="*/ 1 w 27"/>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17">
                              <a:moveTo>
                                <a:pt x="1" y="16"/>
                              </a:moveTo>
                              <a:lnTo>
                                <a:pt x="0" y="13"/>
                              </a:lnTo>
                              <a:lnTo>
                                <a:pt x="2" y="8"/>
                              </a:lnTo>
                              <a:lnTo>
                                <a:pt x="4" y="4"/>
                              </a:lnTo>
                              <a:lnTo>
                                <a:pt x="6" y="2"/>
                              </a:lnTo>
                              <a:lnTo>
                                <a:pt x="10" y="1"/>
                              </a:lnTo>
                              <a:lnTo>
                                <a:pt x="14" y="0"/>
                              </a:lnTo>
                              <a:lnTo>
                                <a:pt x="19" y="0"/>
                              </a:lnTo>
                              <a:lnTo>
                                <a:pt x="22" y="0"/>
                              </a:lnTo>
                              <a:lnTo>
                                <a:pt x="25" y="1"/>
                              </a:lnTo>
                              <a:lnTo>
                                <a:pt x="26" y="3"/>
                              </a:lnTo>
                              <a:lnTo>
                                <a:pt x="25" y="2"/>
                              </a:lnTo>
                              <a:lnTo>
                                <a:pt x="21" y="1"/>
                              </a:lnTo>
                              <a:lnTo>
                                <a:pt x="17" y="1"/>
                              </a:lnTo>
                              <a:lnTo>
                                <a:pt x="13" y="2"/>
                              </a:lnTo>
                              <a:lnTo>
                                <a:pt x="10" y="4"/>
                              </a:lnTo>
                              <a:lnTo>
                                <a:pt x="8" y="6"/>
                              </a:lnTo>
                              <a:lnTo>
                                <a:pt x="6" y="7"/>
                              </a:lnTo>
                              <a:lnTo>
                                <a:pt x="4" y="9"/>
                              </a:lnTo>
                              <a:lnTo>
                                <a:pt x="3" y="13"/>
                              </a:lnTo>
                              <a:lnTo>
                                <a:pt x="1"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56" name="Freeform 121"/>
                        <p:cNvSpPr>
                          <a:spLocks/>
                        </p:cNvSpPr>
                        <p:nvPr/>
                      </p:nvSpPr>
                      <p:spPr bwMode="auto">
                        <a:xfrm>
                          <a:off x="2000" y="2945"/>
                          <a:ext cx="21" cy="17"/>
                        </a:xfrm>
                        <a:custGeom>
                          <a:avLst/>
                          <a:gdLst>
                            <a:gd name="T0" fmla="*/ 0 w 21"/>
                            <a:gd name="T1" fmla="*/ 8 h 17"/>
                            <a:gd name="T2" fmla="*/ 0 w 21"/>
                            <a:gd name="T3" fmla="*/ 5 h 17"/>
                            <a:gd name="T4" fmla="*/ 3 w 21"/>
                            <a:gd name="T5" fmla="*/ 2 h 17"/>
                            <a:gd name="T6" fmla="*/ 5 w 21"/>
                            <a:gd name="T7" fmla="*/ 1 h 17"/>
                            <a:gd name="T8" fmla="*/ 9 w 21"/>
                            <a:gd name="T9" fmla="*/ 0 h 17"/>
                            <a:gd name="T10" fmla="*/ 12 w 21"/>
                            <a:gd name="T11" fmla="*/ 1 h 17"/>
                            <a:gd name="T12" fmla="*/ 15 w 21"/>
                            <a:gd name="T13" fmla="*/ 2 h 17"/>
                            <a:gd name="T14" fmla="*/ 18 w 21"/>
                            <a:gd name="T15" fmla="*/ 2 h 17"/>
                            <a:gd name="T16" fmla="*/ 16 w 21"/>
                            <a:gd name="T17" fmla="*/ 4 h 17"/>
                            <a:gd name="T18" fmla="*/ 18 w 21"/>
                            <a:gd name="T19" fmla="*/ 6 h 17"/>
                            <a:gd name="T20" fmla="*/ 19 w 21"/>
                            <a:gd name="T21" fmla="*/ 9 h 17"/>
                            <a:gd name="T22" fmla="*/ 19 w 21"/>
                            <a:gd name="T23" fmla="*/ 12 h 17"/>
                            <a:gd name="T24" fmla="*/ 20 w 21"/>
                            <a:gd name="T25" fmla="*/ 13 h 17"/>
                            <a:gd name="T26" fmla="*/ 19 w 21"/>
                            <a:gd name="T27" fmla="*/ 16 h 17"/>
                            <a:gd name="T28" fmla="*/ 17 w 21"/>
                            <a:gd name="T29" fmla="*/ 14 h 17"/>
                            <a:gd name="T30" fmla="*/ 16 w 21"/>
                            <a:gd name="T31" fmla="*/ 10 h 17"/>
                            <a:gd name="T32" fmla="*/ 15 w 21"/>
                            <a:gd name="T33" fmla="*/ 9 h 17"/>
                            <a:gd name="T34" fmla="*/ 13 w 21"/>
                            <a:gd name="T35" fmla="*/ 9 h 17"/>
                            <a:gd name="T36" fmla="*/ 12 w 21"/>
                            <a:gd name="T37" fmla="*/ 10 h 17"/>
                            <a:gd name="T38" fmla="*/ 10 w 21"/>
                            <a:gd name="T39" fmla="*/ 10 h 17"/>
                            <a:gd name="T40" fmla="*/ 8 w 21"/>
                            <a:gd name="T41" fmla="*/ 10 h 17"/>
                            <a:gd name="T42" fmla="*/ 6 w 21"/>
                            <a:gd name="T43" fmla="*/ 9 h 17"/>
                            <a:gd name="T44" fmla="*/ 5 w 21"/>
                            <a:gd name="T45" fmla="*/ 8 h 17"/>
                            <a:gd name="T46" fmla="*/ 5 w 21"/>
                            <a:gd name="T47" fmla="*/ 5 h 17"/>
                            <a:gd name="T48" fmla="*/ 2 w 21"/>
                            <a:gd name="T49" fmla="*/ 6 h 17"/>
                            <a:gd name="T50" fmla="*/ 0 w 21"/>
                            <a:gd name="T51"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 h="17">
                              <a:moveTo>
                                <a:pt x="0" y="8"/>
                              </a:moveTo>
                              <a:lnTo>
                                <a:pt x="0" y="5"/>
                              </a:lnTo>
                              <a:lnTo>
                                <a:pt x="3" y="2"/>
                              </a:lnTo>
                              <a:lnTo>
                                <a:pt x="5" y="1"/>
                              </a:lnTo>
                              <a:lnTo>
                                <a:pt x="9" y="0"/>
                              </a:lnTo>
                              <a:lnTo>
                                <a:pt x="12" y="1"/>
                              </a:lnTo>
                              <a:lnTo>
                                <a:pt x="15" y="2"/>
                              </a:lnTo>
                              <a:lnTo>
                                <a:pt x="18" y="2"/>
                              </a:lnTo>
                              <a:lnTo>
                                <a:pt x="16" y="4"/>
                              </a:lnTo>
                              <a:lnTo>
                                <a:pt x="18" y="6"/>
                              </a:lnTo>
                              <a:lnTo>
                                <a:pt x="19" y="9"/>
                              </a:lnTo>
                              <a:lnTo>
                                <a:pt x="19" y="12"/>
                              </a:lnTo>
                              <a:lnTo>
                                <a:pt x="20" y="13"/>
                              </a:lnTo>
                              <a:lnTo>
                                <a:pt x="19" y="16"/>
                              </a:lnTo>
                              <a:lnTo>
                                <a:pt x="17" y="14"/>
                              </a:lnTo>
                              <a:lnTo>
                                <a:pt x="16" y="10"/>
                              </a:lnTo>
                              <a:lnTo>
                                <a:pt x="15" y="9"/>
                              </a:lnTo>
                              <a:lnTo>
                                <a:pt x="13" y="9"/>
                              </a:lnTo>
                              <a:lnTo>
                                <a:pt x="12" y="10"/>
                              </a:lnTo>
                              <a:lnTo>
                                <a:pt x="10" y="10"/>
                              </a:lnTo>
                              <a:lnTo>
                                <a:pt x="8" y="10"/>
                              </a:lnTo>
                              <a:lnTo>
                                <a:pt x="6" y="9"/>
                              </a:lnTo>
                              <a:lnTo>
                                <a:pt x="5" y="8"/>
                              </a:lnTo>
                              <a:lnTo>
                                <a:pt x="5" y="5"/>
                              </a:lnTo>
                              <a:lnTo>
                                <a:pt x="2" y="6"/>
                              </a:lnTo>
                              <a:lnTo>
                                <a:pt x="0" y="8"/>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57" name="Freeform 122"/>
                        <p:cNvSpPr>
                          <a:spLocks/>
                        </p:cNvSpPr>
                        <p:nvPr/>
                      </p:nvSpPr>
                      <p:spPr bwMode="auto">
                        <a:xfrm>
                          <a:off x="1998" y="2952"/>
                          <a:ext cx="17" cy="17"/>
                        </a:xfrm>
                        <a:custGeom>
                          <a:avLst/>
                          <a:gdLst>
                            <a:gd name="T0" fmla="*/ 16 w 17"/>
                            <a:gd name="T1" fmla="*/ 0 h 17"/>
                            <a:gd name="T2" fmla="*/ 0 w 17"/>
                            <a:gd name="T3" fmla="*/ 8 h 17"/>
                            <a:gd name="T4" fmla="*/ 0 w 17"/>
                            <a:gd name="T5" fmla="*/ 16 h 17"/>
                            <a:gd name="T6" fmla="*/ 8 w 17"/>
                            <a:gd name="T7" fmla="*/ 16 h 17"/>
                            <a:gd name="T8" fmla="*/ 8 w 17"/>
                            <a:gd name="T9" fmla="*/ 0 h 17"/>
                            <a:gd name="T10" fmla="*/ 16 w 17"/>
                            <a:gd name="T11" fmla="*/ 0 h 17"/>
                          </a:gdLst>
                          <a:ahLst/>
                          <a:cxnLst>
                            <a:cxn ang="0">
                              <a:pos x="T0" y="T1"/>
                            </a:cxn>
                            <a:cxn ang="0">
                              <a:pos x="T2" y="T3"/>
                            </a:cxn>
                            <a:cxn ang="0">
                              <a:pos x="T4" y="T5"/>
                            </a:cxn>
                            <a:cxn ang="0">
                              <a:pos x="T6" y="T7"/>
                            </a:cxn>
                            <a:cxn ang="0">
                              <a:pos x="T8" y="T9"/>
                            </a:cxn>
                            <a:cxn ang="0">
                              <a:pos x="T10" y="T11"/>
                            </a:cxn>
                          </a:cxnLst>
                          <a:rect l="0" t="0" r="r" b="b"/>
                          <a:pathLst>
                            <a:path w="17" h="17">
                              <a:moveTo>
                                <a:pt x="16" y="0"/>
                              </a:moveTo>
                              <a:lnTo>
                                <a:pt x="0" y="8"/>
                              </a:lnTo>
                              <a:lnTo>
                                <a:pt x="0" y="16"/>
                              </a:lnTo>
                              <a:lnTo>
                                <a:pt x="8" y="16"/>
                              </a:lnTo>
                              <a:lnTo>
                                <a:pt x="8" y="0"/>
                              </a:lnTo>
                              <a:lnTo>
                                <a:pt x="16"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152" name="Freeform 123"/>
                    <p:cNvSpPr>
                      <a:spLocks/>
                    </p:cNvSpPr>
                    <p:nvPr/>
                  </p:nvSpPr>
                  <p:spPr bwMode="auto">
                    <a:xfrm>
                      <a:off x="1976" y="2966"/>
                      <a:ext cx="20" cy="17"/>
                    </a:xfrm>
                    <a:custGeom>
                      <a:avLst/>
                      <a:gdLst>
                        <a:gd name="T0" fmla="*/ 5 w 20"/>
                        <a:gd name="T1" fmla="*/ 0 h 17"/>
                        <a:gd name="T2" fmla="*/ 3 w 20"/>
                        <a:gd name="T3" fmla="*/ 1 h 17"/>
                        <a:gd name="T4" fmla="*/ 1 w 20"/>
                        <a:gd name="T5" fmla="*/ 1 h 17"/>
                        <a:gd name="T6" fmla="*/ 0 w 20"/>
                        <a:gd name="T7" fmla="*/ 4 h 17"/>
                        <a:gd name="T8" fmla="*/ 0 w 20"/>
                        <a:gd name="T9" fmla="*/ 7 h 17"/>
                        <a:gd name="T10" fmla="*/ 0 w 20"/>
                        <a:gd name="T11" fmla="*/ 10 h 17"/>
                        <a:gd name="T12" fmla="*/ 3 w 20"/>
                        <a:gd name="T13" fmla="*/ 10 h 17"/>
                        <a:gd name="T14" fmla="*/ 5 w 20"/>
                        <a:gd name="T15" fmla="*/ 11 h 17"/>
                        <a:gd name="T16" fmla="*/ 7 w 20"/>
                        <a:gd name="T17" fmla="*/ 13 h 17"/>
                        <a:gd name="T18" fmla="*/ 9 w 20"/>
                        <a:gd name="T19" fmla="*/ 16 h 17"/>
                        <a:gd name="T20" fmla="*/ 12 w 20"/>
                        <a:gd name="T21" fmla="*/ 14 h 17"/>
                        <a:gd name="T22" fmla="*/ 14 w 20"/>
                        <a:gd name="T23" fmla="*/ 13 h 17"/>
                        <a:gd name="T24" fmla="*/ 17 w 20"/>
                        <a:gd name="T25" fmla="*/ 11 h 17"/>
                        <a:gd name="T26" fmla="*/ 19 w 20"/>
                        <a:gd name="T27"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7">
                          <a:moveTo>
                            <a:pt x="5" y="0"/>
                          </a:moveTo>
                          <a:lnTo>
                            <a:pt x="3" y="1"/>
                          </a:lnTo>
                          <a:lnTo>
                            <a:pt x="1" y="1"/>
                          </a:lnTo>
                          <a:lnTo>
                            <a:pt x="0" y="4"/>
                          </a:lnTo>
                          <a:lnTo>
                            <a:pt x="0" y="7"/>
                          </a:lnTo>
                          <a:lnTo>
                            <a:pt x="0" y="10"/>
                          </a:lnTo>
                          <a:lnTo>
                            <a:pt x="3" y="10"/>
                          </a:lnTo>
                          <a:lnTo>
                            <a:pt x="5" y="11"/>
                          </a:lnTo>
                          <a:lnTo>
                            <a:pt x="7" y="13"/>
                          </a:lnTo>
                          <a:lnTo>
                            <a:pt x="9" y="16"/>
                          </a:lnTo>
                          <a:lnTo>
                            <a:pt x="12" y="14"/>
                          </a:lnTo>
                          <a:lnTo>
                            <a:pt x="14" y="13"/>
                          </a:lnTo>
                          <a:lnTo>
                            <a:pt x="17" y="11"/>
                          </a:lnTo>
                          <a:lnTo>
                            <a:pt x="19" y="11"/>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42" name="Group 124"/>
                  <p:cNvGrpSpPr>
                    <a:grpSpLocks/>
                  </p:cNvGrpSpPr>
                  <p:nvPr/>
                </p:nvGrpSpPr>
                <p:grpSpPr bwMode="auto">
                  <a:xfrm>
                    <a:off x="1919" y="2856"/>
                    <a:ext cx="148" cy="144"/>
                    <a:chOff x="1919" y="2856"/>
                    <a:chExt cx="148" cy="144"/>
                  </a:xfrm>
                </p:grpSpPr>
                <p:sp>
                  <p:nvSpPr>
                    <p:cNvPr id="144" name="Freeform 125"/>
                    <p:cNvSpPr>
                      <a:spLocks/>
                    </p:cNvSpPr>
                    <p:nvPr/>
                  </p:nvSpPr>
                  <p:spPr bwMode="auto">
                    <a:xfrm>
                      <a:off x="1919" y="2856"/>
                      <a:ext cx="148" cy="144"/>
                    </a:xfrm>
                    <a:custGeom>
                      <a:avLst/>
                      <a:gdLst>
                        <a:gd name="T0" fmla="*/ 22 w 148"/>
                        <a:gd name="T1" fmla="*/ 131 h 144"/>
                        <a:gd name="T2" fmla="*/ 18 w 148"/>
                        <a:gd name="T3" fmla="*/ 125 h 144"/>
                        <a:gd name="T4" fmla="*/ 13 w 148"/>
                        <a:gd name="T5" fmla="*/ 117 h 144"/>
                        <a:gd name="T6" fmla="*/ 10 w 148"/>
                        <a:gd name="T7" fmla="*/ 108 h 144"/>
                        <a:gd name="T8" fmla="*/ 7 w 148"/>
                        <a:gd name="T9" fmla="*/ 101 h 144"/>
                        <a:gd name="T10" fmla="*/ 5 w 148"/>
                        <a:gd name="T11" fmla="*/ 77 h 144"/>
                        <a:gd name="T12" fmla="*/ 0 w 148"/>
                        <a:gd name="T13" fmla="*/ 66 h 144"/>
                        <a:gd name="T14" fmla="*/ 0 w 148"/>
                        <a:gd name="T15" fmla="*/ 53 h 144"/>
                        <a:gd name="T16" fmla="*/ 12 w 148"/>
                        <a:gd name="T17" fmla="*/ 41 h 144"/>
                        <a:gd name="T18" fmla="*/ 19 w 148"/>
                        <a:gd name="T19" fmla="*/ 24 h 144"/>
                        <a:gd name="T20" fmla="*/ 26 w 148"/>
                        <a:gd name="T21" fmla="*/ 15 h 144"/>
                        <a:gd name="T22" fmla="*/ 38 w 148"/>
                        <a:gd name="T23" fmla="*/ 11 h 144"/>
                        <a:gd name="T24" fmla="*/ 56 w 148"/>
                        <a:gd name="T25" fmla="*/ 1 h 144"/>
                        <a:gd name="T26" fmla="*/ 68 w 148"/>
                        <a:gd name="T27" fmla="*/ 0 h 144"/>
                        <a:gd name="T28" fmla="*/ 79 w 148"/>
                        <a:gd name="T29" fmla="*/ 1 h 144"/>
                        <a:gd name="T30" fmla="*/ 95 w 148"/>
                        <a:gd name="T31" fmla="*/ 6 h 144"/>
                        <a:gd name="T32" fmla="*/ 110 w 148"/>
                        <a:gd name="T33" fmla="*/ 12 h 144"/>
                        <a:gd name="T34" fmla="*/ 121 w 148"/>
                        <a:gd name="T35" fmla="*/ 23 h 144"/>
                        <a:gd name="T36" fmla="*/ 126 w 148"/>
                        <a:gd name="T37" fmla="*/ 34 h 144"/>
                        <a:gd name="T38" fmla="*/ 132 w 148"/>
                        <a:gd name="T39" fmla="*/ 44 h 144"/>
                        <a:gd name="T40" fmla="*/ 141 w 148"/>
                        <a:gd name="T41" fmla="*/ 60 h 144"/>
                        <a:gd name="T42" fmla="*/ 147 w 148"/>
                        <a:gd name="T43" fmla="*/ 75 h 144"/>
                        <a:gd name="T44" fmla="*/ 143 w 148"/>
                        <a:gd name="T45" fmla="*/ 87 h 144"/>
                        <a:gd name="T46" fmla="*/ 141 w 148"/>
                        <a:gd name="T47" fmla="*/ 100 h 144"/>
                        <a:gd name="T48" fmla="*/ 131 w 148"/>
                        <a:gd name="T49" fmla="*/ 109 h 144"/>
                        <a:gd name="T50" fmla="*/ 116 w 148"/>
                        <a:gd name="T51" fmla="*/ 125 h 144"/>
                        <a:gd name="T52" fmla="*/ 110 w 148"/>
                        <a:gd name="T53" fmla="*/ 135 h 144"/>
                        <a:gd name="T54" fmla="*/ 96 w 148"/>
                        <a:gd name="T55" fmla="*/ 143 h 144"/>
                        <a:gd name="T56" fmla="*/ 107 w 148"/>
                        <a:gd name="T57" fmla="*/ 115 h 144"/>
                        <a:gd name="T58" fmla="*/ 113 w 148"/>
                        <a:gd name="T59" fmla="*/ 92 h 144"/>
                        <a:gd name="T60" fmla="*/ 111 w 148"/>
                        <a:gd name="T61" fmla="*/ 79 h 144"/>
                        <a:gd name="T62" fmla="*/ 110 w 148"/>
                        <a:gd name="T63" fmla="*/ 63 h 144"/>
                        <a:gd name="T64" fmla="*/ 96 w 148"/>
                        <a:gd name="T65" fmla="*/ 66 h 144"/>
                        <a:gd name="T66" fmla="*/ 81 w 148"/>
                        <a:gd name="T67" fmla="*/ 70 h 144"/>
                        <a:gd name="T68" fmla="*/ 60 w 148"/>
                        <a:gd name="T69" fmla="*/ 69 h 144"/>
                        <a:gd name="T70" fmla="*/ 51 w 148"/>
                        <a:gd name="T71" fmla="*/ 66 h 144"/>
                        <a:gd name="T72" fmla="*/ 39 w 148"/>
                        <a:gd name="T73" fmla="*/ 68 h 144"/>
                        <a:gd name="T74" fmla="*/ 36 w 148"/>
                        <a:gd name="T75" fmla="*/ 76 h 144"/>
                        <a:gd name="T76" fmla="*/ 30 w 148"/>
                        <a:gd name="T77" fmla="*/ 82 h 144"/>
                        <a:gd name="T78" fmla="*/ 26 w 148"/>
                        <a:gd name="T79" fmla="*/ 96 h 144"/>
                        <a:gd name="T80" fmla="*/ 21 w 148"/>
                        <a:gd name="T81" fmla="*/ 100 h 144"/>
                        <a:gd name="T82" fmla="*/ 16 w 148"/>
                        <a:gd name="T83" fmla="*/ 101 h 144"/>
                        <a:gd name="T84" fmla="*/ 15 w 148"/>
                        <a:gd name="T85" fmla="*/ 105 h 144"/>
                        <a:gd name="T86" fmla="*/ 17 w 148"/>
                        <a:gd name="T87" fmla="*/ 111 h 144"/>
                        <a:gd name="T88" fmla="*/ 25 w 148"/>
                        <a:gd name="T89" fmla="*/ 114 h 144"/>
                        <a:gd name="T90" fmla="*/ 28 w 148"/>
                        <a:gd name="T91"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8" h="144">
                          <a:moveTo>
                            <a:pt x="28" y="134"/>
                          </a:moveTo>
                          <a:lnTo>
                            <a:pt x="22" y="131"/>
                          </a:lnTo>
                          <a:lnTo>
                            <a:pt x="19" y="128"/>
                          </a:lnTo>
                          <a:lnTo>
                            <a:pt x="18" y="125"/>
                          </a:lnTo>
                          <a:lnTo>
                            <a:pt x="16" y="118"/>
                          </a:lnTo>
                          <a:lnTo>
                            <a:pt x="13" y="117"/>
                          </a:lnTo>
                          <a:lnTo>
                            <a:pt x="12" y="111"/>
                          </a:lnTo>
                          <a:lnTo>
                            <a:pt x="10" y="108"/>
                          </a:lnTo>
                          <a:lnTo>
                            <a:pt x="9" y="106"/>
                          </a:lnTo>
                          <a:lnTo>
                            <a:pt x="7" y="101"/>
                          </a:lnTo>
                          <a:lnTo>
                            <a:pt x="2" y="92"/>
                          </a:lnTo>
                          <a:lnTo>
                            <a:pt x="5" y="77"/>
                          </a:lnTo>
                          <a:lnTo>
                            <a:pt x="2" y="75"/>
                          </a:lnTo>
                          <a:lnTo>
                            <a:pt x="0" y="66"/>
                          </a:lnTo>
                          <a:lnTo>
                            <a:pt x="0" y="60"/>
                          </a:lnTo>
                          <a:lnTo>
                            <a:pt x="0" y="53"/>
                          </a:lnTo>
                          <a:lnTo>
                            <a:pt x="4" y="46"/>
                          </a:lnTo>
                          <a:lnTo>
                            <a:pt x="12" y="41"/>
                          </a:lnTo>
                          <a:lnTo>
                            <a:pt x="12" y="34"/>
                          </a:lnTo>
                          <a:lnTo>
                            <a:pt x="19" y="24"/>
                          </a:lnTo>
                          <a:lnTo>
                            <a:pt x="22" y="21"/>
                          </a:lnTo>
                          <a:lnTo>
                            <a:pt x="26" y="15"/>
                          </a:lnTo>
                          <a:lnTo>
                            <a:pt x="32" y="11"/>
                          </a:lnTo>
                          <a:lnTo>
                            <a:pt x="38" y="11"/>
                          </a:lnTo>
                          <a:lnTo>
                            <a:pt x="48" y="2"/>
                          </a:lnTo>
                          <a:lnTo>
                            <a:pt x="56" y="1"/>
                          </a:lnTo>
                          <a:lnTo>
                            <a:pt x="62" y="0"/>
                          </a:lnTo>
                          <a:lnTo>
                            <a:pt x="68" y="0"/>
                          </a:lnTo>
                          <a:lnTo>
                            <a:pt x="73" y="1"/>
                          </a:lnTo>
                          <a:lnTo>
                            <a:pt x="79" y="1"/>
                          </a:lnTo>
                          <a:lnTo>
                            <a:pt x="87" y="2"/>
                          </a:lnTo>
                          <a:lnTo>
                            <a:pt x="95" y="6"/>
                          </a:lnTo>
                          <a:lnTo>
                            <a:pt x="100" y="9"/>
                          </a:lnTo>
                          <a:lnTo>
                            <a:pt x="110" y="12"/>
                          </a:lnTo>
                          <a:lnTo>
                            <a:pt x="117" y="18"/>
                          </a:lnTo>
                          <a:lnTo>
                            <a:pt x="121" y="23"/>
                          </a:lnTo>
                          <a:lnTo>
                            <a:pt x="124" y="29"/>
                          </a:lnTo>
                          <a:lnTo>
                            <a:pt x="126" y="34"/>
                          </a:lnTo>
                          <a:lnTo>
                            <a:pt x="129" y="39"/>
                          </a:lnTo>
                          <a:lnTo>
                            <a:pt x="132" y="44"/>
                          </a:lnTo>
                          <a:lnTo>
                            <a:pt x="138" y="50"/>
                          </a:lnTo>
                          <a:lnTo>
                            <a:pt x="141" y="60"/>
                          </a:lnTo>
                          <a:lnTo>
                            <a:pt x="144" y="69"/>
                          </a:lnTo>
                          <a:lnTo>
                            <a:pt x="147" y="75"/>
                          </a:lnTo>
                          <a:lnTo>
                            <a:pt x="146" y="79"/>
                          </a:lnTo>
                          <a:lnTo>
                            <a:pt x="143" y="87"/>
                          </a:lnTo>
                          <a:lnTo>
                            <a:pt x="140" y="92"/>
                          </a:lnTo>
                          <a:lnTo>
                            <a:pt x="141" y="100"/>
                          </a:lnTo>
                          <a:lnTo>
                            <a:pt x="139" y="104"/>
                          </a:lnTo>
                          <a:lnTo>
                            <a:pt x="131" y="109"/>
                          </a:lnTo>
                          <a:lnTo>
                            <a:pt x="129" y="114"/>
                          </a:lnTo>
                          <a:lnTo>
                            <a:pt x="116" y="125"/>
                          </a:lnTo>
                          <a:lnTo>
                            <a:pt x="116" y="129"/>
                          </a:lnTo>
                          <a:lnTo>
                            <a:pt x="110" y="135"/>
                          </a:lnTo>
                          <a:lnTo>
                            <a:pt x="101" y="140"/>
                          </a:lnTo>
                          <a:lnTo>
                            <a:pt x="96" y="143"/>
                          </a:lnTo>
                          <a:lnTo>
                            <a:pt x="102" y="129"/>
                          </a:lnTo>
                          <a:lnTo>
                            <a:pt x="107" y="115"/>
                          </a:lnTo>
                          <a:lnTo>
                            <a:pt x="110" y="104"/>
                          </a:lnTo>
                          <a:lnTo>
                            <a:pt x="113" y="92"/>
                          </a:lnTo>
                          <a:lnTo>
                            <a:pt x="113" y="86"/>
                          </a:lnTo>
                          <a:lnTo>
                            <a:pt x="111" y="79"/>
                          </a:lnTo>
                          <a:lnTo>
                            <a:pt x="112" y="67"/>
                          </a:lnTo>
                          <a:lnTo>
                            <a:pt x="110" y="63"/>
                          </a:lnTo>
                          <a:lnTo>
                            <a:pt x="107" y="60"/>
                          </a:lnTo>
                          <a:lnTo>
                            <a:pt x="96" y="66"/>
                          </a:lnTo>
                          <a:lnTo>
                            <a:pt x="90" y="69"/>
                          </a:lnTo>
                          <a:lnTo>
                            <a:pt x="81" y="70"/>
                          </a:lnTo>
                          <a:lnTo>
                            <a:pt x="69" y="70"/>
                          </a:lnTo>
                          <a:lnTo>
                            <a:pt x="60" y="69"/>
                          </a:lnTo>
                          <a:lnTo>
                            <a:pt x="55" y="68"/>
                          </a:lnTo>
                          <a:lnTo>
                            <a:pt x="51" y="66"/>
                          </a:lnTo>
                          <a:lnTo>
                            <a:pt x="45" y="66"/>
                          </a:lnTo>
                          <a:lnTo>
                            <a:pt x="39" y="68"/>
                          </a:lnTo>
                          <a:lnTo>
                            <a:pt x="37" y="71"/>
                          </a:lnTo>
                          <a:lnTo>
                            <a:pt x="36" y="76"/>
                          </a:lnTo>
                          <a:lnTo>
                            <a:pt x="33" y="81"/>
                          </a:lnTo>
                          <a:lnTo>
                            <a:pt x="30" y="82"/>
                          </a:lnTo>
                          <a:lnTo>
                            <a:pt x="27" y="87"/>
                          </a:lnTo>
                          <a:lnTo>
                            <a:pt x="26" y="96"/>
                          </a:lnTo>
                          <a:lnTo>
                            <a:pt x="24" y="98"/>
                          </a:lnTo>
                          <a:lnTo>
                            <a:pt x="21" y="100"/>
                          </a:lnTo>
                          <a:lnTo>
                            <a:pt x="19" y="100"/>
                          </a:lnTo>
                          <a:lnTo>
                            <a:pt x="16" y="101"/>
                          </a:lnTo>
                          <a:lnTo>
                            <a:pt x="15" y="103"/>
                          </a:lnTo>
                          <a:lnTo>
                            <a:pt x="15" y="105"/>
                          </a:lnTo>
                          <a:lnTo>
                            <a:pt x="15" y="108"/>
                          </a:lnTo>
                          <a:lnTo>
                            <a:pt x="17" y="111"/>
                          </a:lnTo>
                          <a:lnTo>
                            <a:pt x="21" y="114"/>
                          </a:lnTo>
                          <a:lnTo>
                            <a:pt x="25" y="114"/>
                          </a:lnTo>
                          <a:lnTo>
                            <a:pt x="26" y="126"/>
                          </a:lnTo>
                          <a:lnTo>
                            <a:pt x="28" y="134"/>
                          </a:lnTo>
                        </a:path>
                      </a:pathLst>
                    </a:custGeom>
                    <a:solidFill>
                      <a:srgbClr val="7F5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45" name="Group 126"/>
                    <p:cNvGrpSpPr>
                      <a:grpSpLocks/>
                    </p:cNvGrpSpPr>
                    <p:nvPr/>
                  </p:nvGrpSpPr>
                  <p:grpSpPr bwMode="auto">
                    <a:xfrm>
                      <a:off x="1923" y="2861"/>
                      <a:ext cx="139" cy="101"/>
                      <a:chOff x="1923" y="2861"/>
                      <a:chExt cx="139" cy="101"/>
                    </a:xfrm>
                  </p:grpSpPr>
                  <p:sp>
                    <p:nvSpPr>
                      <p:cNvPr id="146" name="Freeform 127"/>
                      <p:cNvSpPr>
                        <a:spLocks/>
                      </p:cNvSpPr>
                      <p:nvPr/>
                    </p:nvSpPr>
                    <p:spPr bwMode="auto">
                      <a:xfrm>
                        <a:off x="1923" y="2899"/>
                        <a:ext cx="59" cy="41"/>
                      </a:xfrm>
                      <a:custGeom>
                        <a:avLst/>
                        <a:gdLst>
                          <a:gd name="T0" fmla="*/ 2 w 59"/>
                          <a:gd name="T1" fmla="*/ 40 h 41"/>
                          <a:gd name="T2" fmla="*/ 13 w 59"/>
                          <a:gd name="T3" fmla="*/ 40 h 41"/>
                          <a:gd name="T4" fmla="*/ 29 w 59"/>
                          <a:gd name="T5" fmla="*/ 31 h 41"/>
                          <a:gd name="T6" fmla="*/ 17 w 59"/>
                          <a:gd name="T7" fmla="*/ 30 h 41"/>
                          <a:gd name="T8" fmla="*/ 8 w 59"/>
                          <a:gd name="T9" fmla="*/ 29 h 41"/>
                          <a:gd name="T10" fmla="*/ 4 w 59"/>
                          <a:gd name="T11" fmla="*/ 27 h 41"/>
                          <a:gd name="T12" fmla="*/ 0 w 59"/>
                          <a:gd name="T13" fmla="*/ 22 h 41"/>
                          <a:gd name="T14" fmla="*/ 1 w 59"/>
                          <a:gd name="T15" fmla="*/ 13 h 41"/>
                          <a:gd name="T16" fmla="*/ 8 w 59"/>
                          <a:gd name="T17" fmla="*/ 16 h 41"/>
                          <a:gd name="T18" fmla="*/ 13 w 59"/>
                          <a:gd name="T19" fmla="*/ 19 h 41"/>
                          <a:gd name="T20" fmla="*/ 21 w 59"/>
                          <a:gd name="T21" fmla="*/ 20 h 41"/>
                          <a:gd name="T22" fmla="*/ 27 w 59"/>
                          <a:gd name="T23" fmla="*/ 20 h 41"/>
                          <a:gd name="T24" fmla="*/ 35 w 59"/>
                          <a:gd name="T25" fmla="*/ 24 h 41"/>
                          <a:gd name="T26" fmla="*/ 29 w 59"/>
                          <a:gd name="T27" fmla="*/ 17 h 41"/>
                          <a:gd name="T28" fmla="*/ 24 w 59"/>
                          <a:gd name="T29" fmla="*/ 13 h 41"/>
                          <a:gd name="T30" fmla="*/ 18 w 59"/>
                          <a:gd name="T31" fmla="*/ 10 h 41"/>
                          <a:gd name="T32" fmla="*/ 19 w 59"/>
                          <a:gd name="T33" fmla="*/ 2 h 41"/>
                          <a:gd name="T34" fmla="*/ 18 w 59"/>
                          <a:gd name="T35" fmla="*/ 0 h 41"/>
                          <a:gd name="T36" fmla="*/ 27 w 59"/>
                          <a:gd name="T37" fmla="*/ 0 h 41"/>
                          <a:gd name="T38" fmla="*/ 27 w 59"/>
                          <a:gd name="T39" fmla="*/ 6 h 41"/>
                          <a:gd name="T40" fmla="*/ 28 w 59"/>
                          <a:gd name="T41" fmla="*/ 11 h 41"/>
                          <a:gd name="T42" fmla="*/ 31 w 59"/>
                          <a:gd name="T43" fmla="*/ 15 h 41"/>
                          <a:gd name="T44" fmla="*/ 36 w 59"/>
                          <a:gd name="T45" fmla="*/ 17 h 41"/>
                          <a:gd name="T46" fmla="*/ 44 w 59"/>
                          <a:gd name="T47" fmla="*/ 20 h 41"/>
                          <a:gd name="T48" fmla="*/ 54 w 59"/>
                          <a:gd name="T49" fmla="*/ 24 h 41"/>
                          <a:gd name="T50" fmla="*/ 58 w 59"/>
                          <a:gd name="T51"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41">
                            <a:moveTo>
                              <a:pt x="2" y="40"/>
                            </a:moveTo>
                            <a:lnTo>
                              <a:pt x="13" y="40"/>
                            </a:lnTo>
                            <a:lnTo>
                              <a:pt x="29" y="31"/>
                            </a:lnTo>
                            <a:lnTo>
                              <a:pt x="17" y="30"/>
                            </a:lnTo>
                            <a:lnTo>
                              <a:pt x="8" y="29"/>
                            </a:lnTo>
                            <a:lnTo>
                              <a:pt x="4" y="27"/>
                            </a:lnTo>
                            <a:lnTo>
                              <a:pt x="0" y="22"/>
                            </a:lnTo>
                            <a:lnTo>
                              <a:pt x="1" y="13"/>
                            </a:lnTo>
                            <a:lnTo>
                              <a:pt x="8" y="16"/>
                            </a:lnTo>
                            <a:lnTo>
                              <a:pt x="13" y="19"/>
                            </a:lnTo>
                            <a:lnTo>
                              <a:pt x="21" y="20"/>
                            </a:lnTo>
                            <a:lnTo>
                              <a:pt x="27" y="20"/>
                            </a:lnTo>
                            <a:lnTo>
                              <a:pt x="35" y="24"/>
                            </a:lnTo>
                            <a:lnTo>
                              <a:pt x="29" y="17"/>
                            </a:lnTo>
                            <a:lnTo>
                              <a:pt x="24" y="13"/>
                            </a:lnTo>
                            <a:lnTo>
                              <a:pt x="18" y="10"/>
                            </a:lnTo>
                            <a:lnTo>
                              <a:pt x="19" y="2"/>
                            </a:lnTo>
                            <a:lnTo>
                              <a:pt x="18" y="0"/>
                            </a:lnTo>
                            <a:lnTo>
                              <a:pt x="27" y="0"/>
                            </a:lnTo>
                            <a:lnTo>
                              <a:pt x="27" y="6"/>
                            </a:lnTo>
                            <a:lnTo>
                              <a:pt x="28" y="11"/>
                            </a:lnTo>
                            <a:lnTo>
                              <a:pt x="31" y="15"/>
                            </a:lnTo>
                            <a:lnTo>
                              <a:pt x="36" y="17"/>
                            </a:lnTo>
                            <a:lnTo>
                              <a:pt x="44" y="20"/>
                            </a:lnTo>
                            <a:lnTo>
                              <a:pt x="54" y="24"/>
                            </a:lnTo>
                            <a:lnTo>
                              <a:pt x="58" y="25"/>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47" name="Freeform 128"/>
                      <p:cNvSpPr>
                        <a:spLocks/>
                      </p:cNvSpPr>
                      <p:nvPr/>
                    </p:nvSpPr>
                    <p:spPr bwMode="auto">
                      <a:xfrm>
                        <a:off x="1933" y="2881"/>
                        <a:ext cx="113" cy="34"/>
                      </a:xfrm>
                      <a:custGeom>
                        <a:avLst/>
                        <a:gdLst>
                          <a:gd name="T0" fmla="*/ 0 w 113"/>
                          <a:gd name="T1" fmla="*/ 15 h 34"/>
                          <a:gd name="T2" fmla="*/ 7 w 113"/>
                          <a:gd name="T3" fmla="*/ 13 h 34"/>
                          <a:gd name="T4" fmla="*/ 18 w 113"/>
                          <a:gd name="T5" fmla="*/ 13 h 34"/>
                          <a:gd name="T6" fmla="*/ 26 w 113"/>
                          <a:gd name="T7" fmla="*/ 12 h 34"/>
                          <a:gd name="T8" fmla="*/ 23 w 113"/>
                          <a:gd name="T9" fmla="*/ 19 h 34"/>
                          <a:gd name="T10" fmla="*/ 27 w 113"/>
                          <a:gd name="T11" fmla="*/ 25 h 34"/>
                          <a:gd name="T12" fmla="*/ 34 w 113"/>
                          <a:gd name="T13" fmla="*/ 19 h 34"/>
                          <a:gd name="T14" fmla="*/ 41 w 113"/>
                          <a:gd name="T15" fmla="*/ 12 h 34"/>
                          <a:gd name="T16" fmla="*/ 49 w 113"/>
                          <a:gd name="T17" fmla="*/ 7 h 34"/>
                          <a:gd name="T18" fmla="*/ 60 w 113"/>
                          <a:gd name="T19" fmla="*/ 1 h 34"/>
                          <a:gd name="T20" fmla="*/ 63 w 113"/>
                          <a:gd name="T21" fmla="*/ 0 h 34"/>
                          <a:gd name="T22" fmla="*/ 87 w 113"/>
                          <a:gd name="T23" fmla="*/ 6 h 34"/>
                          <a:gd name="T24" fmla="*/ 95 w 113"/>
                          <a:gd name="T25" fmla="*/ 17 h 34"/>
                          <a:gd name="T26" fmla="*/ 98 w 113"/>
                          <a:gd name="T27" fmla="*/ 20 h 34"/>
                          <a:gd name="T28" fmla="*/ 98 w 113"/>
                          <a:gd name="T29" fmla="*/ 32 h 34"/>
                          <a:gd name="T30" fmla="*/ 103 w 113"/>
                          <a:gd name="T31" fmla="*/ 33 h 34"/>
                          <a:gd name="T32" fmla="*/ 110 w 113"/>
                          <a:gd name="T33" fmla="*/ 24 h 34"/>
                          <a:gd name="T34" fmla="*/ 112 w 113"/>
                          <a:gd name="T35" fmla="*/ 18 h 34"/>
                          <a:gd name="T36" fmla="*/ 111 w 113"/>
                          <a:gd name="T37"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34">
                            <a:moveTo>
                              <a:pt x="0" y="15"/>
                            </a:moveTo>
                            <a:lnTo>
                              <a:pt x="7" y="13"/>
                            </a:lnTo>
                            <a:lnTo>
                              <a:pt x="18" y="13"/>
                            </a:lnTo>
                            <a:lnTo>
                              <a:pt x="26" y="12"/>
                            </a:lnTo>
                            <a:lnTo>
                              <a:pt x="23" y="19"/>
                            </a:lnTo>
                            <a:lnTo>
                              <a:pt x="27" y="25"/>
                            </a:lnTo>
                            <a:lnTo>
                              <a:pt x="34" y="19"/>
                            </a:lnTo>
                            <a:lnTo>
                              <a:pt x="41" y="12"/>
                            </a:lnTo>
                            <a:lnTo>
                              <a:pt x="49" y="7"/>
                            </a:lnTo>
                            <a:lnTo>
                              <a:pt x="60" y="1"/>
                            </a:lnTo>
                            <a:lnTo>
                              <a:pt x="63" y="0"/>
                            </a:lnTo>
                            <a:lnTo>
                              <a:pt x="87" y="6"/>
                            </a:lnTo>
                            <a:lnTo>
                              <a:pt x="95" y="17"/>
                            </a:lnTo>
                            <a:lnTo>
                              <a:pt x="98" y="20"/>
                            </a:lnTo>
                            <a:lnTo>
                              <a:pt x="98" y="32"/>
                            </a:lnTo>
                            <a:lnTo>
                              <a:pt x="103" y="33"/>
                            </a:lnTo>
                            <a:lnTo>
                              <a:pt x="110" y="24"/>
                            </a:lnTo>
                            <a:lnTo>
                              <a:pt x="112" y="18"/>
                            </a:lnTo>
                            <a:lnTo>
                              <a:pt x="111" y="1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48" name="Freeform 129"/>
                      <p:cNvSpPr>
                        <a:spLocks/>
                      </p:cNvSpPr>
                      <p:nvPr/>
                    </p:nvSpPr>
                    <p:spPr bwMode="auto">
                      <a:xfrm>
                        <a:off x="1939" y="2861"/>
                        <a:ext cx="99" cy="42"/>
                      </a:xfrm>
                      <a:custGeom>
                        <a:avLst/>
                        <a:gdLst>
                          <a:gd name="T0" fmla="*/ 34 w 99"/>
                          <a:gd name="T1" fmla="*/ 28 h 42"/>
                          <a:gd name="T2" fmla="*/ 26 w 99"/>
                          <a:gd name="T3" fmla="*/ 24 h 42"/>
                          <a:gd name="T4" fmla="*/ 13 w 99"/>
                          <a:gd name="T5" fmla="*/ 24 h 42"/>
                          <a:gd name="T6" fmla="*/ 0 w 99"/>
                          <a:gd name="T7" fmla="*/ 26 h 42"/>
                          <a:gd name="T8" fmla="*/ 21 w 99"/>
                          <a:gd name="T9" fmla="*/ 19 h 42"/>
                          <a:gd name="T10" fmla="*/ 37 w 99"/>
                          <a:gd name="T11" fmla="*/ 18 h 42"/>
                          <a:gd name="T12" fmla="*/ 31 w 99"/>
                          <a:gd name="T13" fmla="*/ 14 h 42"/>
                          <a:gd name="T14" fmla="*/ 19 w 99"/>
                          <a:gd name="T15" fmla="*/ 11 h 42"/>
                          <a:gd name="T16" fmla="*/ 35 w 99"/>
                          <a:gd name="T17" fmla="*/ 10 h 42"/>
                          <a:gd name="T18" fmla="*/ 41 w 99"/>
                          <a:gd name="T19" fmla="*/ 13 h 42"/>
                          <a:gd name="T20" fmla="*/ 49 w 99"/>
                          <a:gd name="T21" fmla="*/ 16 h 42"/>
                          <a:gd name="T22" fmla="*/ 54 w 99"/>
                          <a:gd name="T23" fmla="*/ 12 h 42"/>
                          <a:gd name="T24" fmla="*/ 44 w 99"/>
                          <a:gd name="T25" fmla="*/ 2 h 42"/>
                          <a:gd name="T26" fmla="*/ 51 w 99"/>
                          <a:gd name="T27" fmla="*/ 0 h 42"/>
                          <a:gd name="T28" fmla="*/ 57 w 99"/>
                          <a:gd name="T29" fmla="*/ 0 h 42"/>
                          <a:gd name="T30" fmla="*/ 62 w 99"/>
                          <a:gd name="T31" fmla="*/ 13 h 42"/>
                          <a:gd name="T32" fmla="*/ 66 w 99"/>
                          <a:gd name="T33" fmla="*/ 8 h 42"/>
                          <a:gd name="T34" fmla="*/ 68 w 99"/>
                          <a:gd name="T35" fmla="*/ 4 h 42"/>
                          <a:gd name="T36" fmla="*/ 73 w 99"/>
                          <a:gd name="T37" fmla="*/ 9 h 42"/>
                          <a:gd name="T38" fmla="*/ 76 w 99"/>
                          <a:gd name="T39" fmla="*/ 15 h 42"/>
                          <a:gd name="T40" fmla="*/ 78 w 99"/>
                          <a:gd name="T41" fmla="*/ 17 h 42"/>
                          <a:gd name="T42" fmla="*/ 80 w 99"/>
                          <a:gd name="T43" fmla="*/ 21 h 42"/>
                          <a:gd name="T44" fmla="*/ 83 w 99"/>
                          <a:gd name="T45" fmla="*/ 22 h 42"/>
                          <a:gd name="T46" fmla="*/ 85 w 99"/>
                          <a:gd name="T47" fmla="*/ 12 h 42"/>
                          <a:gd name="T48" fmla="*/ 91 w 99"/>
                          <a:gd name="T49" fmla="*/ 14 h 42"/>
                          <a:gd name="T50" fmla="*/ 90 w 99"/>
                          <a:gd name="T51" fmla="*/ 22 h 42"/>
                          <a:gd name="T52" fmla="*/ 89 w 99"/>
                          <a:gd name="T53" fmla="*/ 26 h 42"/>
                          <a:gd name="T54" fmla="*/ 93 w 99"/>
                          <a:gd name="T55" fmla="*/ 31 h 42"/>
                          <a:gd name="T56" fmla="*/ 98 w 99"/>
                          <a:gd name="T5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42">
                            <a:moveTo>
                              <a:pt x="34" y="28"/>
                            </a:moveTo>
                            <a:lnTo>
                              <a:pt x="26" y="24"/>
                            </a:lnTo>
                            <a:lnTo>
                              <a:pt x="13" y="24"/>
                            </a:lnTo>
                            <a:lnTo>
                              <a:pt x="0" y="26"/>
                            </a:lnTo>
                            <a:lnTo>
                              <a:pt x="21" y="19"/>
                            </a:lnTo>
                            <a:lnTo>
                              <a:pt x="37" y="18"/>
                            </a:lnTo>
                            <a:lnTo>
                              <a:pt x="31" y="14"/>
                            </a:lnTo>
                            <a:lnTo>
                              <a:pt x="19" y="11"/>
                            </a:lnTo>
                            <a:lnTo>
                              <a:pt x="35" y="10"/>
                            </a:lnTo>
                            <a:lnTo>
                              <a:pt x="41" y="13"/>
                            </a:lnTo>
                            <a:lnTo>
                              <a:pt x="49" y="16"/>
                            </a:lnTo>
                            <a:lnTo>
                              <a:pt x="54" y="12"/>
                            </a:lnTo>
                            <a:lnTo>
                              <a:pt x="44" y="2"/>
                            </a:lnTo>
                            <a:lnTo>
                              <a:pt x="51" y="0"/>
                            </a:lnTo>
                            <a:lnTo>
                              <a:pt x="57" y="0"/>
                            </a:lnTo>
                            <a:lnTo>
                              <a:pt x="62" y="13"/>
                            </a:lnTo>
                            <a:lnTo>
                              <a:pt x="66" y="8"/>
                            </a:lnTo>
                            <a:lnTo>
                              <a:pt x="68" y="4"/>
                            </a:lnTo>
                            <a:lnTo>
                              <a:pt x="73" y="9"/>
                            </a:lnTo>
                            <a:lnTo>
                              <a:pt x="76" y="15"/>
                            </a:lnTo>
                            <a:lnTo>
                              <a:pt x="78" y="17"/>
                            </a:lnTo>
                            <a:lnTo>
                              <a:pt x="80" y="21"/>
                            </a:lnTo>
                            <a:lnTo>
                              <a:pt x="83" y="22"/>
                            </a:lnTo>
                            <a:lnTo>
                              <a:pt x="85" y="12"/>
                            </a:lnTo>
                            <a:lnTo>
                              <a:pt x="91" y="14"/>
                            </a:lnTo>
                            <a:lnTo>
                              <a:pt x="90" y="22"/>
                            </a:lnTo>
                            <a:lnTo>
                              <a:pt x="89" y="26"/>
                            </a:lnTo>
                            <a:lnTo>
                              <a:pt x="93" y="31"/>
                            </a:lnTo>
                            <a:lnTo>
                              <a:pt x="98" y="4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49" name="Freeform 130"/>
                      <p:cNvSpPr>
                        <a:spLocks/>
                      </p:cNvSpPr>
                      <p:nvPr/>
                    </p:nvSpPr>
                    <p:spPr bwMode="auto">
                      <a:xfrm>
                        <a:off x="2034" y="2899"/>
                        <a:ext cx="28" cy="63"/>
                      </a:xfrm>
                      <a:custGeom>
                        <a:avLst/>
                        <a:gdLst>
                          <a:gd name="T0" fmla="*/ 14 w 28"/>
                          <a:gd name="T1" fmla="*/ 0 h 63"/>
                          <a:gd name="T2" fmla="*/ 21 w 28"/>
                          <a:gd name="T3" fmla="*/ 15 h 63"/>
                          <a:gd name="T4" fmla="*/ 24 w 28"/>
                          <a:gd name="T5" fmla="*/ 23 h 63"/>
                          <a:gd name="T6" fmla="*/ 27 w 28"/>
                          <a:gd name="T7" fmla="*/ 30 h 63"/>
                          <a:gd name="T8" fmla="*/ 27 w 28"/>
                          <a:gd name="T9" fmla="*/ 36 h 63"/>
                          <a:gd name="T10" fmla="*/ 26 w 28"/>
                          <a:gd name="T11" fmla="*/ 43 h 63"/>
                          <a:gd name="T12" fmla="*/ 23 w 28"/>
                          <a:gd name="T13" fmla="*/ 46 h 63"/>
                          <a:gd name="T14" fmla="*/ 21 w 28"/>
                          <a:gd name="T15" fmla="*/ 36 h 63"/>
                          <a:gd name="T16" fmla="*/ 18 w 28"/>
                          <a:gd name="T17" fmla="*/ 28 h 63"/>
                          <a:gd name="T18" fmla="*/ 13 w 28"/>
                          <a:gd name="T19" fmla="*/ 19 h 63"/>
                          <a:gd name="T20" fmla="*/ 8 w 28"/>
                          <a:gd name="T21" fmla="*/ 11 h 63"/>
                          <a:gd name="T22" fmla="*/ 5 w 28"/>
                          <a:gd name="T23" fmla="*/ 27 h 63"/>
                          <a:gd name="T24" fmla="*/ 12 w 28"/>
                          <a:gd name="T25" fmla="*/ 37 h 63"/>
                          <a:gd name="T26" fmla="*/ 15 w 28"/>
                          <a:gd name="T27" fmla="*/ 41 h 63"/>
                          <a:gd name="T28" fmla="*/ 18 w 28"/>
                          <a:gd name="T29" fmla="*/ 62 h 63"/>
                          <a:gd name="T30" fmla="*/ 6 w 28"/>
                          <a:gd name="T31" fmla="*/ 57 h 63"/>
                          <a:gd name="T32" fmla="*/ 3 w 28"/>
                          <a:gd name="T33" fmla="*/ 49 h 63"/>
                          <a:gd name="T34" fmla="*/ 0 w 28"/>
                          <a:gd name="T35" fmla="*/ 4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63">
                            <a:moveTo>
                              <a:pt x="14" y="0"/>
                            </a:moveTo>
                            <a:lnTo>
                              <a:pt x="21" y="15"/>
                            </a:lnTo>
                            <a:lnTo>
                              <a:pt x="24" y="23"/>
                            </a:lnTo>
                            <a:lnTo>
                              <a:pt x="27" y="30"/>
                            </a:lnTo>
                            <a:lnTo>
                              <a:pt x="27" y="36"/>
                            </a:lnTo>
                            <a:lnTo>
                              <a:pt x="26" y="43"/>
                            </a:lnTo>
                            <a:lnTo>
                              <a:pt x="23" y="46"/>
                            </a:lnTo>
                            <a:lnTo>
                              <a:pt x="21" y="36"/>
                            </a:lnTo>
                            <a:lnTo>
                              <a:pt x="18" y="28"/>
                            </a:lnTo>
                            <a:lnTo>
                              <a:pt x="13" y="19"/>
                            </a:lnTo>
                            <a:lnTo>
                              <a:pt x="8" y="11"/>
                            </a:lnTo>
                            <a:lnTo>
                              <a:pt x="5" y="27"/>
                            </a:lnTo>
                            <a:lnTo>
                              <a:pt x="12" y="37"/>
                            </a:lnTo>
                            <a:lnTo>
                              <a:pt x="15" y="41"/>
                            </a:lnTo>
                            <a:lnTo>
                              <a:pt x="18" y="62"/>
                            </a:lnTo>
                            <a:lnTo>
                              <a:pt x="6" y="57"/>
                            </a:lnTo>
                            <a:lnTo>
                              <a:pt x="3" y="49"/>
                            </a:lnTo>
                            <a:lnTo>
                              <a:pt x="0" y="40"/>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143" name="Oval 131"/>
                  <p:cNvSpPr>
                    <a:spLocks noChangeArrowheads="1"/>
                  </p:cNvSpPr>
                  <p:nvPr/>
                </p:nvSpPr>
                <p:spPr bwMode="auto">
                  <a:xfrm>
                    <a:off x="1942" y="2969"/>
                    <a:ext cx="0" cy="1"/>
                  </a:xfrm>
                  <a:prstGeom prst="ellipse">
                    <a:avLst/>
                  </a:prstGeom>
                  <a:solidFill>
                    <a:srgbClr val="FF5FBF"/>
                  </a:solidFill>
                  <a:ln w="12700">
                    <a:solidFill>
                      <a:srgbClr val="FF009F"/>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26" name="Group 132"/>
                <p:cNvGrpSpPr>
                  <a:grpSpLocks/>
                </p:cNvGrpSpPr>
                <p:nvPr/>
              </p:nvGrpSpPr>
              <p:grpSpPr bwMode="auto">
                <a:xfrm>
                  <a:off x="1840" y="2994"/>
                  <a:ext cx="256" cy="314"/>
                  <a:chOff x="1840" y="2994"/>
                  <a:chExt cx="256" cy="314"/>
                </a:xfrm>
              </p:grpSpPr>
              <p:sp>
                <p:nvSpPr>
                  <p:cNvPr id="127" name="Freeform 133"/>
                  <p:cNvSpPr>
                    <a:spLocks/>
                  </p:cNvSpPr>
                  <p:nvPr/>
                </p:nvSpPr>
                <p:spPr bwMode="auto">
                  <a:xfrm>
                    <a:off x="1960" y="2994"/>
                    <a:ext cx="25" cy="98"/>
                  </a:xfrm>
                  <a:custGeom>
                    <a:avLst/>
                    <a:gdLst>
                      <a:gd name="T0" fmla="*/ 24 w 25"/>
                      <a:gd name="T1" fmla="*/ 1 h 98"/>
                      <a:gd name="T2" fmla="*/ 5 w 25"/>
                      <a:gd name="T3" fmla="*/ 94 h 98"/>
                      <a:gd name="T4" fmla="*/ 0 w 25"/>
                      <a:gd name="T5" fmla="*/ 97 h 98"/>
                      <a:gd name="T6" fmla="*/ 20 w 25"/>
                      <a:gd name="T7" fmla="*/ 0 h 98"/>
                      <a:gd name="T8" fmla="*/ 21 w 25"/>
                      <a:gd name="T9" fmla="*/ 0 h 98"/>
                      <a:gd name="T10" fmla="*/ 23 w 25"/>
                      <a:gd name="T11" fmla="*/ 0 h 98"/>
                      <a:gd name="T12" fmla="*/ 24 w 25"/>
                      <a:gd name="T13" fmla="*/ 1 h 98"/>
                    </a:gdLst>
                    <a:ahLst/>
                    <a:cxnLst>
                      <a:cxn ang="0">
                        <a:pos x="T0" y="T1"/>
                      </a:cxn>
                      <a:cxn ang="0">
                        <a:pos x="T2" y="T3"/>
                      </a:cxn>
                      <a:cxn ang="0">
                        <a:pos x="T4" y="T5"/>
                      </a:cxn>
                      <a:cxn ang="0">
                        <a:pos x="T6" y="T7"/>
                      </a:cxn>
                      <a:cxn ang="0">
                        <a:pos x="T8" y="T9"/>
                      </a:cxn>
                      <a:cxn ang="0">
                        <a:pos x="T10" y="T11"/>
                      </a:cxn>
                      <a:cxn ang="0">
                        <a:pos x="T12" y="T13"/>
                      </a:cxn>
                    </a:cxnLst>
                    <a:rect l="0" t="0" r="r" b="b"/>
                    <a:pathLst>
                      <a:path w="25" h="98">
                        <a:moveTo>
                          <a:pt x="24" y="1"/>
                        </a:moveTo>
                        <a:lnTo>
                          <a:pt x="5" y="94"/>
                        </a:lnTo>
                        <a:lnTo>
                          <a:pt x="0" y="97"/>
                        </a:lnTo>
                        <a:lnTo>
                          <a:pt x="20" y="0"/>
                        </a:lnTo>
                        <a:lnTo>
                          <a:pt x="21" y="0"/>
                        </a:lnTo>
                        <a:lnTo>
                          <a:pt x="23" y="0"/>
                        </a:lnTo>
                        <a:lnTo>
                          <a:pt x="24" y="1"/>
                        </a:lnTo>
                      </a:path>
                    </a:pathLst>
                  </a:custGeom>
                  <a:solidFill>
                    <a:srgbClr val="BF7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28" name="Group 134"/>
                  <p:cNvGrpSpPr>
                    <a:grpSpLocks/>
                  </p:cNvGrpSpPr>
                  <p:nvPr/>
                </p:nvGrpSpPr>
                <p:grpSpPr bwMode="auto">
                  <a:xfrm>
                    <a:off x="1840" y="3030"/>
                    <a:ext cx="256" cy="278"/>
                    <a:chOff x="1840" y="3030"/>
                    <a:chExt cx="256" cy="278"/>
                  </a:xfrm>
                </p:grpSpPr>
                <p:sp>
                  <p:nvSpPr>
                    <p:cNvPr id="132" name="Freeform 135"/>
                    <p:cNvSpPr>
                      <a:spLocks/>
                    </p:cNvSpPr>
                    <p:nvPr/>
                  </p:nvSpPr>
                  <p:spPr bwMode="auto">
                    <a:xfrm>
                      <a:off x="1840" y="3030"/>
                      <a:ext cx="256" cy="278"/>
                    </a:xfrm>
                    <a:custGeom>
                      <a:avLst/>
                      <a:gdLst>
                        <a:gd name="T0" fmla="*/ 89 w 256"/>
                        <a:gd name="T1" fmla="*/ 3 h 278"/>
                        <a:gd name="T2" fmla="*/ 76 w 256"/>
                        <a:gd name="T3" fmla="*/ 6 h 278"/>
                        <a:gd name="T4" fmla="*/ 63 w 256"/>
                        <a:gd name="T5" fmla="*/ 9 h 278"/>
                        <a:gd name="T6" fmla="*/ 53 w 256"/>
                        <a:gd name="T7" fmla="*/ 12 h 278"/>
                        <a:gd name="T8" fmla="*/ 45 w 256"/>
                        <a:gd name="T9" fmla="*/ 16 h 278"/>
                        <a:gd name="T10" fmla="*/ 38 w 256"/>
                        <a:gd name="T11" fmla="*/ 21 h 278"/>
                        <a:gd name="T12" fmla="*/ 31 w 256"/>
                        <a:gd name="T13" fmla="*/ 28 h 278"/>
                        <a:gd name="T14" fmla="*/ 22 w 256"/>
                        <a:gd name="T15" fmla="*/ 42 h 278"/>
                        <a:gd name="T16" fmla="*/ 0 w 256"/>
                        <a:gd name="T17" fmla="*/ 79 h 278"/>
                        <a:gd name="T18" fmla="*/ 6 w 256"/>
                        <a:gd name="T19" fmla="*/ 85 h 278"/>
                        <a:gd name="T20" fmla="*/ 63 w 256"/>
                        <a:gd name="T21" fmla="*/ 112 h 278"/>
                        <a:gd name="T22" fmla="*/ 61 w 256"/>
                        <a:gd name="T23" fmla="*/ 171 h 278"/>
                        <a:gd name="T24" fmla="*/ 56 w 256"/>
                        <a:gd name="T25" fmla="*/ 213 h 278"/>
                        <a:gd name="T26" fmla="*/ 41 w 256"/>
                        <a:gd name="T27" fmla="*/ 254 h 278"/>
                        <a:gd name="T28" fmla="*/ 240 w 256"/>
                        <a:gd name="T29" fmla="*/ 277 h 278"/>
                        <a:gd name="T30" fmla="*/ 208 w 256"/>
                        <a:gd name="T31" fmla="*/ 172 h 278"/>
                        <a:gd name="T32" fmla="*/ 219 w 256"/>
                        <a:gd name="T33" fmla="*/ 162 h 278"/>
                        <a:gd name="T34" fmla="*/ 224 w 256"/>
                        <a:gd name="T35" fmla="*/ 145 h 278"/>
                        <a:gd name="T36" fmla="*/ 225 w 256"/>
                        <a:gd name="T37" fmla="*/ 129 h 278"/>
                        <a:gd name="T38" fmla="*/ 226 w 256"/>
                        <a:gd name="T39" fmla="*/ 114 h 278"/>
                        <a:gd name="T40" fmla="*/ 237 w 256"/>
                        <a:gd name="T41" fmla="*/ 36 h 278"/>
                        <a:gd name="T42" fmla="*/ 229 w 256"/>
                        <a:gd name="T43" fmla="*/ 23 h 278"/>
                        <a:gd name="T44" fmla="*/ 217 w 256"/>
                        <a:gd name="T45" fmla="*/ 15 h 278"/>
                        <a:gd name="T46" fmla="*/ 180 w 256"/>
                        <a:gd name="T47" fmla="*/ 4 h 278"/>
                        <a:gd name="T48" fmla="*/ 173 w 256"/>
                        <a:gd name="T49" fmla="*/ 1 h 278"/>
                        <a:gd name="T50" fmla="*/ 166 w 256"/>
                        <a:gd name="T51" fmla="*/ 0 h 278"/>
                        <a:gd name="T52" fmla="*/ 168 w 256"/>
                        <a:gd name="T53" fmla="*/ 8 h 278"/>
                        <a:gd name="T54" fmla="*/ 173 w 256"/>
                        <a:gd name="T55" fmla="*/ 15 h 278"/>
                        <a:gd name="T56" fmla="*/ 178 w 256"/>
                        <a:gd name="T57" fmla="*/ 24 h 278"/>
                        <a:gd name="T58" fmla="*/ 180 w 256"/>
                        <a:gd name="T59" fmla="*/ 31 h 278"/>
                        <a:gd name="T60" fmla="*/ 181 w 256"/>
                        <a:gd name="T61" fmla="*/ 40 h 278"/>
                        <a:gd name="T62" fmla="*/ 178 w 256"/>
                        <a:gd name="T63" fmla="*/ 49 h 278"/>
                        <a:gd name="T64" fmla="*/ 172 w 256"/>
                        <a:gd name="T65" fmla="*/ 56 h 278"/>
                        <a:gd name="T66" fmla="*/ 162 w 256"/>
                        <a:gd name="T67" fmla="*/ 61 h 278"/>
                        <a:gd name="T68" fmla="*/ 152 w 256"/>
                        <a:gd name="T69" fmla="*/ 64 h 278"/>
                        <a:gd name="T70" fmla="*/ 140 w 256"/>
                        <a:gd name="T71" fmla="*/ 64 h 278"/>
                        <a:gd name="T72" fmla="*/ 129 w 256"/>
                        <a:gd name="T73" fmla="*/ 61 h 278"/>
                        <a:gd name="T74" fmla="*/ 115 w 256"/>
                        <a:gd name="T75" fmla="*/ 54 h 278"/>
                        <a:gd name="T76" fmla="*/ 106 w 256"/>
                        <a:gd name="T77" fmla="*/ 46 h 278"/>
                        <a:gd name="T78" fmla="*/ 102 w 256"/>
                        <a:gd name="T79" fmla="*/ 35 h 278"/>
                        <a:gd name="T80" fmla="*/ 98 w 256"/>
                        <a:gd name="T81" fmla="*/ 23 h 278"/>
                        <a:gd name="T82" fmla="*/ 94 w 256"/>
                        <a:gd name="T83" fmla="*/ 10 h 278"/>
                        <a:gd name="T84" fmla="*/ 93 w 256"/>
                        <a:gd name="T85" fmla="*/ 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8">
                          <a:moveTo>
                            <a:pt x="93" y="1"/>
                          </a:moveTo>
                          <a:lnTo>
                            <a:pt x="89" y="3"/>
                          </a:lnTo>
                          <a:lnTo>
                            <a:pt x="82" y="4"/>
                          </a:lnTo>
                          <a:lnTo>
                            <a:pt x="76" y="6"/>
                          </a:lnTo>
                          <a:lnTo>
                            <a:pt x="69" y="7"/>
                          </a:lnTo>
                          <a:lnTo>
                            <a:pt x="63" y="9"/>
                          </a:lnTo>
                          <a:lnTo>
                            <a:pt x="57" y="10"/>
                          </a:lnTo>
                          <a:lnTo>
                            <a:pt x="53" y="12"/>
                          </a:lnTo>
                          <a:lnTo>
                            <a:pt x="49" y="14"/>
                          </a:lnTo>
                          <a:lnTo>
                            <a:pt x="45" y="16"/>
                          </a:lnTo>
                          <a:lnTo>
                            <a:pt x="41" y="19"/>
                          </a:lnTo>
                          <a:lnTo>
                            <a:pt x="38" y="21"/>
                          </a:lnTo>
                          <a:lnTo>
                            <a:pt x="35" y="24"/>
                          </a:lnTo>
                          <a:lnTo>
                            <a:pt x="31" y="28"/>
                          </a:lnTo>
                          <a:lnTo>
                            <a:pt x="28" y="33"/>
                          </a:lnTo>
                          <a:lnTo>
                            <a:pt x="22" y="42"/>
                          </a:lnTo>
                          <a:lnTo>
                            <a:pt x="12" y="59"/>
                          </a:lnTo>
                          <a:lnTo>
                            <a:pt x="0" y="79"/>
                          </a:lnTo>
                          <a:lnTo>
                            <a:pt x="2" y="82"/>
                          </a:lnTo>
                          <a:lnTo>
                            <a:pt x="6" y="85"/>
                          </a:lnTo>
                          <a:lnTo>
                            <a:pt x="61" y="106"/>
                          </a:lnTo>
                          <a:lnTo>
                            <a:pt x="63" y="112"/>
                          </a:lnTo>
                          <a:lnTo>
                            <a:pt x="63" y="137"/>
                          </a:lnTo>
                          <a:lnTo>
                            <a:pt x="61" y="171"/>
                          </a:lnTo>
                          <a:lnTo>
                            <a:pt x="58" y="196"/>
                          </a:lnTo>
                          <a:lnTo>
                            <a:pt x="56" y="213"/>
                          </a:lnTo>
                          <a:lnTo>
                            <a:pt x="50" y="236"/>
                          </a:lnTo>
                          <a:lnTo>
                            <a:pt x="41" y="254"/>
                          </a:lnTo>
                          <a:lnTo>
                            <a:pt x="29" y="277"/>
                          </a:lnTo>
                          <a:lnTo>
                            <a:pt x="240" y="277"/>
                          </a:lnTo>
                          <a:lnTo>
                            <a:pt x="218" y="220"/>
                          </a:lnTo>
                          <a:lnTo>
                            <a:pt x="208" y="172"/>
                          </a:lnTo>
                          <a:lnTo>
                            <a:pt x="213" y="168"/>
                          </a:lnTo>
                          <a:lnTo>
                            <a:pt x="219" y="162"/>
                          </a:lnTo>
                          <a:lnTo>
                            <a:pt x="222" y="154"/>
                          </a:lnTo>
                          <a:lnTo>
                            <a:pt x="224" y="145"/>
                          </a:lnTo>
                          <a:lnTo>
                            <a:pt x="225" y="137"/>
                          </a:lnTo>
                          <a:lnTo>
                            <a:pt x="225" y="129"/>
                          </a:lnTo>
                          <a:lnTo>
                            <a:pt x="225" y="122"/>
                          </a:lnTo>
                          <a:lnTo>
                            <a:pt x="226" y="114"/>
                          </a:lnTo>
                          <a:lnTo>
                            <a:pt x="255" y="90"/>
                          </a:lnTo>
                          <a:lnTo>
                            <a:pt x="237" y="36"/>
                          </a:lnTo>
                          <a:lnTo>
                            <a:pt x="234" y="29"/>
                          </a:lnTo>
                          <a:lnTo>
                            <a:pt x="229" y="23"/>
                          </a:lnTo>
                          <a:lnTo>
                            <a:pt x="224" y="18"/>
                          </a:lnTo>
                          <a:lnTo>
                            <a:pt x="217" y="15"/>
                          </a:lnTo>
                          <a:lnTo>
                            <a:pt x="185" y="6"/>
                          </a:lnTo>
                          <a:lnTo>
                            <a:pt x="180" y="4"/>
                          </a:lnTo>
                          <a:lnTo>
                            <a:pt x="176" y="2"/>
                          </a:lnTo>
                          <a:lnTo>
                            <a:pt x="173" y="1"/>
                          </a:lnTo>
                          <a:lnTo>
                            <a:pt x="169" y="1"/>
                          </a:lnTo>
                          <a:lnTo>
                            <a:pt x="166" y="0"/>
                          </a:lnTo>
                          <a:lnTo>
                            <a:pt x="166" y="5"/>
                          </a:lnTo>
                          <a:lnTo>
                            <a:pt x="168" y="8"/>
                          </a:lnTo>
                          <a:lnTo>
                            <a:pt x="170" y="11"/>
                          </a:lnTo>
                          <a:lnTo>
                            <a:pt x="173" y="15"/>
                          </a:lnTo>
                          <a:lnTo>
                            <a:pt x="175" y="19"/>
                          </a:lnTo>
                          <a:lnTo>
                            <a:pt x="178" y="24"/>
                          </a:lnTo>
                          <a:lnTo>
                            <a:pt x="179" y="28"/>
                          </a:lnTo>
                          <a:lnTo>
                            <a:pt x="180" y="31"/>
                          </a:lnTo>
                          <a:lnTo>
                            <a:pt x="181" y="35"/>
                          </a:lnTo>
                          <a:lnTo>
                            <a:pt x="181" y="40"/>
                          </a:lnTo>
                          <a:lnTo>
                            <a:pt x="179" y="44"/>
                          </a:lnTo>
                          <a:lnTo>
                            <a:pt x="178" y="49"/>
                          </a:lnTo>
                          <a:lnTo>
                            <a:pt x="175" y="53"/>
                          </a:lnTo>
                          <a:lnTo>
                            <a:pt x="172" y="56"/>
                          </a:lnTo>
                          <a:lnTo>
                            <a:pt x="167" y="59"/>
                          </a:lnTo>
                          <a:lnTo>
                            <a:pt x="162" y="61"/>
                          </a:lnTo>
                          <a:lnTo>
                            <a:pt x="157" y="63"/>
                          </a:lnTo>
                          <a:lnTo>
                            <a:pt x="152" y="64"/>
                          </a:lnTo>
                          <a:lnTo>
                            <a:pt x="147" y="65"/>
                          </a:lnTo>
                          <a:lnTo>
                            <a:pt x="140" y="64"/>
                          </a:lnTo>
                          <a:lnTo>
                            <a:pt x="134" y="63"/>
                          </a:lnTo>
                          <a:lnTo>
                            <a:pt x="129" y="61"/>
                          </a:lnTo>
                          <a:lnTo>
                            <a:pt x="123" y="58"/>
                          </a:lnTo>
                          <a:lnTo>
                            <a:pt x="115" y="54"/>
                          </a:lnTo>
                          <a:lnTo>
                            <a:pt x="111" y="51"/>
                          </a:lnTo>
                          <a:lnTo>
                            <a:pt x="106" y="46"/>
                          </a:lnTo>
                          <a:lnTo>
                            <a:pt x="105" y="40"/>
                          </a:lnTo>
                          <a:lnTo>
                            <a:pt x="102" y="35"/>
                          </a:lnTo>
                          <a:lnTo>
                            <a:pt x="100" y="29"/>
                          </a:lnTo>
                          <a:lnTo>
                            <a:pt x="98" y="23"/>
                          </a:lnTo>
                          <a:lnTo>
                            <a:pt x="96" y="17"/>
                          </a:lnTo>
                          <a:lnTo>
                            <a:pt x="94" y="10"/>
                          </a:lnTo>
                          <a:lnTo>
                            <a:pt x="93" y="4"/>
                          </a:lnTo>
                          <a:lnTo>
                            <a:pt x="93" y="1"/>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33" name="Group 136"/>
                    <p:cNvGrpSpPr>
                      <a:grpSpLocks/>
                    </p:cNvGrpSpPr>
                    <p:nvPr/>
                  </p:nvGrpSpPr>
                  <p:grpSpPr bwMode="auto">
                    <a:xfrm>
                      <a:off x="1849" y="3075"/>
                      <a:ext cx="139" cy="204"/>
                      <a:chOff x="1849" y="3075"/>
                      <a:chExt cx="139" cy="204"/>
                    </a:xfrm>
                  </p:grpSpPr>
                  <p:sp>
                    <p:nvSpPr>
                      <p:cNvPr id="135" name="Freeform 137"/>
                      <p:cNvSpPr>
                        <a:spLocks/>
                      </p:cNvSpPr>
                      <p:nvPr/>
                    </p:nvSpPr>
                    <p:spPr bwMode="auto">
                      <a:xfrm>
                        <a:off x="1849" y="3075"/>
                        <a:ext cx="139" cy="204"/>
                      </a:xfrm>
                      <a:custGeom>
                        <a:avLst/>
                        <a:gdLst>
                          <a:gd name="T0" fmla="*/ 1 w 139"/>
                          <a:gd name="T1" fmla="*/ 47 h 204"/>
                          <a:gd name="T2" fmla="*/ 0 w 139"/>
                          <a:gd name="T3" fmla="*/ 74 h 204"/>
                          <a:gd name="T4" fmla="*/ 3 w 139"/>
                          <a:gd name="T5" fmla="*/ 123 h 204"/>
                          <a:gd name="T6" fmla="*/ 0 w 139"/>
                          <a:gd name="T7" fmla="*/ 149 h 204"/>
                          <a:gd name="T8" fmla="*/ 3 w 139"/>
                          <a:gd name="T9" fmla="*/ 178 h 204"/>
                          <a:gd name="T10" fmla="*/ 13 w 139"/>
                          <a:gd name="T11" fmla="*/ 203 h 204"/>
                          <a:gd name="T12" fmla="*/ 39 w 139"/>
                          <a:gd name="T13" fmla="*/ 200 h 204"/>
                          <a:gd name="T14" fmla="*/ 69 w 139"/>
                          <a:gd name="T15" fmla="*/ 180 h 204"/>
                          <a:gd name="T16" fmla="*/ 117 w 139"/>
                          <a:gd name="T17" fmla="*/ 107 h 204"/>
                          <a:gd name="T18" fmla="*/ 127 w 139"/>
                          <a:gd name="T19" fmla="*/ 92 h 204"/>
                          <a:gd name="T20" fmla="*/ 130 w 139"/>
                          <a:gd name="T21" fmla="*/ 84 h 204"/>
                          <a:gd name="T22" fmla="*/ 135 w 139"/>
                          <a:gd name="T23" fmla="*/ 68 h 204"/>
                          <a:gd name="T24" fmla="*/ 135 w 139"/>
                          <a:gd name="T25" fmla="*/ 63 h 204"/>
                          <a:gd name="T26" fmla="*/ 132 w 139"/>
                          <a:gd name="T27" fmla="*/ 58 h 204"/>
                          <a:gd name="T28" fmla="*/ 127 w 139"/>
                          <a:gd name="T29" fmla="*/ 52 h 204"/>
                          <a:gd name="T30" fmla="*/ 124 w 139"/>
                          <a:gd name="T31" fmla="*/ 47 h 204"/>
                          <a:gd name="T32" fmla="*/ 125 w 139"/>
                          <a:gd name="T33" fmla="*/ 42 h 204"/>
                          <a:gd name="T34" fmla="*/ 130 w 139"/>
                          <a:gd name="T35" fmla="*/ 44 h 204"/>
                          <a:gd name="T36" fmla="*/ 133 w 139"/>
                          <a:gd name="T37" fmla="*/ 50 h 204"/>
                          <a:gd name="T38" fmla="*/ 135 w 139"/>
                          <a:gd name="T39" fmla="*/ 53 h 204"/>
                          <a:gd name="T40" fmla="*/ 138 w 139"/>
                          <a:gd name="T41" fmla="*/ 52 h 204"/>
                          <a:gd name="T42" fmla="*/ 137 w 139"/>
                          <a:gd name="T43" fmla="*/ 46 h 204"/>
                          <a:gd name="T44" fmla="*/ 136 w 139"/>
                          <a:gd name="T45" fmla="*/ 33 h 204"/>
                          <a:gd name="T46" fmla="*/ 134 w 139"/>
                          <a:gd name="T47" fmla="*/ 27 h 204"/>
                          <a:gd name="T48" fmla="*/ 130 w 139"/>
                          <a:gd name="T49" fmla="*/ 24 h 204"/>
                          <a:gd name="T50" fmla="*/ 127 w 139"/>
                          <a:gd name="T51" fmla="*/ 13 h 204"/>
                          <a:gd name="T52" fmla="*/ 124 w 139"/>
                          <a:gd name="T53" fmla="*/ 6 h 204"/>
                          <a:gd name="T54" fmla="*/ 123 w 139"/>
                          <a:gd name="T55" fmla="*/ 1 h 204"/>
                          <a:gd name="T56" fmla="*/ 118 w 139"/>
                          <a:gd name="T57" fmla="*/ 0 h 204"/>
                          <a:gd name="T58" fmla="*/ 101 w 139"/>
                          <a:gd name="T59" fmla="*/ 26 h 204"/>
                          <a:gd name="T60" fmla="*/ 96 w 139"/>
                          <a:gd name="T61" fmla="*/ 33 h 204"/>
                          <a:gd name="T62" fmla="*/ 95 w 139"/>
                          <a:gd name="T63" fmla="*/ 38 h 204"/>
                          <a:gd name="T64" fmla="*/ 101 w 139"/>
                          <a:gd name="T65" fmla="*/ 60 h 204"/>
                          <a:gd name="T66" fmla="*/ 107 w 139"/>
                          <a:gd name="T67" fmla="*/ 80 h 204"/>
                          <a:gd name="T68" fmla="*/ 53 w 139"/>
                          <a:gd name="T69" fmla="*/ 124 h 204"/>
                          <a:gd name="T70" fmla="*/ 53 w 139"/>
                          <a:gd name="T71" fmla="*/ 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9" h="204">
                            <a:moveTo>
                              <a:pt x="5" y="35"/>
                            </a:moveTo>
                            <a:lnTo>
                              <a:pt x="1" y="47"/>
                            </a:lnTo>
                            <a:lnTo>
                              <a:pt x="1" y="57"/>
                            </a:lnTo>
                            <a:lnTo>
                              <a:pt x="0" y="74"/>
                            </a:lnTo>
                            <a:lnTo>
                              <a:pt x="3" y="96"/>
                            </a:lnTo>
                            <a:lnTo>
                              <a:pt x="3" y="123"/>
                            </a:lnTo>
                            <a:lnTo>
                              <a:pt x="1" y="137"/>
                            </a:lnTo>
                            <a:lnTo>
                              <a:pt x="0" y="149"/>
                            </a:lnTo>
                            <a:lnTo>
                              <a:pt x="1" y="164"/>
                            </a:lnTo>
                            <a:lnTo>
                              <a:pt x="3" y="178"/>
                            </a:lnTo>
                            <a:lnTo>
                              <a:pt x="7" y="191"/>
                            </a:lnTo>
                            <a:lnTo>
                              <a:pt x="13" y="203"/>
                            </a:lnTo>
                            <a:lnTo>
                              <a:pt x="27" y="201"/>
                            </a:lnTo>
                            <a:lnTo>
                              <a:pt x="39" y="200"/>
                            </a:lnTo>
                            <a:lnTo>
                              <a:pt x="55" y="195"/>
                            </a:lnTo>
                            <a:lnTo>
                              <a:pt x="69" y="180"/>
                            </a:lnTo>
                            <a:lnTo>
                              <a:pt x="78" y="167"/>
                            </a:lnTo>
                            <a:lnTo>
                              <a:pt x="117" y="107"/>
                            </a:lnTo>
                            <a:lnTo>
                              <a:pt x="125" y="95"/>
                            </a:lnTo>
                            <a:lnTo>
                              <a:pt x="127" y="92"/>
                            </a:lnTo>
                            <a:lnTo>
                              <a:pt x="128" y="88"/>
                            </a:lnTo>
                            <a:lnTo>
                              <a:pt x="130" y="84"/>
                            </a:lnTo>
                            <a:lnTo>
                              <a:pt x="131" y="80"/>
                            </a:lnTo>
                            <a:lnTo>
                              <a:pt x="135" y="68"/>
                            </a:lnTo>
                            <a:lnTo>
                              <a:pt x="135" y="66"/>
                            </a:lnTo>
                            <a:lnTo>
                              <a:pt x="135" y="63"/>
                            </a:lnTo>
                            <a:lnTo>
                              <a:pt x="133" y="60"/>
                            </a:lnTo>
                            <a:lnTo>
                              <a:pt x="132" y="58"/>
                            </a:lnTo>
                            <a:lnTo>
                              <a:pt x="130" y="55"/>
                            </a:lnTo>
                            <a:lnTo>
                              <a:pt x="127" y="52"/>
                            </a:lnTo>
                            <a:lnTo>
                              <a:pt x="126" y="49"/>
                            </a:lnTo>
                            <a:lnTo>
                              <a:pt x="124" y="47"/>
                            </a:lnTo>
                            <a:lnTo>
                              <a:pt x="121" y="44"/>
                            </a:lnTo>
                            <a:lnTo>
                              <a:pt x="125" y="42"/>
                            </a:lnTo>
                            <a:lnTo>
                              <a:pt x="128" y="41"/>
                            </a:lnTo>
                            <a:lnTo>
                              <a:pt x="130" y="44"/>
                            </a:lnTo>
                            <a:lnTo>
                              <a:pt x="132" y="47"/>
                            </a:lnTo>
                            <a:lnTo>
                              <a:pt x="133" y="50"/>
                            </a:lnTo>
                            <a:lnTo>
                              <a:pt x="134" y="52"/>
                            </a:lnTo>
                            <a:lnTo>
                              <a:pt x="135" y="53"/>
                            </a:lnTo>
                            <a:lnTo>
                              <a:pt x="137" y="54"/>
                            </a:lnTo>
                            <a:lnTo>
                              <a:pt x="138" y="52"/>
                            </a:lnTo>
                            <a:lnTo>
                              <a:pt x="138" y="50"/>
                            </a:lnTo>
                            <a:lnTo>
                              <a:pt x="137" y="46"/>
                            </a:lnTo>
                            <a:lnTo>
                              <a:pt x="136" y="40"/>
                            </a:lnTo>
                            <a:lnTo>
                              <a:pt x="136" y="33"/>
                            </a:lnTo>
                            <a:lnTo>
                              <a:pt x="134" y="32"/>
                            </a:lnTo>
                            <a:lnTo>
                              <a:pt x="134" y="27"/>
                            </a:lnTo>
                            <a:lnTo>
                              <a:pt x="134" y="26"/>
                            </a:lnTo>
                            <a:lnTo>
                              <a:pt x="130" y="24"/>
                            </a:lnTo>
                            <a:lnTo>
                              <a:pt x="128" y="18"/>
                            </a:lnTo>
                            <a:lnTo>
                              <a:pt x="127" y="13"/>
                            </a:lnTo>
                            <a:lnTo>
                              <a:pt x="125" y="9"/>
                            </a:lnTo>
                            <a:lnTo>
                              <a:pt x="124" y="6"/>
                            </a:lnTo>
                            <a:lnTo>
                              <a:pt x="124" y="3"/>
                            </a:lnTo>
                            <a:lnTo>
                              <a:pt x="123" y="1"/>
                            </a:lnTo>
                            <a:lnTo>
                              <a:pt x="121" y="0"/>
                            </a:lnTo>
                            <a:lnTo>
                              <a:pt x="118" y="0"/>
                            </a:lnTo>
                            <a:lnTo>
                              <a:pt x="117" y="8"/>
                            </a:lnTo>
                            <a:lnTo>
                              <a:pt x="101" y="26"/>
                            </a:lnTo>
                            <a:lnTo>
                              <a:pt x="97" y="31"/>
                            </a:lnTo>
                            <a:lnTo>
                              <a:pt x="96" y="33"/>
                            </a:lnTo>
                            <a:lnTo>
                              <a:pt x="95" y="36"/>
                            </a:lnTo>
                            <a:lnTo>
                              <a:pt x="95" y="38"/>
                            </a:lnTo>
                            <a:lnTo>
                              <a:pt x="97" y="46"/>
                            </a:lnTo>
                            <a:lnTo>
                              <a:pt x="101" y="60"/>
                            </a:lnTo>
                            <a:lnTo>
                              <a:pt x="104" y="68"/>
                            </a:lnTo>
                            <a:lnTo>
                              <a:pt x="107" y="80"/>
                            </a:lnTo>
                            <a:lnTo>
                              <a:pt x="83" y="99"/>
                            </a:lnTo>
                            <a:lnTo>
                              <a:pt x="53" y="124"/>
                            </a:lnTo>
                            <a:lnTo>
                              <a:pt x="55" y="94"/>
                            </a:lnTo>
                            <a:lnTo>
                              <a:pt x="53" y="61"/>
                            </a:lnTo>
                            <a:lnTo>
                              <a:pt x="5" y="35"/>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36" name="Freeform 138"/>
                      <p:cNvSpPr>
                        <a:spLocks/>
                      </p:cNvSpPr>
                      <p:nvPr/>
                    </p:nvSpPr>
                    <p:spPr bwMode="auto">
                      <a:xfrm>
                        <a:off x="1960" y="3100"/>
                        <a:ext cx="20" cy="17"/>
                      </a:xfrm>
                      <a:custGeom>
                        <a:avLst/>
                        <a:gdLst>
                          <a:gd name="T0" fmla="*/ 0 w 20"/>
                          <a:gd name="T1" fmla="*/ 16 h 17"/>
                          <a:gd name="T2" fmla="*/ 12 w 20"/>
                          <a:gd name="T3" fmla="*/ 0 h 17"/>
                          <a:gd name="T4" fmla="*/ 19 w 20"/>
                          <a:gd name="T5" fmla="*/ 0 h 17"/>
                        </a:gdLst>
                        <a:ahLst/>
                        <a:cxnLst>
                          <a:cxn ang="0">
                            <a:pos x="T0" y="T1"/>
                          </a:cxn>
                          <a:cxn ang="0">
                            <a:pos x="T2" y="T3"/>
                          </a:cxn>
                          <a:cxn ang="0">
                            <a:pos x="T4" y="T5"/>
                          </a:cxn>
                        </a:cxnLst>
                        <a:rect l="0" t="0" r="r" b="b"/>
                        <a:pathLst>
                          <a:path w="20" h="17">
                            <a:moveTo>
                              <a:pt x="0" y="16"/>
                            </a:moveTo>
                            <a:lnTo>
                              <a:pt x="12" y="0"/>
                            </a:lnTo>
                            <a:lnTo>
                              <a:pt x="19"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37" name="Freeform 139"/>
                      <p:cNvSpPr>
                        <a:spLocks/>
                      </p:cNvSpPr>
                      <p:nvPr/>
                    </p:nvSpPr>
                    <p:spPr bwMode="auto">
                      <a:xfrm>
                        <a:off x="1957" y="3108"/>
                        <a:ext cx="27" cy="17"/>
                      </a:xfrm>
                      <a:custGeom>
                        <a:avLst/>
                        <a:gdLst>
                          <a:gd name="T0" fmla="*/ 0 w 27"/>
                          <a:gd name="T1" fmla="*/ 16 h 17"/>
                          <a:gd name="T2" fmla="*/ 15 w 27"/>
                          <a:gd name="T3" fmla="*/ 5 h 17"/>
                          <a:gd name="T4" fmla="*/ 26 w 27"/>
                          <a:gd name="T5" fmla="*/ 0 h 17"/>
                        </a:gdLst>
                        <a:ahLst/>
                        <a:cxnLst>
                          <a:cxn ang="0">
                            <a:pos x="T0" y="T1"/>
                          </a:cxn>
                          <a:cxn ang="0">
                            <a:pos x="T2" y="T3"/>
                          </a:cxn>
                          <a:cxn ang="0">
                            <a:pos x="T4" y="T5"/>
                          </a:cxn>
                        </a:cxnLst>
                        <a:rect l="0" t="0" r="r" b="b"/>
                        <a:pathLst>
                          <a:path w="27" h="17">
                            <a:moveTo>
                              <a:pt x="0" y="16"/>
                            </a:moveTo>
                            <a:lnTo>
                              <a:pt x="15" y="5"/>
                            </a:lnTo>
                            <a:lnTo>
                              <a:pt x="26"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38" name="Freeform 140"/>
                      <p:cNvSpPr>
                        <a:spLocks/>
                      </p:cNvSpPr>
                      <p:nvPr/>
                    </p:nvSpPr>
                    <p:spPr bwMode="auto">
                      <a:xfrm>
                        <a:off x="1959" y="3096"/>
                        <a:ext cx="17" cy="17"/>
                      </a:xfrm>
                      <a:custGeom>
                        <a:avLst/>
                        <a:gdLst>
                          <a:gd name="T0" fmla="*/ 0 w 17"/>
                          <a:gd name="T1" fmla="*/ 16 h 17"/>
                          <a:gd name="T2" fmla="*/ 14 w 17"/>
                          <a:gd name="T3" fmla="*/ 0 h 17"/>
                          <a:gd name="T4" fmla="*/ 16 w 17"/>
                          <a:gd name="T5" fmla="*/ 8 h 17"/>
                        </a:gdLst>
                        <a:ahLst/>
                        <a:cxnLst>
                          <a:cxn ang="0">
                            <a:pos x="T0" y="T1"/>
                          </a:cxn>
                          <a:cxn ang="0">
                            <a:pos x="T2" y="T3"/>
                          </a:cxn>
                          <a:cxn ang="0">
                            <a:pos x="T4" y="T5"/>
                          </a:cxn>
                        </a:cxnLst>
                        <a:rect l="0" t="0" r="r" b="b"/>
                        <a:pathLst>
                          <a:path w="17" h="17">
                            <a:moveTo>
                              <a:pt x="0" y="16"/>
                            </a:moveTo>
                            <a:lnTo>
                              <a:pt x="14" y="0"/>
                            </a:lnTo>
                            <a:lnTo>
                              <a:pt x="16" y="8"/>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39" name="Line 141"/>
                      <p:cNvSpPr>
                        <a:spLocks noChangeShapeType="1"/>
                      </p:cNvSpPr>
                      <p:nvPr/>
                    </p:nvSpPr>
                    <p:spPr bwMode="auto">
                      <a:xfrm flipH="1" flipV="1">
                        <a:off x="1968" y="3083"/>
                        <a:ext cx="5" cy="2"/>
                      </a:xfrm>
                      <a:prstGeom prst="line">
                        <a:avLst/>
                      </a:prstGeom>
                      <a:noFill/>
                      <a:ln w="12700">
                        <a:solidFill>
                          <a:srgbClr val="BF3F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134" name="Freeform 142"/>
                    <p:cNvSpPr>
                      <a:spLocks/>
                    </p:cNvSpPr>
                    <p:nvPr/>
                  </p:nvSpPr>
                  <p:spPr bwMode="auto">
                    <a:xfrm>
                      <a:off x="1840" y="3098"/>
                      <a:ext cx="66" cy="42"/>
                    </a:xfrm>
                    <a:custGeom>
                      <a:avLst/>
                      <a:gdLst>
                        <a:gd name="T0" fmla="*/ 30 w 66"/>
                        <a:gd name="T1" fmla="*/ 15 h 42"/>
                        <a:gd name="T2" fmla="*/ 6 w 66"/>
                        <a:gd name="T3" fmla="*/ 0 h 42"/>
                        <a:gd name="T4" fmla="*/ 0 w 66"/>
                        <a:gd name="T5" fmla="*/ 11 h 42"/>
                        <a:gd name="T6" fmla="*/ 2 w 66"/>
                        <a:gd name="T7" fmla="*/ 14 h 42"/>
                        <a:gd name="T8" fmla="*/ 6 w 66"/>
                        <a:gd name="T9" fmla="*/ 17 h 42"/>
                        <a:gd name="T10" fmla="*/ 65 w 66"/>
                        <a:gd name="T11" fmla="*/ 41 h 42"/>
                        <a:gd name="T12" fmla="*/ 65 w 66"/>
                        <a:gd name="T13" fmla="*/ 35 h 42"/>
                        <a:gd name="T14" fmla="*/ 30 w 66"/>
                        <a:gd name="T15" fmla="*/ 15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2">
                          <a:moveTo>
                            <a:pt x="30" y="15"/>
                          </a:moveTo>
                          <a:lnTo>
                            <a:pt x="6" y="0"/>
                          </a:lnTo>
                          <a:lnTo>
                            <a:pt x="0" y="11"/>
                          </a:lnTo>
                          <a:lnTo>
                            <a:pt x="2" y="14"/>
                          </a:lnTo>
                          <a:lnTo>
                            <a:pt x="6" y="17"/>
                          </a:lnTo>
                          <a:lnTo>
                            <a:pt x="65" y="41"/>
                          </a:lnTo>
                          <a:lnTo>
                            <a:pt x="65" y="35"/>
                          </a:lnTo>
                          <a:lnTo>
                            <a:pt x="30" y="15"/>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29" name="Group 143"/>
                  <p:cNvGrpSpPr>
                    <a:grpSpLocks/>
                  </p:cNvGrpSpPr>
                  <p:nvPr/>
                </p:nvGrpSpPr>
                <p:grpSpPr bwMode="auto">
                  <a:xfrm>
                    <a:off x="1947" y="3054"/>
                    <a:ext cx="33" cy="48"/>
                    <a:chOff x="1947" y="3054"/>
                    <a:chExt cx="33" cy="48"/>
                  </a:xfrm>
                </p:grpSpPr>
                <p:sp>
                  <p:nvSpPr>
                    <p:cNvPr id="130" name="Freeform 144"/>
                    <p:cNvSpPr>
                      <a:spLocks/>
                    </p:cNvSpPr>
                    <p:nvPr/>
                  </p:nvSpPr>
                  <p:spPr bwMode="auto">
                    <a:xfrm>
                      <a:off x="1947" y="3055"/>
                      <a:ext cx="26" cy="47"/>
                    </a:xfrm>
                    <a:custGeom>
                      <a:avLst/>
                      <a:gdLst>
                        <a:gd name="T0" fmla="*/ 24 w 26"/>
                        <a:gd name="T1" fmla="*/ 0 h 47"/>
                        <a:gd name="T2" fmla="*/ 16 w 26"/>
                        <a:gd name="T3" fmla="*/ 3 h 47"/>
                        <a:gd name="T4" fmla="*/ 9 w 26"/>
                        <a:gd name="T5" fmla="*/ 7 h 47"/>
                        <a:gd name="T6" fmla="*/ 4 w 26"/>
                        <a:gd name="T7" fmla="*/ 15 h 47"/>
                        <a:gd name="T8" fmla="*/ 0 w 26"/>
                        <a:gd name="T9" fmla="*/ 20 h 47"/>
                        <a:gd name="T10" fmla="*/ 1 w 26"/>
                        <a:gd name="T11" fmla="*/ 27 h 47"/>
                        <a:gd name="T12" fmla="*/ 2 w 26"/>
                        <a:gd name="T13" fmla="*/ 39 h 47"/>
                        <a:gd name="T14" fmla="*/ 3 w 26"/>
                        <a:gd name="T15" fmla="*/ 46 h 47"/>
                        <a:gd name="T16" fmla="*/ 12 w 26"/>
                        <a:gd name="T17" fmla="*/ 38 h 47"/>
                        <a:gd name="T18" fmla="*/ 12 w 26"/>
                        <a:gd name="T19" fmla="*/ 30 h 47"/>
                        <a:gd name="T20" fmla="*/ 11 w 26"/>
                        <a:gd name="T21" fmla="*/ 27 h 47"/>
                        <a:gd name="T22" fmla="*/ 10 w 26"/>
                        <a:gd name="T23" fmla="*/ 24 h 47"/>
                        <a:gd name="T24" fmla="*/ 12 w 26"/>
                        <a:gd name="T25" fmla="*/ 23 h 47"/>
                        <a:gd name="T26" fmla="*/ 13 w 26"/>
                        <a:gd name="T27" fmla="*/ 21 h 47"/>
                        <a:gd name="T28" fmla="*/ 15 w 26"/>
                        <a:gd name="T29" fmla="*/ 18 h 47"/>
                        <a:gd name="T30" fmla="*/ 16 w 26"/>
                        <a:gd name="T31" fmla="*/ 15 h 47"/>
                        <a:gd name="T32" fmla="*/ 17 w 26"/>
                        <a:gd name="T33" fmla="*/ 12 h 47"/>
                        <a:gd name="T34" fmla="*/ 19 w 26"/>
                        <a:gd name="T35" fmla="*/ 11 h 47"/>
                        <a:gd name="T36" fmla="*/ 22 w 26"/>
                        <a:gd name="T37" fmla="*/ 10 h 47"/>
                        <a:gd name="T38" fmla="*/ 24 w 26"/>
                        <a:gd name="T39" fmla="*/ 8 h 47"/>
                        <a:gd name="T40" fmla="*/ 25 w 26"/>
                        <a:gd name="T41" fmla="*/ 6 h 47"/>
                        <a:gd name="T42" fmla="*/ 25 w 26"/>
                        <a:gd name="T43" fmla="*/ 3 h 47"/>
                        <a:gd name="T44" fmla="*/ 24 w 26"/>
                        <a:gd name="T4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47">
                          <a:moveTo>
                            <a:pt x="24" y="0"/>
                          </a:moveTo>
                          <a:lnTo>
                            <a:pt x="16" y="3"/>
                          </a:lnTo>
                          <a:lnTo>
                            <a:pt x="9" y="7"/>
                          </a:lnTo>
                          <a:lnTo>
                            <a:pt x="4" y="15"/>
                          </a:lnTo>
                          <a:lnTo>
                            <a:pt x="0" y="20"/>
                          </a:lnTo>
                          <a:lnTo>
                            <a:pt x="1" y="27"/>
                          </a:lnTo>
                          <a:lnTo>
                            <a:pt x="2" y="39"/>
                          </a:lnTo>
                          <a:lnTo>
                            <a:pt x="3" y="46"/>
                          </a:lnTo>
                          <a:lnTo>
                            <a:pt x="12" y="38"/>
                          </a:lnTo>
                          <a:lnTo>
                            <a:pt x="12" y="30"/>
                          </a:lnTo>
                          <a:lnTo>
                            <a:pt x="11" y="27"/>
                          </a:lnTo>
                          <a:lnTo>
                            <a:pt x="10" y="24"/>
                          </a:lnTo>
                          <a:lnTo>
                            <a:pt x="12" y="23"/>
                          </a:lnTo>
                          <a:lnTo>
                            <a:pt x="13" y="21"/>
                          </a:lnTo>
                          <a:lnTo>
                            <a:pt x="15" y="18"/>
                          </a:lnTo>
                          <a:lnTo>
                            <a:pt x="16" y="15"/>
                          </a:lnTo>
                          <a:lnTo>
                            <a:pt x="17" y="12"/>
                          </a:lnTo>
                          <a:lnTo>
                            <a:pt x="19" y="11"/>
                          </a:lnTo>
                          <a:lnTo>
                            <a:pt x="22" y="10"/>
                          </a:lnTo>
                          <a:lnTo>
                            <a:pt x="24" y="8"/>
                          </a:lnTo>
                          <a:lnTo>
                            <a:pt x="25" y="6"/>
                          </a:lnTo>
                          <a:lnTo>
                            <a:pt x="25" y="3"/>
                          </a:lnTo>
                          <a:lnTo>
                            <a:pt x="24"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31" name="Freeform 145"/>
                    <p:cNvSpPr>
                      <a:spLocks/>
                    </p:cNvSpPr>
                    <p:nvPr/>
                  </p:nvSpPr>
                  <p:spPr bwMode="auto">
                    <a:xfrm>
                      <a:off x="1963" y="3054"/>
                      <a:ext cx="17" cy="17"/>
                    </a:xfrm>
                    <a:custGeom>
                      <a:avLst/>
                      <a:gdLst>
                        <a:gd name="T0" fmla="*/ 0 w 17"/>
                        <a:gd name="T1" fmla="*/ 12 h 17"/>
                        <a:gd name="T2" fmla="*/ 14 w 17"/>
                        <a:gd name="T3" fmla="*/ 0 h 17"/>
                        <a:gd name="T4" fmla="*/ 16 w 17"/>
                        <a:gd name="T5" fmla="*/ 6 h 17"/>
                        <a:gd name="T6" fmla="*/ 14 w 17"/>
                        <a:gd name="T7" fmla="*/ 9 h 17"/>
                        <a:gd name="T8" fmla="*/ 5 w 17"/>
                        <a:gd name="T9" fmla="*/ 16 h 17"/>
                        <a:gd name="T10" fmla="*/ 4 w 17"/>
                        <a:gd name="T11" fmla="*/ 16 h 17"/>
                        <a:gd name="T12" fmla="*/ 1 w 17"/>
                        <a:gd name="T13" fmla="*/ 16 h 17"/>
                        <a:gd name="T14" fmla="*/ 0 w 1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0" y="12"/>
                          </a:moveTo>
                          <a:lnTo>
                            <a:pt x="14" y="0"/>
                          </a:lnTo>
                          <a:lnTo>
                            <a:pt x="16" y="6"/>
                          </a:lnTo>
                          <a:lnTo>
                            <a:pt x="14" y="9"/>
                          </a:lnTo>
                          <a:lnTo>
                            <a:pt x="5" y="16"/>
                          </a:lnTo>
                          <a:lnTo>
                            <a:pt x="4" y="16"/>
                          </a:lnTo>
                          <a:lnTo>
                            <a:pt x="1" y="16"/>
                          </a:lnTo>
                          <a:lnTo>
                            <a:pt x="0" y="12"/>
                          </a:lnTo>
                        </a:path>
                      </a:pathLst>
                    </a:custGeom>
                    <a:solidFill>
                      <a:srgbClr val="FF001F"/>
                    </a:solidFill>
                    <a:ln w="12700" cap="rnd" cmpd="sng">
                      <a:solidFill>
                        <a:srgbClr val="FF001F"/>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sp>
            <p:nvSpPr>
              <p:cNvPr id="122" name="Freeform 146"/>
              <p:cNvSpPr>
                <a:spLocks/>
              </p:cNvSpPr>
              <p:nvPr/>
            </p:nvSpPr>
            <p:spPr bwMode="auto">
              <a:xfrm>
                <a:off x="1970" y="3030"/>
                <a:ext cx="168" cy="201"/>
              </a:xfrm>
              <a:custGeom>
                <a:avLst/>
                <a:gdLst>
                  <a:gd name="T0" fmla="*/ 65 w 168"/>
                  <a:gd name="T1" fmla="*/ 0 h 201"/>
                  <a:gd name="T2" fmla="*/ 162 w 168"/>
                  <a:gd name="T3" fmla="*/ 20 h 201"/>
                  <a:gd name="T4" fmla="*/ 154 w 168"/>
                  <a:gd name="T5" fmla="*/ 22 h 201"/>
                  <a:gd name="T6" fmla="*/ 167 w 168"/>
                  <a:gd name="T7" fmla="*/ 28 h 201"/>
                  <a:gd name="T8" fmla="*/ 111 w 168"/>
                  <a:gd name="T9" fmla="*/ 200 h 201"/>
                  <a:gd name="T10" fmla="*/ 41 w 168"/>
                  <a:gd name="T11" fmla="*/ 192 h 201"/>
                  <a:gd name="T12" fmla="*/ 0 w 168"/>
                  <a:gd name="T13" fmla="*/ 169 h 201"/>
                  <a:gd name="T14" fmla="*/ 65 w 16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201">
                    <a:moveTo>
                      <a:pt x="65" y="0"/>
                    </a:moveTo>
                    <a:lnTo>
                      <a:pt x="162" y="20"/>
                    </a:lnTo>
                    <a:lnTo>
                      <a:pt x="154" y="22"/>
                    </a:lnTo>
                    <a:lnTo>
                      <a:pt x="167" y="28"/>
                    </a:lnTo>
                    <a:lnTo>
                      <a:pt x="111" y="200"/>
                    </a:lnTo>
                    <a:lnTo>
                      <a:pt x="41" y="192"/>
                    </a:lnTo>
                    <a:lnTo>
                      <a:pt x="0" y="169"/>
                    </a:lnTo>
                    <a:lnTo>
                      <a:pt x="65" y="0"/>
                    </a:lnTo>
                  </a:path>
                </a:pathLst>
              </a:custGeom>
              <a:solidFill>
                <a:srgbClr val="9FB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23" name="Freeform 147"/>
              <p:cNvSpPr>
                <a:spLocks/>
              </p:cNvSpPr>
              <p:nvPr/>
            </p:nvSpPr>
            <p:spPr bwMode="auto">
              <a:xfrm>
                <a:off x="1945" y="3154"/>
                <a:ext cx="174" cy="99"/>
              </a:xfrm>
              <a:custGeom>
                <a:avLst/>
                <a:gdLst>
                  <a:gd name="T0" fmla="*/ 160 w 174"/>
                  <a:gd name="T1" fmla="*/ 7 h 99"/>
                  <a:gd name="T2" fmla="*/ 165 w 174"/>
                  <a:gd name="T3" fmla="*/ 40 h 99"/>
                  <a:gd name="T4" fmla="*/ 171 w 174"/>
                  <a:gd name="T5" fmla="*/ 67 h 99"/>
                  <a:gd name="T6" fmla="*/ 173 w 174"/>
                  <a:gd name="T7" fmla="*/ 82 h 99"/>
                  <a:gd name="T8" fmla="*/ 170 w 174"/>
                  <a:gd name="T9" fmla="*/ 91 h 99"/>
                  <a:gd name="T10" fmla="*/ 144 w 174"/>
                  <a:gd name="T11" fmla="*/ 97 h 99"/>
                  <a:gd name="T12" fmla="*/ 92 w 174"/>
                  <a:gd name="T13" fmla="*/ 94 h 99"/>
                  <a:gd name="T14" fmla="*/ 65 w 174"/>
                  <a:gd name="T15" fmla="*/ 98 h 99"/>
                  <a:gd name="T16" fmla="*/ 44 w 174"/>
                  <a:gd name="T17" fmla="*/ 95 h 99"/>
                  <a:gd name="T18" fmla="*/ 17 w 174"/>
                  <a:gd name="T19" fmla="*/ 93 h 99"/>
                  <a:gd name="T20" fmla="*/ 10 w 174"/>
                  <a:gd name="T21" fmla="*/ 81 h 99"/>
                  <a:gd name="T22" fmla="*/ 4 w 174"/>
                  <a:gd name="T23" fmla="*/ 72 h 99"/>
                  <a:gd name="T24" fmla="*/ 1 w 174"/>
                  <a:gd name="T25" fmla="*/ 59 h 99"/>
                  <a:gd name="T26" fmla="*/ 0 w 174"/>
                  <a:gd name="T27" fmla="*/ 51 h 99"/>
                  <a:gd name="T28" fmla="*/ 4 w 174"/>
                  <a:gd name="T29" fmla="*/ 49 h 99"/>
                  <a:gd name="T30" fmla="*/ 8 w 174"/>
                  <a:gd name="T31" fmla="*/ 53 h 99"/>
                  <a:gd name="T32" fmla="*/ 19 w 174"/>
                  <a:gd name="T33" fmla="*/ 58 h 99"/>
                  <a:gd name="T34" fmla="*/ 13 w 174"/>
                  <a:gd name="T35" fmla="*/ 51 h 99"/>
                  <a:gd name="T36" fmla="*/ 21 w 174"/>
                  <a:gd name="T37" fmla="*/ 47 h 99"/>
                  <a:gd name="T38" fmla="*/ 37 w 174"/>
                  <a:gd name="T39" fmla="*/ 45 h 99"/>
                  <a:gd name="T40" fmla="*/ 50 w 174"/>
                  <a:gd name="T41" fmla="*/ 45 h 99"/>
                  <a:gd name="T42" fmla="*/ 38 w 174"/>
                  <a:gd name="T43" fmla="*/ 43 h 99"/>
                  <a:gd name="T44" fmla="*/ 29 w 174"/>
                  <a:gd name="T45" fmla="*/ 43 h 99"/>
                  <a:gd name="T46" fmla="*/ 23 w 174"/>
                  <a:gd name="T47" fmla="*/ 40 h 99"/>
                  <a:gd name="T48" fmla="*/ 31 w 174"/>
                  <a:gd name="T49" fmla="*/ 35 h 99"/>
                  <a:gd name="T50" fmla="*/ 53 w 174"/>
                  <a:gd name="T51" fmla="*/ 33 h 99"/>
                  <a:gd name="T52" fmla="*/ 66 w 174"/>
                  <a:gd name="T53" fmla="*/ 37 h 99"/>
                  <a:gd name="T54" fmla="*/ 74 w 174"/>
                  <a:gd name="T55" fmla="*/ 48 h 99"/>
                  <a:gd name="T56" fmla="*/ 88 w 174"/>
                  <a:gd name="T57" fmla="*/ 56 h 99"/>
                  <a:gd name="T58" fmla="*/ 110 w 174"/>
                  <a:gd name="T59" fmla="*/ 57 h 99"/>
                  <a:gd name="T60" fmla="*/ 136 w 174"/>
                  <a:gd name="T61" fmla="*/ 51 h 99"/>
                  <a:gd name="T62" fmla="*/ 148 w 174"/>
                  <a:gd name="T63" fmla="*/ 2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4" h="99">
                    <a:moveTo>
                      <a:pt x="157" y="0"/>
                    </a:moveTo>
                    <a:lnTo>
                      <a:pt x="160" y="7"/>
                    </a:lnTo>
                    <a:lnTo>
                      <a:pt x="163" y="26"/>
                    </a:lnTo>
                    <a:lnTo>
                      <a:pt x="165" y="40"/>
                    </a:lnTo>
                    <a:lnTo>
                      <a:pt x="168" y="59"/>
                    </a:lnTo>
                    <a:lnTo>
                      <a:pt x="171" y="67"/>
                    </a:lnTo>
                    <a:lnTo>
                      <a:pt x="173" y="75"/>
                    </a:lnTo>
                    <a:lnTo>
                      <a:pt x="173" y="82"/>
                    </a:lnTo>
                    <a:lnTo>
                      <a:pt x="173" y="86"/>
                    </a:lnTo>
                    <a:lnTo>
                      <a:pt x="170" y="91"/>
                    </a:lnTo>
                    <a:lnTo>
                      <a:pt x="165" y="94"/>
                    </a:lnTo>
                    <a:lnTo>
                      <a:pt x="144" y="97"/>
                    </a:lnTo>
                    <a:lnTo>
                      <a:pt x="119" y="97"/>
                    </a:lnTo>
                    <a:lnTo>
                      <a:pt x="92" y="94"/>
                    </a:lnTo>
                    <a:lnTo>
                      <a:pt x="75" y="97"/>
                    </a:lnTo>
                    <a:lnTo>
                      <a:pt x="65" y="98"/>
                    </a:lnTo>
                    <a:lnTo>
                      <a:pt x="54" y="97"/>
                    </a:lnTo>
                    <a:lnTo>
                      <a:pt x="44" y="95"/>
                    </a:lnTo>
                    <a:lnTo>
                      <a:pt x="36" y="94"/>
                    </a:lnTo>
                    <a:lnTo>
                      <a:pt x="17" y="93"/>
                    </a:lnTo>
                    <a:lnTo>
                      <a:pt x="10" y="87"/>
                    </a:lnTo>
                    <a:lnTo>
                      <a:pt x="10" y="81"/>
                    </a:lnTo>
                    <a:lnTo>
                      <a:pt x="6" y="76"/>
                    </a:lnTo>
                    <a:lnTo>
                      <a:pt x="4" y="72"/>
                    </a:lnTo>
                    <a:lnTo>
                      <a:pt x="4" y="65"/>
                    </a:lnTo>
                    <a:lnTo>
                      <a:pt x="1" y="59"/>
                    </a:lnTo>
                    <a:lnTo>
                      <a:pt x="0" y="54"/>
                    </a:lnTo>
                    <a:lnTo>
                      <a:pt x="0" y="51"/>
                    </a:lnTo>
                    <a:lnTo>
                      <a:pt x="2" y="49"/>
                    </a:lnTo>
                    <a:lnTo>
                      <a:pt x="4" y="49"/>
                    </a:lnTo>
                    <a:lnTo>
                      <a:pt x="6" y="50"/>
                    </a:lnTo>
                    <a:lnTo>
                      <a:pt x="8" y="53"/>
                    </a:lnTo>
                    <a:lnTo>
                      <a:pt x="12" y="55"/>
                    </a:lnTo>
                    <a:lnTo>
                      <a:pt x="19" y="58"/>
                    </a:lnTo>
                    <a:lnTo>
                      <a:pt x="15" y="55"/>
                    </a:lnTo>
                    <a:lnTo>
                      <a:pt x="13" y="51"/>
                    </a:lnTo>
                    <a:lnTo>
                      <a:pt x="16" y="48"/>
                    </a:lnTo>
                    <a:lnTo>
                      <a:pt x="21" y="47"/>
                    </a:lnTo>
                    <a:lnTo>
                      <a:pt x="28" y="47"/>
                    </a:lnTo>
                    <a:lnTo>
                      <a:pt x="37" y="45"/>
                    </a:lnTo>
                    <a:lnTo>
                      <a:pt x="47" y="45"/>
                    </a:lnTo>
                    <a:lnTo>
                      <a:pt x="50" y="45"/>
                    </a:lnTo>
                    <a:lnTo>
                      <a:pt x="45" y="43"/>
                    </a:lnTo>
                    <a:lnTo>
                      <a:pt x="38" y="43"/>
                    </a:lnTo>
                    <a:lnTo>
                      <a:pt x="34" y="43"/>
                    </a:lnTo>
                    <a:lnTo>
                      <a:pt x="29" y="43"/>
                    </a:lnTo>
                    <a:lnTo>
                      <a:pt x="24" y="42"/>
                    </a:lnTo>
                    <a:lnTo>
                      <a:pt x="23" y="40"/>
                    </a:lnTo>
                    <a:lnTo>
                      <a:pt x="22" y="36"/>
                    </a:lnTo>
                    <a:lnTo>
                      <a:pt x="31" y="35"/>
                    </a:lnTo>
                    <a:lnTo>
                      <a:pt x="44" y="34"/>
                    </a:lnTo>
                    <a:lnTo>
                      <a:pt x="53" y="33"/>
                    </a:lnTo>
                    <a:lnTo>
                      <a:pt x="60" y="35"/>
                    </a:lnTo>
                    <a:lnTo>
                      <a:pt x="66" y="37"/>
                    </a:lnTo>
                    <a:lnTo>
                      <a:pt x="70" y="44"/>
                    </a:lnTo>
                    <a:lnTo>
                      <a:pt x="74" y="48"/>
                    </a:lnTo>
                    <a:lnTo>
                      <a:pt x="80" y="53"/>
                    </a:lnTo>
                    <a:lnTo>
                      <a:pt x="88" y="56"/>
                    </a:lnTo>
                    <a:lnTo>
                      <a:pt x="99" y="58"/>
                    </a:lnTo>
                    <a:lnTo>
                      <a:pt x="110" y="57"/>
                    </a:lnTo>
                    <a:lnTo>
                      <a:pt x="133" y="51"/>
                    </a:lnTo>
                    <a:lnTo>
                      <a:pt x="136" y="51"/>
                    </a:lnTo>
                    <a:lnTo>
                      <a:pt x="145" y="38"/>
                    </a:lnTo>
                    <a:lnTo>
                      <a:pt x="148" y="23"/>
                    </a:lnTo>
                    <a:lnTo>
                      <a:pt x="157"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96" name="Group 148"/>
            <p:cNvGrpSpPr>
              <a:grpSpLocks/>
            </p:cNvGrpSpPr>
            <p:nvPr/>
          </p:nvGrpSpPr>
          <p:grpSpPr bwMode="auto">
            <a:xfrm>
              <a:off x="1448" y="3173"/>
              <a:ext cx="193" cy="219"/>
              <a:chOff x="1448" y="3173"/>
              <a:chExt cx="193" cy="219"/>
            </a:xfrm>
          </p:grpSpPr>
          <p:sp>
            <p:nvSpPr>
              <p:cNvPr id="113" name="Freeform 149"/>
              <p:cNvSpPr>
                <a:spLocks/>
              </p:cNvSpPr>
              <p:nvPr/>
            </p:nvSpPr>
            <p:spPr bwMode="auto">
              <a:xfrm>
                <a:off x="1471" y="3201"/>
                <a:ext cx="149" cy="174"/>
              </a:xfrm>
              <a:custGeom>
                <a:avLst/>
                <a:gdLst>
                  <a:gd name="T0" fmla="*/ 0 w 149"/>
                  <a:gd name="T1" fmla="*/ 128 h 174"/>
                  <a:gd name="T2" fmla="*/ 3 w 149"/>
                  <a:gd name="T3" fmla="*/ 119 h 174"/>
                  <a:gd name="T4" fmla="*/ 0 w 149"/>
                  <a:gd name="T5" fmla="*/ 98 h 174"/>
                  <a:gd name="T6" fmla="*/ 0 w 149"/>
                  <a:gd name="T7" fmla="*/ 84 h 174"/>
                  <a:gd name="T8" fmla="*/ 3 w 149"/>
                  <a:gd name="T9" fmla="*/ 62 h 174"/>
                  <a:gd name="T10" fmla="*/ 8 w 149"/>
                  <a:gd name="T11" fmla="*/ 46 h 174"/>
                  <a:gd name="T12" fmla="*/ 15 w 149"/>
                  <a:gd name="T13" fmla="*/ 33 h 174"/>
                  <a:gd name="T14" fmla="*/ 24 w 149"/>
                  <a:gd name="T15" fmla="*/ 20 h 174"/>
                  <a:gd name="T16" fmla="*/ 38 w 149"/>
                  <a:gd name="T17" fmla="*/ 10 h 174"/>
                  <a:gd name="T18" fmla="*/ 55 w 149"/>
                  <a:gd name="T19" fmla="*/ 3 h 174"/>
                  <a:gd name="T20" fmla="*/ 77 w 149"/>
                  <a:gd name="T21" fmla="*/ 0 h 174"/>
                  <a:gd name="T22" fmla="*/ 103 w 149"/>
                  <a:gd name="T23" fmla="*/ 7 h 174"/>
                  <a:gd name="T24" fmla="*/ 127 w 149"/>
                  <a:gd name="T25" fmla="*/ 21 h 174"/>
                  <a:gd name="T26" fmla="*/ 140 w 149"/>
                  <a:gd name="T27" fmla="*/ 33 h 174"/>
                  <a:gd name="T28" fmla="*/ 148 w 149"/>
                  <a:gd name="T29" fmla="*/ 50 h 174"/>
                  <a:gd name="T30" fmla="*/ 148 w 149"/>
                  <a:gd name="T31" fmla="*/ 67 h 174"/>
                  <a:gd name="T32" fmla="*/ 144 w 149"/>
                  <a:gd name="T33" fmla="*/ 84 h 174"/>
                  <a:gd name="T34" fmla="*/ 135 w 149"/>
                  <a:gd name="T35" fmla="*/ 104 h 174"/>
                  <a:gd name="T36" fmla="*/ 134 w 149"/>
                  <a:gd name="T37" fmla="*/ 117 h 174"/>
                  <a:gd name="T38" fmla="*/ 133 w 149"/>
                  <a:gd name="T39" fmla="*/ 123 h 174"/>
                  <a:gd name="T40" fmla="*/ 131 w 149"/>
                  <a:gd name="T41" fmla="*/ 128 h 174"/>
                  <a:gd name="T42" fmla="*/ 119 w 149"/>
                  <a:gd name="T43" fmla="*/ 146 h 174"/>
                  <a:gd name="T44" fmla="*/ 113 w 149"/>
                  <a:gd name="T45" fmla="*/ 153 h 174"/>
                  <a:gd name="T46" fmla="*/ 107 w 149"/>
                  <a:gd name="T47" fmla="*/ 161 h 174"/>
                  <a:gd name="T48" fmla="*/ 104 w 149"/>
                  <a:gd name="T49" fmla="*/ 164 h 174"/>
                  <a:gd name="T50" fmla="*/ 102 w 149"/>
                  <a:gd name="T51" fmla="*/ 166 h 174"/>
                  <a:gd name="T52" fmla="*/ 100 w 149"/>
                  <a:gd name="T53" fmla="*/ 167 h 174"/>
                  <a:gd name="T54" fmla="*/ 96 w 149"/>
                  <a:gd name="T55" fmla="*/ 167 h 174"/>
                  <a:gd name="T56" fmla="*/ 90 w 149"/>
                  <a:gd name="T57" fmla="*/ 166 h 174"/>
                  <a:gd name="T58" fmla="*/ 87 w 149"/>
                  <a:gd name="T59" fmla="*/ 165 h 174"/>
                  <a:gd name="T60" fmla="*/ 83 w 149"/>
                  <a:gd name="T61" fmla="*/ 165 h 174"/>
                  <a:gd name="T62" fmla="*/ 73 w 149"/>
                  <a:gd name="T63" fmla="*/ 173 h 174"/>
                  <a:gd name="T64" fmla="*/ 0 w 149"/>
                  <a:gd name="T65" fmla="*/ 12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74">
                    <a:moveTo>
                      <a:pt x="0" y="128"/>
                    </a:moveTo>
                    <a:lnTo>
                      <a:pt x="3" y="119"/>
                    </a:lnTo>
                    <a:lnTo>
                      <a:pt x="0" y="98"/>
                    </a:lnTo>
                    <a:lnTo>
                      <a:pt x="0" y="84"/>
                    </a:lnTo>
                    <a:lnTo>
                      <a:pt x="3" y="62"/>
                    </a:lnTo>
                    <a:lnTo>
                      <a:pt x="8" y="46"/>
                    </a:lnTo>
                    <a:lnTo>
                      <a:pt x="15" y="33"/>
                    </a:lnTo>
                    <a:lnTo>
                      <a:pt x="24" y="20"/>
                    </a:lnTo>
                    <a:lnTo>
                      <a:pt x="38" y="10"/>
                    </a:lnTo>
                    <a:lnTo>
                      <a:pt x="55" y="3"/>
                    </a:lnTo>
                    <a:lnTo>
                      <a:pt x="77" y="0"/>
                    </a:lnTo>
                    <a:lnTo>
                      <a:pt x="103" y="7"/>
                    </a:lnTo>
                    <a:lnTo>
                      <a:pt x="127" y="21"/>
                    </a:lnTo>
                    <a:lnTo>
                      <a:pt x="140" y="33"/>
                    </a:lnTo>
                    <a:lnTo>
                      <a:pt x="148" y="50"/>
                    </a:lnTo>
                    <a:lnTo>
                      <a:pt x="148" y="67"/>
                    </a:lnTo>
                    <a:lnTo>
                      <a:pt x="144" y="84"/>
                    </a:lnTo>
                    <a:lnTo>
                      <a:pt x="135" y="104"/>
                    </a:lnTo>
                    <a:lnTo>
                      <a:pt x="134" y="117"/>
                    </a:lnTo>
                    <a:lnTo>
                      <a:pt x="133" y="123"/>
                    </a:lnTo>
                    <a:lnTo>
                      <a:pt x="131" y="128"/>
                    </a:lnTo>
                    <a:lnTo>
                      <a:pt x="119" y="146"/>
                    </a:lnTo>
                    <a:lnTo>
                      <a:pt x="113" y="153"/>
                    </a:lnTo>
                    <a:lnTo>
                      <a:pt x="107" y="161"/>
                    </a:lnTo>
                    <a:lnTo>
                      <a:pt x="104" y="164"/>
                    </a:lnTo>
                    <a:lnTo>
                      <a:pt x="102" y="166"/>
                    </a:lnTo>
                    <a:lnTo>
                      <a:pt x="100" y="167"/>
                    </a:lnTo>
                    <a:lnTo>
                      <a:pt x="96" y="167"/>
                    </a:lnTo>
                    <a:lnTo>
                      <a:pt x="90" y="166"/>
                    </a:lnTo>
                    <a:lnTo>
                      <a:pt x="87" y="165"/>
                    </a:lnTo>
                    <a:lnTo>
                      <a:pt x="83" y="165"/>
                    </a:lnTo>
                    <a:lnTo>
                      <a:pt x="73" y="173"/>
                    </a:lnTo>
                    <a:lnTo>
                      <a:pt x="0" y="128"/>
                    </a:lnTo>
                  </a:path>
                </a:pathLst>
              </a:custGeom>
              <a:solidFill>
                <a:srgbClr val="FFB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14" name="Oval 150"/>
              <p:cNvSpPr>
                <a:spLocks noChangeArrowheads="1"/>
              </p:cNvSpPr>
              <p:nvPr/>
            </p:nvSpPr>
            <p:spPr bwMode="auto">
              <a:xfrm>
                <a:off x="1557" y="3339"/>
                <a:ext cx="15" cy="18"/>
              </a:xfrm>
              <a:prstGeom prst="ellipse">
                <a:avLst/>
              </a:prstGeom>
              <a:noFill/>
              <a:ln w="12700">
                <a:solidFill>
                  <a:srgbClr val="00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5" name="Freeform 151"/>
              <p:cNvSpPr>
                <a:spLocks/>
              </p:cNvSpPr>
              <p:nvPr/>
            </p:nvSpPr>
            <p:spPr bwMode="auto">
              <a:xfrm>
                <a:off x="1552" y="3314"/>
                <a:ext cx="19" cy="34"/>
              </a:xfrm>
              <a:custGeom>
                <a:avLst/>
                <a:gdLst>
                  <a:gd name="T0" fmla="*/ 1 w 19"/>
                  <a:gd name="T1" fmla="*/ 0 h 34"/>
                  <a:gd name="T2" fmla="*/ 0 w 19"/>
                  <a:gd name="T3" fmla="*/ 5 h 34"/>
                  <a:gd name="T4" fmla="*/ 0 w 19"/>
                  <a:gd name="T5" fmla="*/ 11 h 34"/>
                  <a:gd name="T6" fmla="*/ 4 w 19"/>
                  <a:gd name="T7" fmla="*/ 22 h 34"/>
                  <a:gd name="T8" fmla="*/ 8 w 19"/>
                  <a:gd name="T9" fmla="*/ 32 h 34"/>
                  <a:gd name="T10" fmla="*/ 14 w 19"/>
                  <a:gd name="T11" fmla="*/ 33 h 34"/>
                  <a:gd name="T12" fmla="*/ 18 w 19"/>
                  <a:gd name="T13" fmla="*/ 32 h 34"/>
                </a:gdLst>
                <a:ahLst/>
                <a:cxnLst>
                  <a:cxn ang="0">
                    <a:pos x="T0" y="T1"/>
                  </a:cxn>
                  <a:cxn ang="0">
                    <a:pos x="T2" y="T3"/>
                  </a:cxn>
                  <a:cxn ang="0">
                    <a:pos x="T4" y="T5"/>
                  </a:cxn>
                  <a:cxn ang="0">
                    <a:pos x="T6" y="T7"/>
                  </a:cxn>
                  <a:cxn ang="0">
                    <a:pos x="T8" y="T9"/>
                  </a:cxn>
                  <a:cxn ang="0">
                    <a:pos x="T10" y="T11"/>
                  </a:cxn>
                  <a:cxn ang="0">
                    <a:pos x="T12" y="T13"/>
                  </a:cxn>
                </a:cxnLst>
                <a:rect l="0" t="0" r="r" b="b"/>
                <a:pathLst>
                  <a:path w="19" h="34">
                    <a:moveTo>
                      <a:pt x="1" y="0"/>
                    </a:moveTo>
                    <a:lnTo>
                      <a:pt x="0" y="5"/>
                    </a:lnTo>
                    <a:lnTo>
                      <a:pt x="0" y="11"/>
                    </a:lnTo>
                    <a:lnTo>
                      <a:pt x="4" y="22"/>
                    </a:lnTo>
                    <a:lnTo>
                      <a:pt x="8" y="32"/>
                    </a:lnTo>
                    <a:lnTo>
                      <a:pt x="14" y="33"/>
                    </a:lnTo>
                    <a:lnTo>
                      <a:pt x="18" y="32"/>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16" name="Freeform 152"/>
              <p:cNvSpPr>
                <a:spLocks/>
              </p:cNvSpPr>
              <p:nvPr/>
            </p:nvSpPr>
            <p:spPr bwMode="auto">
              <a:xfrm>
                <a:off x="1460" y="3319"/>
                <a:ext cx="97" cy="73"/>
              </a:xfrm>
              <a:custGeom>
                <a:avLst/>
                <a:gdLst>
                  <a:gd name="T0" fmla="*/ 16 w 97"/>
                  <a:gd name="T1" fmla="*/ 0 h 73"/>
                  <a:gd name="T2" fmla="*/ 59 w 97"/>
                  <a:gd name="T3" fmla="*/ 20 h 73"/>
                  <a:gd name="T4" fmla="*/ 74 w 97"/>
                  <a:gd name="T5" fmla="*/ 29 h 73"/>
                  <a:gd name="T6" fmla="*/ 82 w 97"/>
                  <a:gd name="T7" fmla="*/ 35 h 73"/>
                  <a:gd name="T8" fmla="*/ 87 w 97"/>
                  <a:gd name="T9" fmla="*/ 41 h 73"/>
                  <a:gd name="T10" fmla="*/ 91 w 97"/>
                  <a:gd name="T11" fmla="*/ 45 h 73"/>
                  <a:gd name="T12" fmla="*/ 94 w 97"/>
                  <a:gd name="T13" fmla="*/ 51 h 73"/>
                  <a:gd name="T14" fmla="*/ 96 w 97"/>
                  <a:gd name="T15" fmla="*/ 55 h 73"/>
                  <a:gd name="T16" fmla="*/ 83 w 97"/>
                  <a:gd name="T17" fmla="*/ 72 h 73"/>
                  <a:gd name="T18" fmla="*/ 0 w 97"/>
                  <a:gd name="T19" fmla="*/ 12 h 73"/>
                  <a:gd name="T20" fmla="*/ 16 w 97"/>
                  <a:gd name="T2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73">
                    <a:moveTo>
                      <a:pt x="16" y="0"/>
                    </a:moveTo>
                    <a:lnTo>
                      <a:pt x="59" y="20"/>
                    </a:lnTo>
                    <a:lnTo>
                      <a:pt x="74" y="29"/>
                    </a:lnTo>
                    <a:lnTo>
                      <a:pt x="82" y="35"/>
                    </a:lnTo>
                    <a:lnTo>
                      <a:pt x="87" y="41"/>
                    </a:lnTo>
                    <a:lnTo>
                      <a:pt x="91" y="45"/>
                    </a:lnTo>
                    <a:lnTo>
                      <a:pt x="94" y="51"/>
                    </a:lnTo>
                    <a:lnTo>
                      <a:pt x="96" y="55"/>
                    </a:lnTo>
                    <a:lnTo>
                      <a:pt x="83" y="72"/>
                    </a:lnTo>
                    <a:lnTo>
                      <a:pt x="0" y="12"/>
                    </a:lnTo>
                    <a:lnTo>
                      <a:pt x="16" y="0"/>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17" name="Group 153"/>
              <p:cNvGrpSpPr>
                <a:grpSpLocks/>
              </p:cNvGrpSpPr>
              <p:nvPr/>
            </p:nvGrpSpPr>
            <p:grpSpPr bwMode="auto">
              <a:xfrm>
                <a:off x="1448" y="3173"/>
                <a:ext cx="193" cy="161"/>
                <a:chOff x="1448" y="3173"/>
                <a:chExt cx="193" cy="161"/>
              </a:xfrm>
            </p:grpSpPr>
            <p:sp>
              <p:nvSpPr>
                <p:cNvPr id="118" name="Freeform 154"/>
                <p:cNvSpPr>
                  <a:spLocks/>
                </p:cNvSpPr>
                <p:nvPr/>
              </p:nvSpPr>
              <p:spPr bwMode="auto">
                <a:xfrm>
                  <a:off x="1448" y="3173"/>
                  <a:ext cx="193" cy="161"/>
                </a:xfrm>
                <a:custGeom>
                  <a:avLst/>
                  <a:gdLst>
                    <a:gd name="T0" fmla="*/ 90 w 193"/>
                    <a:gd name="T1" fmla="*/ 5 h 161"/>
                    <a:gd name="T2" fmla="*/ 98 w 193"/>
                    <a:gd name="T3" fmla="*/ 0 h 161"/>
                    <a:gd name="T4" fmla="*/ 114 w 193"/>
                    <a:gd name="T5" fmla="*/ 8 h 161"/>
                    <a:gd name="T6" fmla="*/ 137 w 193"/>
                    <a:gd name="T7" fmla="*/ 20 h 161"/>
                    <a:gd name="T8" fmla="*/ 181 w 193"/>
                    <a:gd name="T9" fmla="*/ 70 h 161"/>
                    <a:gd name="T10" fmla="*/ 188 w 193"/>
                    <a:gd name="T11" fmla="*/ 78 h 161"/>
                    <a:gd name="T12" fmla="*/ 191 w 193"/>
                    <a:gd name="T13" fmla="*/ 87 h 161"/>
                    <a:gd name="T14" fmla="*/ 192 w 193"/>
                    <a:gd name="T15" fmla="*/ 95 h 161"/>
                    <a:gd name="T16" fmla="*/ 191 w 193"/>
                    <a:gd name="T17" fmla="*/ 103 h 161"/>
                    <a:gd name="T18" fmla="*/ 189 w 193"/>
                    <a:gd name="T19" fmla="*/ 109 h 161"/>
                    <a:gd name="T20" fmla="*/ 186 w 193"/>
                    <a:gd name="T21" fmla="*/ 116 h 161"/>
                    <a:gd name="T22" fmla="*/ 181 w 193"/>
                    <a:gd name="T23" fmla="*/ 120 h 161"/>
                    <a:gd name="T24" fmla="*/ 158 w 193"/>
                    <a:gd name="T25" fmla="*/ 134 h 161"/>
                    <a:gd name="T26" fmla="*/ 153 w 193"/>
                    <a:gd name="T27" fmla="*/ 136 h 161"/>
                    <a:gd name="T28" fmla="*/ 147 w 193"/>
                    <a:gd name="T29" fmla="*/ 136 h 161"/>
                    <a:gd name="T30" fmla="*/ 137 w 193"/>
                    <a:gd name="T31" fmla="*/ 143 h 161"/>
                    <a:gd name="T32" fmla="*/ 122 w 193"/>
                    <a:gd name="T33" fmla="*/ 143 h 161"/>
                    <a:gd name="T34" fmla="*/ 117 w 193"/>
                    <a:gd name="T35" fmla="*/ 145 h 161"/>
                    <a:gd name="T36" fmla="*/ 115 w 193"/>
                    <a:gd name="T37" fmla="*/ 139 h 161"/>
                    <a:gd name="T38" fmla="*/ 110 w 193"/>
                    <a:gd name="T39" fmla="*/ 138 h 161"/>
                    <a:gd name="T40" fmla="*/ 105 w 193"/>
                    <a:gd name="T41" fmla="*/ 139 h 161"/>
                    <a:gd name="T42" fmla="*/ 102 w 193"/>
                    <a:gd name="T43" fmla="*/ 143 h 161"/>
                    <a:gd name="T44" fmla="*/ 101 w 193"/>
                    <a:gd name="T45" fmla="*/ 146 h 161"/>
                    <a:gd name="T46" fmla="*/ 102 w 193"/>
                    <a:gd name="T47" fmla="*/ 149 h 161"/>
                    <a:gd name="T48" fmla="*/ 94 w 193"/>
                    <a:gd name="T49" fmla="*/ 151 h 161"/>
                    <a:gd name="T50" fmla="*/ 86 w 193"/>
                    <a:gd name="T51" fmla="*/ 155 h 161"/>
                    <a:gd name="T52" fmla="*/ 74 w 193"/>
                    <a:gd name="T53" fmla="*/ 156 h 161"/>
                    <a:gd name="T54" fmla="*/ 62 w 193"/>
                    <a:gd name="T55" fmla="*/ 158 h 161"/>
                    <a:gd name="T56" fmla="*/ 47 w 193"/>
                    <a:gd name="T57" fmla="*/ 160 h 161"/>
                    <a:gd name="T58" fmla="*/ 28 w 193"/>
                    <a:gd name="T59" fmla="*/ 155 h 161"/>
                    <a:gd name="T60" fmla="*/ 12 w 193"/>
                    <a:gd name="T61" fmla="*/ 149 h 161"/>
                    <a:gd name="T62" fmla="*/ 10 w 193"/>
                    <a:gd name="T63" fmla="*/ 143 h 161"/>
                    <a:gd name="T64" fmla="*/ 7 w 193"/>
                    <a:gd name="T65" fmla="*/ 138 h 161"/>
                    <a:gd name="T66" fmla="*/ 6 w 193"/>
                    <a:gd name="T67" fmla="*/ 129 h 161"/>
                    <a:gd name="T68" fmla="*/ 2 w 193"/>
                    <a:gd name="T69" fmla="*/ 111 h 161"/>
                    <a:gd name="T70" fmla="*/ 1 w 193"/>
                    <a:gd name="T71" fmla="*/ 103 h 161"/>
                    <a:gd name="T72" fmla="*/ 0 w 193"/>
                    <a:gd name="T73" fmla="*/ 95 h 161"/>
                    <a:gd name="T74" fmla="*/ 2 w 193"/>
                    <a:gd name="T75" fmla="*/ 88 h 161"/>
                    <a:gd name="T76" fmla="*/ 6 w 193"/>
                    <a:gd name="T77" fmla="*/ 79 h 161"/>
                    <a:gd name="T78" fmla="*/ 10 w 193"/>
                    <a:gd name="T79" fmla="*/ 69 h 161"/>
                    <a:gd name="T80" fmla="*/ 18 w 193"/>
                    <a:gd name="T81" fmla="*/ 54 h 161"/>
                    <a:gd name="T82" fmla="*/ 34 w 193"/>
                    <a:gd name="T83" fmla="*/ 34 h 161"/>
                    <a:gd name="T84" fmla="*/ 48 w 193"/>
                    <a:gd name="T85" fmla="*/ 22 h 161"/>
                    <a:gd name="T86" fmla="*/ 68 w 193"/>
                    <a:gd name="T87" fmla="*/ 11 h 161"/>
                    <a:gd name="T88" fmla="*/ 80 w 193"/>
                    <a:gd name="T89" fmla="*/ 8 h 161"/>
                    <a:gd name="T90" fmla="*/ 90 w 193"/>
                    <a:gd name="T91"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 h="161">
                      <a:moveTo>
                        <a:pt x="90" y="5"/>
                      </a:moveTo>
                      <a:lnTo>
                        <a:pt x="98" y="0"/>
                      </a:lnTo>
                      <a:lnTo>
                        <a:pt x="114" y="8"/>
                      </a:lnTo>
                      <a:lnTo>
                        <a:pt x="137" y="20"/>
                      </a:lnTo>
                      <a:lnTo>
                        <a:pt x="181" y="70"/>
                      </a:lnTo>
                      <a:lnTo>
                        <a:pt x="188" y="78"/>
                      </a:lnTo>
                      <a:lnTo>
                        <a:pt x="191" y="87"/>
                      </a:lnTo>
                      <a:lnTo>
                        <a:pt x="192" y="95"/>
                      </a:lnTo>
                      <a:lnTo>
                        <a:pt x="191" y="103"/>
                      </a:lnTo>
                      <a:lnTo>
                        <a:pt x="189" y="109"/>
                      </a:lnTo>
                      <a:lnTo>
                        <a:pt x="186" y="116"/>
                      </a:lnTo>
                      <a:lnTo>
                        <a:pt x="181" y="120"/>
                      </a:lnTo>
                      <a:lnTo>
                        <a:pt x="158" y="134"/>
                      </a:lnTo>
                      <a:lnTo>
                        <a:pt x="153" y="136"/>
                      </a:lnTo>
                      <a:lnTo>
                        <a:pt x="147" y="136"/>
                      </a:lnTo>
                      <a:lnTo>
                        <a:pt x="137" y="143"/>
                      </a:lnTo>
                      <a:lnTo>
                        <a:pt x="122" y="143"/>
                      </a:lnTo>
                      <a:lnTo>
                        <a:pt x="117" y="145"/>
                      </a:lnTo>
                      <a:lnTo>
                        <a:pt x="115" y="139"/>
                      </a:lnTo>
                      <a:lnTo>
                        <a:pt x="110" y="138"/>
                      </a:lnTo>
                      <a:lnTo>
                        <a:pt x="105" y="139"/>
                      </a:lnTo>
                      <a:lnTo>
                        <a:pt x="102" y="143"/>
                      </a:lnTo>
                      <a:lnTo>
                        <a:pt x="101" y="146"/>
                      </a:lnTo>
                      <a:lnTo>
                        <a:pt x="102" y="149"/>
                      </a:lnTo>
                      <a:lnTo>
                        <a:pt x="94" y="151"/>
                      </a:lnTo>
                      <a:lnTo>
                        <a:pt x="86" y="155"/>
                      </a:lnTo>
                      <a:lnTo>
                        <a:pt x="74" y="156"/>
                      </a:lnTo>
                      <a:lnTo>
                        <a:pt x="62" y="158"/>
                      </a:lnTo>
                      <a:lnTo>
                        <a:pt x="47" y="160"/>
                      </a:lnTo>
                      <a:lnTo>
                        <a:pt x="28" y="155"/>
                      </a:lnTo>
                      <a:lnTo>
                        <a:pt x="12" y="149"/>
                      </a:lnTo>
                      <a:lnTo>
                        <a:pt x="10" y="143"/>
                      </a:lnTo>
                      <a:lnTo>
                        <a:pt x="7" y="138"/>
                      </a:lnTo>
                      <a:lnTo>
                        <a:pt x="6" y="129"/>
                      </a:lnTo>
                      <a:lnTo>
                        <a:pt x="2" y="111"/>
                      </a:lnTo>
                      <a:lnTo>
                        <a:pt x="1" y="103"/>
                      </a:lnTo>
                      <a:lnTo>
                        <a:pt x="0" y="95"/>
                      </a:lnTo>
                      <a:lnTo>
                        <a:pt x="2" y="88"/>
                      </a:lnTo>
                      <a:lnTo>
                        <a:pt x="6" y="79"/>
                      </a:lnTo>
                      <a:lnTo>
                        <a:pt x="10" y="69"/>
                      </a:lnTo>
                      <a:lnTo>
                        <a:pt x="18" y="54"/>
                      </a:lnTo>
                      <a:lnTo>
                        <a:pt x="34" y="34"/>
                      </a:lnTo>
                      <a:lnTo>
                        <a:pt x="48" y="22"/>
                      </a:lnTo>
                      <a:lnTo>
                        <a:pt x="68" y="11"/>
                      </a:lnTo>
                      <a:lnTo>
                        <a:pt x="80" y="8"/>
                      </a:lnTo>
                      <a:lnTo>
                        <a:pt x="90" y="5"/>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19" name="Freeform 155"/>
                <p:cNvSpPr>
                  <a:spLocks/>
                </p:cNvSpPr>
                <p:nvPr/>
              </p:nvSpPr>
              <p:spPr bwMode="auto">
                <a:xfrm>
                  <a:off x="1596" y="3299"/>
                  <a:ext cx="28" cy="30"/>
                </a:xfrm>
                <a:custGeom>
                  <a:avLst/>
                  <a:gdLst>
                    <a:gd name="T0" fmla="*/ 5 w 28"/>
                    <a:gd name="T1" fmla="*/ 4 h 30"/>
                    <a:gd name="T2" fmla="*/ 22 w 28"/>
                    <a:gd name="T3" fmla="*/ 4 h 30"/>
                    <a:gd name="T4" fmla="*/ 20 w 28"/>
                    <a:gd name="T5" fmla="*/ 0 h 30"/>
                    <a:gd name="T6" fmla="*/ 23 w 28"/>
                    <a:gd name="T7" fmla="*/ 0 h 30"/>
                    <a:gd name="T8" fmla="*/ 27 w 28"/>
                    <a:gd name="T9" fmla="*/ 4 h 30"/>
                    <a:gd name="T10" fmla="*/ 27 w 28"/>
                    <a:gd name="T11" fmla="*/ 7 h 30"/>
                    <a:gd name="T12" fmla="*/ 24 w 28"/>
                    <a:gd name="T13" fmla="*/ 8 h 30"/>
                    <a:gd name="T14" fmla="*/ 24 w 28"/>
                    <a:gd name="T15" fmla="*/ 12 h 30"/>
                    <a:gd name="T16" fmla="*/ 23 w 28"/>
                    <a:gd name="T17" fmla="*/ 17 h 30"/>
                    <a:gd name="T18" fmla="*/ 21 w 28"/>
                    <a:gd name="T19" fmla="*/ 21 h 30"/>
                    <a:gd name="T20" fmla="*/ 20 w 28"/>
                    <a:gd name="T21" fmla="*/ 23 h 30"/>
                    <a:gd name="T22" fmla="*/ 18 w 28"/>
                    <a:gd name="T23" fmla="*/ 25 h 30"/>
                    <a:gd name="T24" fmla="*/ 16 w 28"/>
                    <a:gd name="T25" fmla="*/ 26 h 30"/>
                    <a:gd name="T26" fmla="*/ 14 w 28"/>
                    <a:gd name="T27" fmla="*/ 28 h 30"/>
                    <a:gd name="T28" fmla="*/ 11 w 28"/>
                    <a:gd name="T29" fmla="*/ 29 h 30"/>
                    <a:gd name="T30" fmla="*/ 9 w 28"/>
                    <a:gd name="T31" fmla="*/ 29 h 30"/>
                    <a:gd name="T32" fmla="*/ 7 w 28"/>
                    <a:gd name="T33" fmla="*/ 29 h 30"/>
                    <a:gd name="T34" fmla="*/ 9 w 28"/>
                    <a:gd name="T35" fmla="*/ 26 h 30"/>
                    <a:gd name="T36" fmla="*/ 11 w 28"/>
                    <a:gd name="T37" fmla="*/ 26 h 30"/>
                    <a:gd name="T38" fmla="*/ 14 w 28"/>
                    <a:gd name="T39" fmla="*/ 24 h 30"/>
                    <a:gd name="T40" fmla="*/ 17 w 28"/>
                    <a:gd name="T41" fmla="*/ 23 h 30"/>
                    <a:gd name="T42" fmla="*/ 18 w 28"/>
                    <a:gd name="T43" fmla="*/ 21 h 30"/>
                    <a:gd name="T44" fmla="*/ 19 w 28"/>
                    <a:gd name="T45" fmla="*/ 19 h 30"/>
                    <a:gd name="T46" fmla="*/ 20 w 28"/>
                    <a:gd name="T47" fmla="*/ 15 h 30"/>
                    <a:gd name="T48" fmla="*/ 21 w 28"/>
                    <a:gd name="T49" fmla="*/ 11 h 30"/>
                    <a:gd name="T50" fmla="*/ 22 w 28"/>
                    <a:gd name="T51" fmla="*/ 8 h 30"/>
                    <a:gd name="T52" fmla="*/ 0 w 28"/>
                    <a:gd name="T53" fmla="*/ 10 h 30"/>
                    <a:gd name="T54" fmla="*/ 5 w 28"/>
                    <a:gd name="T55"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30">
                      <a:moveTo>
                        <a:pt x="5" y="4"/>
                      </a:moveTo>
                      <a:lnTo>
                        <a:pt x="22" y="4"/>
                      </a:lnTo>
                      <a:lnTo>
                        <a:pt x="20" y="0"/>
                      </a:lnTo>
                      <a:lnTo>
                        <a:pt x="23" y="0"/>
                      </a:lnTo>
                      <a:lnTo>
                        <a:pt x="27" y="4"/>
                      </a:lnTo>
                      <a:lnTo>
                        <a:pt x="27" y="7"/>
                      </a:lnTo>
                      <a:lnTo>
                        <a:pt x="24" y="8"/>
                      </a:lnTo>
                      <a:lnTo>
                        <a:pt x="24" y="12"/>
                      </a:lnTo>
                      <a:lnTo>
                        <a:pt x="23" y="17"/>
                      </a:lnTo>
                      <a:lnTo>
                        <a:pt x="21" y="21"/>
                      </a:lnTo>
                      <a:lnTo>
                        <a:pt x="20" y="23"/>
                      </a:lnTo>
                      <a:lnTo>
                        <a:pt x="18" y="25"/>
                      </a:lnTo>
                      <a:lnTo>
                        <a:pt x="16" y="26"/>
                      </a:lnTo>
                      <a:lnTo>
                        <a:pt x="14" y="28"/>
                      </a:lnTo>
                      <a:lnTo>
                        <a:pt x="11" y="29"/>
                      </a:lnTo>
                      <a:lnTo>
                        <a:pt x="9" y="29"/>
                      </a:lnTo>
                      <a:lnTo>
                        <a:pt x="7" y="29"/>
                      </a:lnTo>
                      <a:lnTo>
                        <a:pt x="9" y="26"/>
                      </a:lnTo>
                      <a:lnTo>
                        <a:pt x="11" y="26"/>
                      </a:lnTo>
                      <a:lnTo>
                        <a:pt x="14" y="24"/>
                      </a:lnTo>
                      <a:lnTo>
                        <a:pt x="17" y="23"/>
                      </a:lnTo>
                      <a:lnTo>
                        <a:pt x="18" y="21"/>
                      </a:lnTo>
                      <a:lnTo>
                        <a:pt x="19" y="19"/>
                      </a:lnTo>
                      <a:lnTo>
                        <a:pt x="20" y="15"/>
                      </a:lnTo>
                      <a:lnTo>
                        <a:pt x="21" y="11"/>
                      </a:lnTo>
                      <a:lnTo>
                        <a:pt x="22" y="8"/>
                      </a:lnTo>
                      <a:lnTo>
                        <a:pt x="0" y="10"/>
                      </a:lnTo>
                      <a:lnTo>
                        <a:pt x="5" y="4"/>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nvGrpSpPr>
            <p:cNvPr id="97" name="Group 156"/>
            <p:cNvGrpSpPr>
              <a:grpSpLocks/>
            </p:cNvGrpSpPr>
            <p:nvPr/>
          </p:nvGrpSpPr>
          <p:grpSpPr bwMode="auto">
            <a:xfrm>
              <a:off x="1661" y="3210"/>
              <a:ext cx="187" cy="214"/>
              <a:chOff x="1661" y="3210"/>
              <a:chExt cx="187" cy="214"/>
            </a:xfrm>
          </p:grpSpPr>
          <p:grpSp>
            <p:nvGrpSpPr>
              <p:cNvPr id="109" name="Group 157"/>
              <p:cNvGrpSpPr>
                <a:grpSpLocks/>
              </p:cNvGrpSpPr>
              <p:nvPr/>
            </p:nvGrpSpPr>
            <p:grpSpPr bwMode="auto">
              <a:xfrm>
                <a:off x="1661" y="3210"/>
                <a:ext cx="178" cy="214"/>
                <a:chOff x="1661" y="3210"/>
                <a:chExt cx="178" cy="214"/>
              </a:xfrm>
            </p:grpSpPr>
            <p:sp>
              <p:nvSpPr>
                <p:cNvPr id="111" name="Freeform 158"/>
                <p:cNvSpPr>
                  <a:spLocks/>
                </p:cNvSpPr>
                <p:nvPr/>
              </p:nvSpPr>
              <p:spPr bwMode="auto">
                <a:xfrm>
                  <a:off x="1674" y="3219"/>
                  <a:ext cx="165" cy="205"/>
                </a:xfrm>
                <a:custGeom>
                  <a:avLst/>
                  <a:gdLst>
                    <a:gd name="T0" fmla="*/ 142 w 165"/>
                    <a:gd name="T1" fmla="*/ 29 h 205"/>
                    <a:gd name="T2" fmla="*/ 153 w 165"/>
                    <a:gd name="T3" fmla="*/ 58 h 205"/>
                    <a:gd name="T4" fmla="*/ 154 w 165"/>
                    <a:gd name="T5" fmla="*/ 68 h 205"/>
                    <a:gd name="T6" fmla="*/ 151 w 165"/>
                    <a:gd name="T7" fmla="*/ 78 h 205"/>
                    <a:gd name="T8" fmla="*/ 153 w 165"/>
                    <a:gd name="T9" fmla="*/ 93 h 205"/>
                    <a:gd name="T10" fmla="*/ 164 w 165"/>
                    <a:gd name="T11" fmla="*/ 115 h 205"/>
                    <a:gd name="T12" fmla="*/ 156 w 165"/>
                    <a:gd name="T13" fmla="*/ 126 h 205"/>
                    <a:gd name="T14" fmla="*/ 159 w 165"/>
                    <a:gd name="T15" fmla="*/ 131 h 205"/>
                    <a:gd name="T16" fmla="*/ 157 w 165"/>
                    <a:gd name="T17" fmla="*/ 144 h 205"/>
                    <a:gd name="T18" fmla="*/ 155 w 165"/>
                    <a:gd name="T19" fmla="*/ 155 h 205"/>
                    <a:gd name="T20" fmla="*/ 154 w 165"/>
                    <a:gd name="T21" fmla="*/ 162 h 205"/>
                    <a:gd name="T22" fmla="*/ 155 w 165"/>
                    <a:gd name="T23" fmla="*/ 172 h 205"/>
                    <a:gd name="T24" fmla="*/ 151 w 165"/>
                    <a:gd name="T25" fmla="*/ 181 h 205"/>
                    <a:gd name="T26" fmla="*/ 144 w 165"/>
                    <a:gd name="T27" fmla="*/ 184 h 205"/>
                    <a:gd name="T28" fmla="*/ 133 w 165"/>
                    <a:gd name="T29" fmla="*/ 186 h 205"/>
                    <a:gd name="T30" fmla="*/ 101 w 165"/>
                    <a:gd name="T31" fmla="*/ 204 h 205"/>
                    <a:gd name="T32" fmla="*/ 11 w 165"/>
                    <a:gd name="T33" fmla="*/ 148 h 205"/>
                    <a:gd name="T34" fmla="*/ 10 w 165"/>
                    <a:gd name="T35" fmla="*/ 126 h 205"/>
                    <a:gd name="T36" fmla="*/ 4 w 165"/>
                    <a:gd name="T37" fmla="*/ 110 h 205"/>
                    <a:gd name="T38" fmla="*/ 3 w 165"/>
                    <a:gd name="T39" fmla="*/ 99 h 205"/>
                    <a:gd name="T40" fmla="*/ 0 w 165"/>
                    <a:gd name="T41" fmla="*/ 85 h 205"/>
                    <a:gd name="T42" fmla="*/ 3 w 165"/>
                    <a:gd name="T43" fmla="*/ 66 h 205"/>
                    <a:gd name="T44" fmla="*/ 7 w 165"/>
                    <a:gd name="T45" fmla="*/ 46 h 205"/>
                    <a:gd name="T46" fmla="*/ 13 w 165"/>
                    <a:gd name="T47" fmla="*/ 33 h 205"/>
                    <a:gd name="T48" fmla="*/ 23 w 165"/>
                    <a:gd name="T49" fmla="*/ 22 h 205"/>
                    <a:gd name="T50" fmla="*/ 35 w 165"/>
                    <a:gd name="T51" fmla="*/ 11 h 205"/>
                    <a:gd name="T52" fmla="*/ 49 w 165"/>
                    <a:gd name="T53" fmla="*/ 4 h 205"/>
                    <a:gd name="T54" fmla="*/ 67 w 165"/>
                    <a:gd name="T55" fmla="*/ 1 h 205"/>
                    <a:gd name="T56" fmla="*/ 81 w 165"/>
                    <a:gd name="T57" fmla="*/ 0 h 205"/>
                    <a:gd name="T58" fmla="*/ 97 w 165"/>
                    <a:gd name="T59" fmla="*/ 1 h 205"/>
                    <a:gd name="T60" fmla="*/ 116 w 165"/>
                    <a:gd name="T61" fmla="*/ 5 h 205"/>
                    <a:gd name="T62" fmla="*/ 130 w 165"/>
                    <a:gd name="T63" fmla="*/ 13 h 205"/>
                    <a:gd name="T64" fmla="*/ 142 w 165"/>
                    <a:gd name="T65" fmla="*/ 29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 h="205">
                      <a:moveTo>
                        <a:pt x="142" y="29"/>
                      </a:moveTo>
                      <a:lnTo>
                        <a:pt x="153" y="58"/>
                      </a:lnTo>
                      <a:lnTo>
                        <a:pt x="154" y="68"/>
                      </a:lnTo>
                      <a:lnTo>
                        <a:pt x="151" y="78"/>
                      </a:lnTo>
                      <a:lnTo>
                        <a:pt x="153" y="93"/>
                      </a:lnTo>
                      <a:lnTo>
                        <a:pt x="164" y="115"/>
                      </a:lnTo>
                      <a:lnTo>
                        <a:pt x="156" y="126"/>
                      </a:lnTo>
                      <a:lnTo>
                        <a:pt x="159" y="131"/>
                      </a:lnTo>
                      <a:lnTo>
                        <a:pt x="157" y="144"/>
                      </a:lnTo>
                      <a:lnTo>
                        <a:pt x="155" y="155"/>
                      </a:lnTo>
                      <a:lnTo>
                        <a:pt x="154" y="162"/>
                      </a:lnTo>
                      <a:lnTo>
                        <a:pt x="155" y="172"/>
                      </a:lnTo>
                      <a:lnTo>
                        <a:pt x="151" y="181"/>
                      </a:lnTo>
                      <a:lnTo>
                        <a:pt x="144" y="184"/>
                      </a:lnTo>
                      <a:lnTo>
                        <a:pt x="133" y="186"/>
                      </a:lnTo>
                      <a:lnTo>
                        <a:pt x="101" y="204"/>
                      </a:lnTo>
                      <a:lnTo>
                        <a:pt x="11" y="148"/>
                      </a:lnTo>
                      <a:lnTo>
                        <a:pt x="10" y="126"/>
                      </a:lnTo>
                      <a:lnTo>
                        <a:pt x="4" y="110"/>
                      </a:lnTo>
                      <a:lnTo>
                        <a:pt x="3" y="99"/>
                      </a:lnTo>
                      <a:lnTo>
                        <a:pt x="0" y="85"/>
                      </a:lnTo>
                      <a:lnTo>
                        <a:pt x="3" y="66"/>
                      </a:lnTo>
                      <a:lnTo>
                        <a:pt x="7" y="46"/>
                      </a:lnTo>
                      <a:lnTo>
                        <a:pt x="13" y="33"/>
                      </a:lnTo>
                      <a:lnTo>
                        <a:pt x="23" y="22"/>
                      </a:lnTo>
                      <a:lnTo>
                        <a:pt x="35" y="11"/>
                      </a:lnTo>
                      <a:lnTo>
                        <a:pt x="49" y="4"/>
                      </a:lnTo>
                      <a:lnTo>
                        <a:pt x="67" y="1"/>
                      </a:lnTo>
                      <a:lnTo>
                        <a:pt x="81" y="0"/>
                      </a:lnTo>
                      <a:lnTo>
                        <a:pt x="97" y="1"/>
                      </a:lnTo>
                      <a:lnTo>
                        <a:pt x="116" y="5"/>
                      </a:lnTo>
                      <a:lnTo>
                        <a:pt x="130" y="13"/>
                      </a:lnTo>
                      <a:lnTo>
                        <a:pt x="142" y="29"/>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12" name="Freeform 159"/>
                <p:cNvSpPr>
                  <a:spLocks/>
                </p:cNvSpPr>
                <p:nvPr/>
              </p:nvSpPr>
              <p:spPr bwMode="auto">
                <a:xfrm>
                  <a:off x="1661" y="3210"/>
                  <a:ext cx="169" cy="173"/>
                </a:xfrm>
                <a:custGeom>
                  <a:avLst/>
                  <a:gdLst>
                    <a:gd name="T0" fmla="*/ 14 w 169"/>
                    <a:gd name="T1" fmla="*/ 152 h 173"/>
                    <a:gd name="T2" fmla="*/ 11 w 169"/>
                    <a:gd name="T3" fmla="*/ 131 h 173"/>
                    <a:gd name="T4" fmla="*/ 7 w 169"/>
                    <a:gd name="T5" fmla="*/ 122 h 173"/>
                    <a:gd name="T6" fmla="*/ 2 w 169"/>
                    <a:gd name="T7" fmla="*/ 108 h 173"/>
                    <a:gd name="T8" fmla="*/ 0 w 169"/>
                    <a:gd name="T9" fmla="*/ 97 h 173"/>
                    <a:gd name="T10" fmla="*/ 0 w 169"/>
                    <a:gd name="T11" fmla="*/ 83 h 173"/>
                    <a:gd name="T12" fmla="*/ 3 w 169"/>
                    <a:gd name="T13" fmla="*/ 65 h 173"/>
                    <a:gd name="T14" fmla="*/ 9 w 169"/>
                    <a:gd name="T15" fmla="*/ 47 h 173"/>
                    <a:gd name="T16" fmla="*/ 17 w 169"/>
                    <a:gd name="T17" fmla="*/ 31 h 173"/>
                    <a:gd name="T18" fmla="*/ 28 w 169"/>
                    <a:gd name="T19" fmla="*/ 18 h 173"/>
                    <a:gd name="T20" fmla="*/ 37 w 169"/>
                    <a:gd name="T21" fmla="*/ 10 h 173"/>
                    <a:gd name="T22" fmla="*/ 50 w 169"/>
                    <a:gd name="T23" fmla="*/ 3 h 173"/>
                    <a:gd name="T24" fmla="*/ 64 w 169"/>
                    <a:gd name="T25" fmla="*/ 0 h 173"/>
                    <a:gd name="T26" fmla="*/ 85 w 169"/>
                    <a:gd name="T27" fmla="*/ 0 h 173"/>
                    <a:gd name="T28" fmla="*/ 108 w 169"/>
                    <a:gd name="T29" fmla="*/ 3 h 173"/>
                    <a:gd name="T30" fmla="*/ 125 w 169"/>
                    <a:gd name="T31" fmla="*/ 3 h 173"/>
                    <a:gd name="T32" fmla="*/ 140 w 169"/>
                    <a:gd name="T33" fmla="*/ 5 h 173"/>
                    <a:gd name="T34" fmla="*/ 147 w 169"/>
                    <a:gd name="T35" fmla="*/ 6 h 173"/>
                    <a:gd name="T36" fmla="*/ 153 w 169"/>
                    <a:gd name="T37" fmla="*/ 11 h 173"/>
                    <a:gd name="T38" fmla="*/ 159 w 169"/>
                    <a:gd name="T39" fmla="*/ 21 h 173"/>
                    <a:gd name="T40" fmla="*/ 163 w 169"/>
                    <a:gd name="T41" fmla="*/ 29 h 173"/>
                    <a:gd name="T42" fmla="*/ 168 w 169"/>
                    <a:gd name="T43" fmla="*/ 37 h 173"/>
                    <a:gd name="T44" fmla="*/ 164 w 169"/>
                    <a:gd name="T45" fmla="*/ 49 h 173"/>
                    <a:gd name="T46" fmla="*/ 160 w 169"/>
                    <a:gd name="T47" fmla="*/ 60 h 173"/>
                    <a:gd name="T48" fmla="*/ 160 w 169"/>
                    <a:gd name="T49" fmla="*/ 66 h 173"/>
                    <a:gd name="T50" fmla="*/ 157 w 169"/>
                    <a:gd name="T51" fmla="*/ 73 h 173"/>
                    <a:gd name="T52" fmla="*/ 156 w 169"/>
                    <a:gd name="T53" fmla="*/ 82 h 173"/>
                    <a:gd name="T54" fmla="*/ 151 w 169"/>
                    <a:gd name="T55" fmla="*/ 86 h 173"/>
                    <a:gd name="T56" fmla="*/ 148 w 169"/>
                    <a:gd name="T57" fmla="*/ 113 h 173"/>
                    <a:gd name="T58" fmla="*/ 143 w 169"/>
                    <a:gd name="T59" fmla="*/ 118 h 173"/>
                    <a:gd name="T60" fmla="*/ 138 w 169"/>
                    <a:gd name="T61" fmla="*/ 117 h 173"/>
                    <a:gd name="T62" fmla="*/ 135 w 169"/>
                    <a:gd name="T63" fmla="*/ 111 h 173"/>
                    <a:gd name="T64" fmla="*/ 130 w 169"/>
                    <a:gd name="T65" fmla="*/ 103 h 173"/>
                    <a:gd name="T66" fmla="*/ 124 w 169"/>
                    <a:gd name="T67" fmla="*/ 103 h 173"/>
                    <a:gd name="T68" fmla="*/ 121 w 169"/>
                    <a:gd name="T69" fmla="*/ 113 h 173"/>
                    <a:gd name="T70" fmla="*/ 119 w 169"/>
                    <a:gd name="T71" fmla="*/ 127 h 173"/>
                    <a:gd name="T72" fmla="*/ 121 w 169"/>
                    <a:gd name="T73" fmla="*/ 138 h 173"/>
                    <a:gd name="T74" fmla="*/ 123 w 169"/>
                    <a:gd name="T75" fmla="*/ 144 h 173"/>
                    <a:gd name="T76" fmla="*/ 128 w 169"/>
                    <a:gd name="T77" fmla="*/ 149 h 173"/>
                    <a:gd name="T78" fmla="*/ 137 w 169"/>
                    <a:gd name="T79" fmla="*/ 155 h 173"/>
                    <a:gd name="T80" fmla="*/ 124 w 169"/>
                    <a:gd name="T81" fmla="*/ 153 h 173"/>
                    <a:gd name="T82" fmla="*/ 117 w 169"/>
                    <a:gd name="T83" fmla="*/ 153 h 173"/>
                    <a:gd name="T84" fmla="*/ 116 w 169"/>
                    <a:gd name="T85" fmla="*/ 155 h 173"/>
                    <a:gd name="T86" fmla="*/ 106 w 169"/>
                    <a:gd name="T87" fmla="*/ 165 h 173"/>
                    <a:gd name="T88" fmla="*/ 100 w 169"/>
                    <a:gd name="T89" fmla="*/ 167 h 173"/>
                    <a:gd name="T90" fmla="*/ 92 w 169"/>
                    <a:gd name="T91" fmla="*/ 170 h 173"/>
                    <a:gd name="T92" fmla="*/ 85 w 169"/>
                    <a:gd name="T93" fmla="*/ 172 h 173"/>
                    <a:gd name="T94" fmla="*/ 59 w 169"/>
                    <a:gd name="T95" fmla="*/ 169 h 173"/>
                    <a:gd name="T96" fmla="*/ 48 w 169"/>
                    <a:gd name="T97" fmla="*/ 168 h 173"/>
                    <a:gd name="T98" fmla="*/ 46 w 169"/>
                    <a:gd name="T99" fmla="*/ 165 h 173"/>
                    <a:gd name="T100" fmla="*/ 33 w 169"/>
                    <a:gd name="T101" fmla="*/ 160 h 173"/>
                    <a:gd name="T102" fmla="*/ 23 w 169"/>
                    <a:gd name="T103" fmla="*/ 158 h 173"/>
                    <a:gd name="T104" fmla="*/ 14 w 169"/>
                    <a:gd name="T105" fmla="*/ 15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 h="173">
                      <a:moveTo>
                        <a:pt x="14" y="152"/>
                      </a:moveTo>
                      <a:lnTo>
                        <a:pt x="11" y="131"/>
                      </a:lnTo>
                      <a:lnTo>
                        <a:pt x="7" y="122"/>
                      </a:lnTo>
                      <a:lnTo>
                        <a:pt x="2" y="108"/>
                      </a:lnTo>
                      <a:lnTo>
                        <a:pt x="0" y="97"/>
                      </a:lnTo>
                      <a:lnTo>
                        <a:pt x="0" y="83"/>
                      </a:lnTo>
                      <a:lnTo>
                        <a:pt x="3" y="65"/>
                      </a:lnTo>
                      <a:lnTo>
                        <a:pt x="9" y="47"/>
                      </a:lnTo>
                      <a:lnTo>
                        <a:pt x="17" y="31"/>
                      </a:lnTo>
                      <a:lnTo>
                        <a:pt x="28" y="18"/>
                      </a:lnTo>
                      <a:lnTo>
                        <a:pt x="37" y="10"/>
                      </a:lnTo>
                      <a:lnTo>
                        <a:pt x="50" y="3"/>
                      </a:lnTo>
                      <a:lnTo>
                        <a:pt x="64" y="0"/>
                      </a:lnTo>
                      <a:lnTo>
                        <a:pt x="85" y="0"/>
                      </a:lnTo>
                      <a:lnTo>
                        <a:pt x="108" y="3"/>
                      </a:lnTo>
                      <a:lnTo>
                        <a:pt x="125" y="3"/>
                      </a:lnTo>
                      <a:lnTo>
                        <a:pt x="140" y="5"/>
                      </a:lnTo>
                      <a:lnTo>
                        <a:pt x="147" y="6"/>
                      </a:lnTo>
                      <a:lnTo>
                        <a:pt x="153" y="11"/>
                      </a:lnTo>
                      <a:lnTo>
                        <a:pt x="159" y="21"/>
                      </a:lnTo>
                      <a:lnTo>
                        <a:pt x="163" y="29"/>
                      </a:lnTo>
                      <a:lnTo>
                        <a:pt x="168" y="37"/>
                      </a:lnTo>
                      <a:lnTo>
                        <a:pt x="164" y="49"/>
                      </a:lnTo>
                      <a:lnTo>
                        <a:pt x="160" y="60"/>
                      </a:lnTo>
                      <a:lnTo>
                        <a:pt x="160" y="66"/>
                      </a:lnTo>
                      <a:lnTo>
                        <a:pt x="157" y="73"/>
                      </a:lnTo>
                      <a:lnTo>
                        <a:pt x="156" y="82"/>
                      </a:lnTo>
                      <a:lnTo>
                        <a:pt x="151" y="86"/>
                      </a:lnTo>
                      <a:lnTo>
                        <a:pt x="148" y="113"/>
                      </a:lnTo>
                      <a:lnTo>
                        <a:pt x="143" y="118"/>
                      </a:lnTo>
                      <a:lnTo>
                        <a:pt x="138" y="117"/>
                      </a:lnTo>
                      <a:lnTo>
                        <a:pt x="135" y="111"/>
                      </a:lnTo>
                      <a:lnTo>
                        <a:pt x="130" y="103"/>
                      </a:lnTo>
                      <a:lnTo>
                        <a:pt x="124" y="103"/>
                      </a:lnTo>
                      <a:lnTo>
                        <a:pt x="121" y="113"/>
                      </a:lnTo>
                      <a:lnTo>
                        <a:pt x="119" y="127"/>
                      </a:lnTo>
                      <a:lnTo>
                        <a:pt x="121" y="138"/>
                      </a:lnTo>
                      <a:lnTo>
                        <a:pt x="123" y="144"/>
                      </a:lnTo>
                      <a:lnTo>
                        <a:pt x="128" y="149"/>
                      </a:lnTo>
                      <a:lnTo>
                        <a:pt x="137" y="155"/>
                      </a:lnTo>
                      <a:lnTo>
                        <a:pt x="124" y="153"/>
                      </a:lnTo>
                      <a:lnTo>
                        <a:pt x="117" y="153"/>
                      </a:lnTo>
                      <a:lnTo>
                        <a:pt x="116" y="155"/>
                      </a:lnTo>
                      <a:lnTo>
                        <a:pt x="106" y="165"/>
                      </a:lnTo>
                      <a:lnTo>
                        <a:pt x="100" y="167"/>
                      </a:lnTo>
                      <a:lnTo>
                        <a:pt x="92" y="170"/>
                      </a:lnTo>
                      <a:lnTo>
                        <a:pt x="85" y="172"/>
                      </a:lnTo>
                      <a:lnTo>
                        <a:pt x="59" y="169"/>
                      </a:lnTo>
                      <a:lnTo>
                        <a:pt x="48" y="168"/>
                      </a:lnTo>
                      <a:lnTo>
                        <a:pt x="46" y="165"/>
                      </a:lnTo>
                      <a:lnTo>
                        <a:pt x="33" y="160"/>
                      </a:lnTo>
                      <a:lnTo>
                        <a:pt x="23" y="158"/>
                      </a:lnTo>
                      <a:lnTo>
                        <a:pt x="14" y="152"/>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10" name="Freeform 160"/>
              <p:cNvSpPr>
                <a:spLocks/>
              </p:cNvSpPr>
              <p:nvPr/>
            </p:nvSpPr>
            <p:spPr bwMode="auto">
              <a:xfrm>
                <a:off x="1804" y="3282"/>
                <a:ext cx="44" cy="52"/>
              </a:xfrm>
              <a:custGeom>
                <a:avLst/>
                <a:gdLst>
                  <a:gd name="T0" fmla="*/ 5 w 44"/>
                  <a:gd name="T1" fmla="*/ 16 h 52"/>
                  <a:gd name="T2" fmla="*/ 32 w 44"/>
                  <a:gd name="T3" fmla="*/ 4 h 52"/>
                  <a:gd name="T4" fmla="*/ 22 w 44"/>
                  <a:gd name="T5" fmla="*/ 4 h 52"/>
                  <a:gd name="T6" fmla="*/ 23 w 44"/>
                  <a:gd name="T7" fmla="*/ 0 h 52"/>
                  <a:gd name="T8" fmla="*/ 43 w 44"/>
                  <a:gd name="T9" fmla="*/ 0 h 52"/>
                  <a:gd name="T10" fmla="*/ 43 w 44"/>
                  <a:gd name="T11" fmla="*/ 4 h 52"/>
                  <a:gd name="T12" fmla="*/ 40 w 44"/>
                  <a:gd name="T13" fmla="*/ 9 h 52"/>
                  <a:gd name="T14" fmla="*/ 41 w 44"/>
                  <a:gd name="T15" fmla="*/ 19 h 52"/>
                  <a:gd name="T16" fmla="*/ 41 w 44"/>
                  <a:gd name="T17" fmla="*/ 29 h 52"/>
                  <a:gd name="T18" fmla="*/ 40 w 44"/>
                  <a:gd name="T19" fmla="*/ 36 h 52"/>
                  <a:gd name="T20" fmla="*/ 38 w 44"/>
                  <a:gd name="T21" fmla="*/ 42 h 52"/>
                  <a:gd name="T22" fmla="*/ 35 w 44"/>
                  <a:gd name="T23" fmla="*/ 46 h 52"/>
                  <a:gd name="T24" fmla="*/ 32 w 44"/>
                  <a:gd name="T25" fmla="*/ 49 h 52"/>
                  <a:gd name="T26" fmla="*/ 28 w 44"/>
                  <a:gd name="T27" fmla="*/ 51 h 52"/>
                  <a:gd name="T28" fmla="*/ 24 w 44"/>
                  <a:gd name="T29" fmla="*/ 51 h 52"/>
                  <a:gd name="T30" fmla="*/ 24 w 44"/>
                  <a:gd name="T31" fmla="*/ 49 h 52"/>
                  <a:gd name="T32" fmla="*/ 30 w 44"/>
                  <a:gd name="T33" fmla="*/ 46 h 52"/>
                  <a:gd name="T34" fmla="*/ 34 w 44"/>
                  <a:gd name="T35" fmla="*/ 41 h 52"/>
                  <a:gd name="T36" fmla="*/ 37 w 44"/>
                  <a:gd name="T37" fmla="*/ 30 h 52"/>
                  <a:gd name="T38" fmla="*/ 37 w 44"/>
                  <a:gd name="T39" fmla="*/ 22 h 52"/>
                  <a:gd name="T40" fmla="*/ 36 w 44"/>
                  <a:gd name="T41" fmla="*/ 14 h 52"/>
                  <a:gd name="T42" fmla="*/ 0 w 44"/>
                  <a:gd name="T43" fmla="*/ 33 h 52"/>
                  <a:gd name="T44" fmla="*/ 5 w 44"/>
                  <a:gd name="T4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52">
                    <a:moveTo>
                      <a:pt x="5" y="16"/>
                    </a:moveTo>
                    <a:lnTo>
                      <a:pt x="32" y="4"/>
                    </a:lnTo>
                    <a:lnTo>
                      <a:pt x="22" y="4"/>
                    </a:lnTo>
                    <a:lnTo>
                      <a:pt x="23" y="0"/>
                    </a:lnTo>
                    <a:lnTo>
                      <a:pt x="43" y="0"/>
                    </a:lnTo>
                    <a:lnTo>
                      <a:pt x="43" y="4"/>
                    </a:lnTo>
                    <a:lnTo>
                      <a:pt x="40" y="9"/>
                    </a:lnTo>
                    <a:lnTo>
                      <a:pt x="41" y="19"/>
                    </a:lnTo>
                    <a:lnTo>
                      <a:pt x="41" y="29"/>
                    </a:lnTo>
                    <a:lnTo>
                      <a:pt x="40" y="36"/>
                    </a:lnTo>
                    <a:lnTo>
                      <a:pt x="38" y="42"/>
                    </a:lnTo>
                    <a:lnTo>
                      <a:pt x="35" y="46"/>
                    </a:lnTo>
                    <a:lnTo>
                      <a:pt x="32" y="49"/>
                    </a:lnTo>
                    <a:lnTo>
                      <a:pt x="28" y="51"/>
                    </a:lnTo>
                    <a:lnTo>
                      <a:pt x="24" y="51"/>
                    </a:lnTo>
                    <a:lnTo>
                      <a:pt x="24" y="49"/>
                    </a:lnTo>
                    <a:lnTo>
                      <a:pt x="30" y="46"/>
                    </a:lnTo>
                    <a:lnTo>
                      <a:pt x="34" y="41"/>
                    </a:lnTo>
                    <a:lnTo>
                      <a:pt x="37" y="30"/>
                    </a:lnTo>
                    <a:lnTo>
                      <a:pt x="37" y="22"/>
                    </a:lnTo>
                    <a:lnTo>
                      <a:pt x="36" y="14"/>
                    </a:lnTo>
                    <a:lnTo>
                      <a:pt x="0" y="33"/>
                    </a:lnTo>
                    <a:lnTo>
                      <a:pt x="5" y="16"/>
                    </a:lnTo>
                  </a:path>
                </a:pathLst>
              </a:custGeom>
              <a:solidFill>
                <a:srgbClr val="9F9F9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98" name="Rectangle 161"/>
            <p:cNvSpPr>
              <a:spLocks noChangeArrowheads="1"/>
            </p:cNvSpPr>
            <p:nvPr/>
          </p:nvSpPr>
          <p:spPr bwMode="auto">
            <a:xfrm>
              <a:off x="1983" y="3159"/>
              <a:ext cx="8" cy="7"/>
            </a:xfrm>
            <a:prstGeom prst="rect">
              <a:avLst/>
            </a:prstGeom>
            <a:solidFill>
              <a:srgbClr val="FADB3A"/>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99" name="Freeform 162"/>
            <p:cNvSpPr>
              <a:spLocks/>
            </p:cNvSpPr>
            <p:nvPr/>
          </p:nvSpPr>
          <p:spPr bwMode="auto">
            <a:xfrm>
              <a:off x="1961" y="3063"/>
              <a:ext cx="17" cy="26"/>
            </a:xfrm>
            <a:custGeom>
              <a:avLst/>
              <a:gdLst>
                <a:gd name="T0" fmla="*/ 0 w 17"/>
                <a:gd name="T1" fmla="*/ 25 h 26"/>
                <a:gd name="T2" fmla="*/ 8 w 17"/>
                <a:gd name="T3" fmla="*/ 4 h 26"/>
                <a:gd name="T4" fmla="*/ 10 w 17"/>
                <a:gd name="T5" fmla="*/ 2 h 26"/>
                <a:gd name="T6" fmla="*/ 16 w 17"/>
                <a:gd name="T7" fmla="*/ 0 h 26"/>
                <a:gd name="T8" fmla="*/ 8 w 17"/>
                <a:gd name="T9" fmla="*/ 21 h 26"/>
                <a:gd name="T10" fmla="*/ 0 w 17"/>
                <a:gd name="T11" fmla="*/ 25 h 26"/>
              </a:gdLst>
              <a:ahLst/>
              <a:cxnLst>
                <a:cxn ang="0">
                  <a:pos x="T0" y="T1"/>
                </a:cxn>
                <a:cxn ang="0">
                  <a:pos x="T2" y="T3"/>
                </a:cxn>
                <a:cxn ang="0">
                  <a:pos x="T4" y="T5"/>
                </a:cxn>
                <a:cxn ang="0">
                  <a:pos x="T6" y="T7"/>
                </a:cxn>
                <a:cxn ang="0">
                  <a:pos x="T8" y="T9"/>
                </a:cxn>
                <a:cxn ang="0">
                  <a:pos x="T10" y="T11"/>
                </a:cxn>
              </a:cxnLst>
              <a:rect l="0" t="0" r="r" b="b"/>
              <a:pathLst>
                <a:path w="17" h="26">
                  <a:moveTo>
                    <a:pt x="0" y="25"/>
                  </a:moveTo>
                  <a:lnTo>
                    <a:pt x="8" y="4"/>
                  </a:lnTo>
                  <a:lnTo>
                    <a:pt x="10" y="2"/>
                  </a:lnTo>
                  <a:lnTo>
                    <a:pt x="16" y="0"/>
                  </a:lnTo>
                  <a:lnTo>
                    <a:pt x="8" y="21"/>
                  </a:lnTo>
                  <a:lnTo>
                    <a:pt x="0" y="25"/>
                  </a:lnTo>
                </a:path>
              </a:pathLst>
            </a:custGeom>
            <a:solidFill>
              <a:srgbClr val="E56C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0" name="Freeform 163"/>
            <p:cNvSpPr>
              <a:spLocks/>
            </p:cNvSpPr>
            <p:nvPr/>
          </p:nvSpPr>
          <p:spPr bwMode="auto">
            <a:xfrm>
              <a:off x="1610" y="3296"/>
              <a:ext cx="17" cy="17"/>
            </a:xfrm>
            <a:custGeom>
              <a:avLst/>
              <a:gdLst>
                <a:gd name="T0" fmla="*/ 0 w 17"/>
                <a:gd name="T1" fmla="*/ 16 h 17"/>
                <a:gd name="T2" fmla="*/ 13 w 17"/>
                <a:gd name="T3" fmla="*/ 0 h 17"/>
                <a:gd name="T4" fmla="*/ 16 w 17"/>
                <a:gd name="T5" fmla="*/ 13 h 17"/>
                <a:gd name="T6" fmla="*/ 0 w 17"/>
                <a:gd name="T7" fmla="*/ 16 h 17"/>
              </a:gdLst>
              <a:ahLst/>
              <a:cxnLst>
                <a:cxn ang="0">
                  <a:pos x="T0" y="T1"/>
                </a:cxn>
                <a:cxn ang="0">
                  <a:pos x="T2" y="T3"/>
                </a:cxn>
                <a:cxn ang="0">
                  <a:pos x="T4" y="T5"/>
                </a:cxn>
                <a:cxn ang="0">
                  <a:pos x="T6" y="T7"/>
                </a:cxn>
              </a:cxnLst>
              <a:rect l="0" t="0" r="r" b="b"/>
              <a:pathLst>
                <a:path w="17" h="17">
                  <a:moveTo>
                    <a:pt x="0" y="16"/>
                  </a:moveTo>
                  <a:lnTo>
                    <a:pt x="13" y="0"/>
                  </a:lnTo>
                  <a:lnTo>
                    <a:pt x="16" y="13"/>
                  </a:lnTo>
                  <a:lnTo>
                    <a:pt x="0"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1" name="Freeform 164"/>
            <p:cNvSpPr>
              <a:spLocks/>
            </p:cNvSpPr>
            <p:nvPr/>
          </p:nvSpPr>
          <p:spPr bwMode="auto">
            <a:xfrm>
              <a:off x="2039" y="3210"/>
              <a:ext cx="23" cy="44"/>
            </a:xfrm>
            <a:custGeom>
              <a:avLst/>
              <a:gdLst>
                <a:gd name="T0" fmla="*/ 7 w 23"/>
                <a:gd name="T1" fmla="*/ 2 h 44"/>
                <a:gd name="T2" fmla="*/ 8 w 23"/>
                <a:gd name="T3" fmla="*/ 6 h 44"/>
                <a:gd name="T4" fmla="*/ 10 w 23"/>
                <a:gd name="T5" fmla="*/ 11 h 44"/>
                <a:gd name="T6" fmla="*/ 10 w 23"/>
                <a:gd name="T7" fmla="*/ 16 h 44"/>
                <a:gd name="T8" fmla="*/ 10 w 23"/>
                <a:gd name="T9" fmla="*/ 20 h 44"/>
                <a:gd name="T10" fmla="*/ 9 w 23"/>
                <a:gd name="T11" fmla="*/ 27 h 44"/>
                <a:gd name="T12" fmla="*/ 7 w 23"/>
                <a:gd name="T13" fmla="*/ 30 h 44"/>
                <a:gd name="T14" fmla="*/ 4 w 23"/>
                <a:gd name="T15" fmla="*/ 35 h 44"/>
                <a:gd name="T16" fmla="*/ 0 w 23"/>
                <a:gd name="T17" fmla="*/ 38 h 44"/>
                <a:gd name="T18" fmla="*/ 2 w 23"/>
                <a:gd name="T19" fmla="*/ 41 h 44"/>
                <a:gd name="T20" fmla="*/ 4 w 23"/>
                <a:gd name="T21" fmla="*/ 42 h 44"/>
                <a:gd name="T22" fmla="*/ 6 w 23"/>
                <a:gd name="T23" fmla="*/ 42 h 44"/>
                <a:gd name="T24" fmla="*/ 7 w 23"/>
                <a:gd name="T25" fmla="*/ 42 h 44"/>
                <a:gd name="T26" fmla="*/ 9 w 23"/>
                <a:gd name="T27" fmla="*/ 41 h 44"/>
                <a:gd name="T28" fmla="*/ 10 w 23"/>
                <a:gd name="T29" fmla="*/ 41 h 44"/>
                <a:gd name="T30" fmla="*/ 13 w 23"/>
                <a:gd name="T31" fmla="*/ 41 h 44"/>
                <a:gd name="T32" fmla="*/ 14 w 23"/>
                <a:gd name="T33" fmla="*/ 41 h 44"/>
                <a:gd name="T34" fmla="*/ 14 w 23"/>
                <a:gd name="T35" fmla="*/ 42 h 44"/>
                <a:gd name="T36" fmla="*/ 17 w 23"/>
                <a:gd name="T37" fmla="*/ 43 h 44"/>
                <a:gd name="T38" fmla="*/ 19 w 23"/>
                <a:gd name="T39" fmla="*/ 42 h 44"/>
                <a:gd name="T40" fmla="*/ 20 w 23"/>
                <a:gd name="T41" fmla="*/ 38 h 44"/>
                <a:gd name="T42" fmla="*/ 21 w 23"/>
                <a:gd name="T43" fmla="*/ 32 h 44"/>
                <a:gd name="T44" fmla="*/ 22 w 23"/>
                <a:gd name="T45" fmla="*/ 25 h 44"/>
                <a:gd name="T46" fmla="*/ 21 w 23"/>
                <a:gd name="T47" fmla="*/ 17 h 44"/>
                <a:gd name="T48" fmla="*/ 21 w 23"/>
                <a:gd name="T49" fmla="*/ 12 h 44"/>
                <a:gd name="T50" fmla="*/ 18 w 23"/>
                <a:gd name="T51" fmla="*/ 5 h 44"/>
                <a:gd name="T52" fmla="*/ 17 w 23"/>
                <a:gd name="T53" fmla="*/ 2 h 44"/>
                <a:gd name="T54" fmla="*/ 16 w 23"/>
                <a:gd name="T55" fmla="*/ 0 h 44"/>
                <a:gd name="T56" fmla="*/ 14 w 23"/>
                <a:gd name="T57" fmla="*/ 0 h 44"/>
                <a:gd name="T58" fmla="*/ 11 w 23"/>
                <a:gd name="T59" fmla="*/ 0 h 44"/>
                <a:gd name="T60" fmla="*/ 8 w 23"/>
                <a:gd name="T61" fmla="*/ 0 h 44"/>
                <a:gd name="T62" fmla="*/ 7 w 23"/>
                <a:gd name="T63"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4">
                  <a:moveTo>
                    <a:pt x="7" y="2"/>
                  </a:moveTo>
                  <a:lnTo>
                    <a:pt x="8" y="6"/>
                  </a:lnTo>
                  <a:lnTo>
                    <a:pt x="10" y="11"/>
                  </a:lnTo>
                  <a:lnTo>
                    <a:pt x="10" y="16"/>
                  </a:lnTo>
                  <a:lnTo>
                    <a:pt x="10" y="20"/>
                  </a:lnTo>
                  <a:lnTo>
                    <a:pt x="9" y="27"/>
                  </a:lnTo>
                  <a:lnTo>
                    <a:pt x="7" y="30"/>
                  </a:lnTo>
                  <a:lnTo>
                    <a:pt x="4" y="35"/>
                  </a:lnTo>
                  <a:lnTo>
                    <a:pt x="0" y="38"/>
                  </a:lnTo>
                  <a:lnTo>
                    <a:pt x="2" y="41"/>
                  </a:lnTo>
                  <a:lnTo>
                    <a:pt x="4" y="42"/>
                  </a:lnTo>
                  <a:lnTo>
                    <a:pt x="6" y="42"/>
                  </a:lnTo>
                  <a:lnTo>
                    <a:pt x="7" y="42"/>
                  </a:lnTo>
                  <a:lnTo>
                    <a:pt x="9" y="41"/>
                  </a:lnTo>
                  <a:lnTo>
                    <a:pt x="10" y="41"/>
                  </a:lnTo>
                  <a:lnTo>
                    <a:pt x="13" y="41"/>
                  </a:lnTo>
                  <a:lnTo>
                    <a:pt x="14" y="41"/>
                  </a:lnTo>
                  <a:lnTo>
                    <a:pt x="14" y="42"/>
                  </a:lnTo>
                  <a:lnTo>
                    <a:pt x="17" y="43"/>
                  </a:lnTo>
                  <a:lnTo>
                    <a:pt x="19" y="42"/>
                  </a:lnTo>
                  <a:lnTo>
                    <a:pt x="20" y="38"/>
                  </a:lnTo>
                  <a:lnTo>
                    <a:pt x="21" y="32"/>
                  </a:lnTo>
                  <a:lnTo>
                    <a:pt x="22" y="25"/>
                  </a:lnTo>
                  <a:lnTo>
                    <a:pt x="21" y="17"/>
                  </a:lnTo>
                  <a:lnTo>
                    <a:pt x="21" y="12"/>
                  </a:lnTo>
                  <a:lnTo>
                    <a:pt x="18" y="5"/>
                  </a:lnTo>
                  <a:lnTo>
                    <a:pt x="17" y="2"/>
                  </a:lnTo>
                  <a:lnTo>
                    <a:pt x="16" y="0"/>
                  </a:lnTo>
                  <a:lnTo>
                    <a:pt x="14" y="0"/>
                  </a:lnTo>
                  <a:lnTo>
                    <a:pt x="11" y="0"/>
                  </a:lnTo>
                  <a:lnTo>
                    <a:pt x="8" y="0"/>
                  </a:lnTo>
                  <a:lnTo>
                    <a:pt x="7" y="2"/>
                  </a:lnTo>
                </a:path>
              </a:pathLst>
            </a:custGeom>
            <a:solidFill>
              <a:srgbClr val="7F5F3F"/>
            </a:solidFill>
            <a:ln w="12700" cap="rnd" cmpd="sng">
              <a:solidFill>
                <a:srgbClr val="3F1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02" name="Group 165"/>
            <p:cNvGrpSpPr>
              <a:grpSpLocks/>
            </p:cNvGrpSpPr>
            <p:nvPr/>
          </p:nvGrpSpPr>
          <p:grpSpPr bwMode="auto">
            <a:xfrm>
              <a:off x="1899" y="3187"/>
              <a:ext cx="164" cy="222"/>
              <a:chOff x="1899" y="3187"/>
              <a:chExt cx="164" cy="222"/>
            </a:xfrm>
          </p:grpSpPr>
          <p:sp>
            <p:nvSpPr>
              <p:cNvPr id="107" name="Freeform 166"/>
              <p:cNvSpPr>
                <a:spLocks/>
              </p:cNvSpPr>
              <p:nvPr/>
            </p:nvSpPr>
            <p:spPr bwMode="auto">
              <a:xfrm>
                <a:off x="1899" y="3195"/>
                <a:ext cx="157" cy="214"/>
              </a:xfrm>
              <a:custGeom>
                <a:avLst/>
                <a:gdLst>
                  <a:gd name="T0" fmla="*/ 15 w 157"/>
                  <a:gd name="T1" fmla="*/ 54 h 214"/>
                  <a:gd name="T2" fmla="*/ 8 w 157"/>
                  <a:gd name="T3" fmla="*/ 81 h 214"/>
                  <a:gd name="T4" fmla="*/ 5 w 157"/>
                  <a:gd name="T5" fmla="*/ 97 h 214"/>
                  <a:gd name="T6" fmla="*/ 1 w 157"/>
                  <a:gd name="T7" fmla="*/ 114 h 214"/>
                  <a:gd name="T8" fmla="*/ 0 w 157"/>
                  <a:gd name="T9" fmla="*/ 131 h 214"/>
                  <a:gd name="T10" fmla="*/ 2 w 157"/>
                  <a:gd name="T11" fmla="*/ 144 h 214"/>
                  <a:gd name="T12" fmla="*/ 4 w 157"/>
                  <a:gd name="T13" fmla="*/ 152 h 214"/>
                  <a:gd name="T14" fmla="*/ 5 w 157"/>
                  <a:gd name="T15" fmla="*/ 165 h 214"/>
                  <a:gd name="T16" fmla="*/ 12 w 157"/>
                  <a:gd name="T17" fmla="*/ 173 h 214"/>
                  <a:gd name="T18" fmla="*/ 18 w 157"/>
                  <a:gd name="T19" fmla="*/ 186 h 214"/>
                  <a:gd name="T20" fmla="*/ 31 w 157"/>
                  <a:gd name="T21" fmla="*/ 213 h 214"/>
                  <a:gd name="T22" fmla="*/ 141 w 157"/>
                  <a:gd name="T23" fmla="*/ 190 h 214"/>
                  <a:gd name="T24" fmla="*/ 136 w 157"/>
                  <a:gd name="T25" fmla="*/ 169 h 214"/>
                  <a:gd name="T26" fmla="*/ 143 w 157"/>
                  <a:gd name="T27" fmla="*/ 152 h 214"/>
                  <a:gd name="T28" fmla="*/ 150 w 157"/>
                  <a:gd name="T29" fmla="*/ 129 h 214"/>
                  <a:gd name="T30" fmla="*/ 155 w 157"/>
                  <a:gd name="T31" fmla="*/ 103 h 214"/>
                  <a:gd name="T32" fmla="*/ 156 w 157"/>
                  <a:gd name="T33" fmla="*/ 80 h 214"/>
                  <a:gd name="T34" fmla="*/ 152 w 157"/>
                  <a:gd name="T35" fmla="*/ 56 h 214"/>
                  <a:gd name="T36" fmla="*/ 146 w 157"/>
                  <a:gd name="T37" fmla="*/ 38 h 214"/>
                  <a:gd name="T38" fmla="*/ 132 w 157"/>
                  <a:gd name="T39" fmla="*/ 19 h 214"/>
                  <a:gd name="T40" fmla="*/ 118 w 157"/>
                  <a:gd name="T41" fmla="*/ 8 h 214"/>
                  <a:gd name="T42" fmla="*/ 105 w 157"/>
                  <a:gd name="T43" fmla="*/ 3 h 214"/>
                  <a:gd name="T44" fmla="*/ 88 w 157"/>
                  <a:gd name="T45" fmla="*/ 0 h 214"/>
                  <a:gd name="T46" fmla="*/ 68 w 157"/>
                  <a:gd name="T47" fmla="*/ 0 h 214"/>
                  <a:gd name="T48" fmla="*/ 53 w 157"/>
                  <a:gd name="T49" fmla="*/ 3 h 214"/>
                  <a:gd name="T50" fmla="*/ 41 w 157"/>
                  <a:gd name="T51" fmla="*/ 10 h 214"/>
                  <a:gd name="T52" fmla="*/ 29 w 157"/>
                  <a:gd name="T53" fmla="*/ 20 h 214"/>
                  <a:gd name="T54" fmla="*/ 23 w 157"/>
                  <a:gd name="T55" fmla="*/ 30 h 214"/>
                  <a:gd name="T56" fmla="*/ 17 w 157"/>
                  <a:gd name="T57" fmla="*/ 43 h 214"/>
                  <a:gd name="T58" fmla="*/ 15 w 157"/>
                  <a:gd name="T59" fmla="*/ 5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7" h="214">
                    <a:moveTo>
                      <a:pt x="15" y="54"/>
                    </a:moveTo>
                    <a:lnTo>
                      <a:pt x="8" y="81"/>
                    </a:lnTo>
                    <a:lnTo>
                      <a:pt x="5" y="97"/>
                    </a:lnTo>
                    <a:lnTo>
                      <a:pt x="1" y="114"/>
                    </a:lnTo>
                    <a:lnTo>
                      <a:pt x="0" y="131"/>
                    </a:lnTo>
                    <a:lnTo>
                      <a:pt x="2" y="144"/>
                    </a:lnTo>
                    <a:lnTo>
                      <a:pt x="4" y="152"/>
                    </a:lnTo>
                    <a:lnTo>
                      <a:pt x="5" y="165"/>
                    </a:lnTo>
                    <a:lnTo>
                      <a:pt x="12" y="173"/>
                    </a:lnTo>
                    <a:lnTo>
                      <a:pt x="18" y="186"/>
                    </a:lnTo>
                    <a:lnTo>
                      <a:pt x="31" y="213"/>
                    </a:lnTo>
                    <a:lnTo>
                      <a:pt x="141" y="190"/>
                    </a:lnTo>
                    <a:lnTo>
                      <a:pt x="136" y="169"/>
                    </a:lnTo>
                    <a:lnTo>
                      <a:pt x="143" y="152"/>
                    </a:lnTo>
                    <a:lnTo>
                      <a:pt x="150" y="129"/>
                    </a:lnTo>
                    <a:lnTo>
                      <a:pt x="155" y="103"/>
                    </a:lnTo>
                    <a:lnTo>
                      <a:pt x="156" y="80"/>
                    </a:lnTo>
                    <a:lnTo>
                      <a:pt x="152" y="56"/>
                    </a:lnTo>
                    <a:lnTo>
                      <a:pt x="146" y="38"/>
                    </a:lnTo>
                    <a:lnTo>
                      <a:pt x="132" y="19"/>
                    </a:lnTo>
                    <a:lnTo>
                      <a:pt x="118" y="8"/>
                    </a:lnTo>
                    <a:lnTo>
                      <a:pt x="105" y="3"/>
                    </a:lnTo>
                    <a:lnTo>
                      <a:pt x="88" y="0"/>
                    </a:lnTo>
                    <a:lnTo>
                      <a:pt x="68" y="0"/>
                    </a:lnTo>
                    <a:lnTo>
                      <a:pt x="53" y="3"/>
                    </a:lnTo>
                    <a:lnTo>
                      <a:pt x="41" y="10"/>
                    </a:lnTo>
                    <a:lnTo>
                      <a:pt x="29" y="20"/>
                    </a:lnTo>
                    <a:lnTo>
                      <a:pt x="23" y="30"/>
                    </a:lnTo>
                    <a:lnTo>
                      <a:pt x="17" y="43"/>
                    </a:lnTo>
                    <a:lnTo>
                      <a:pt x="15" y="54"/>
                    </a:lnTo>
                  </a:path>
                </a:pathLst>
              </a:custGeom>
              <a:solidFill>
                <a:srgbClr val="FFB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8" name="Freeform 167"/>
              <p:cNvSpPr>
                <a:spLocks/>
              </p:cNvSpPr>
              <p:nvPr/>
            </p:nvSpPr>
            <p:spPr bwMode="auto">
              <a:xfrm>
                <a:off x="1899" y="3187"/>
                <a:ext cx="164" cy="194"/>
              </a:xfrm>
              <a:custGeom>
                <a:avLst/>
                <a:gdLst>
                  <a:gd name="T0" fmla="*/ 23 w 164"/>
                  <a:gd name="T1" fmla="*/ 25 h 194"/>
                  <a:gd name="T2" fmla="*/ 38 w 164"/>
                  <a:gd name="T3" fmla="*/ 7 h 194"/>
                  <a:gd name="T4" fmla="*/ 63 w 164"/>
                  <a:gd name="T5" fmla="*/ 0 h 194"/>
                  <a:gd name="T6" fmla="*/ 91 w 164"/>
                  <a:gd name="T7" fmla="*/ 0 h 194"/>
                  <a:gd name="T8" fmla="*/ 111 w 164"/>
                  <a:gd name="T9" fmla="*/ 6 h 194"/>
                  <a:gd name="T10" fmla="*/ 126 w 164"/>
                  <a:gd name="T11" fmla="*/ 16 h 194"/>
                  <a:gd name="T12" fmla="*/ 141 w 164"/>
                  <a:gd name="T13" fmla="*/ 29 h 194"/>
                  <a:gd name="T14" fmla="*/ 154 w 164"/>
                  <a:gd name="T15" fmla="*/ 48 h 194"/>
                  <a:gd name="T16" fmla="*/ 161 w 164"/>
                  <a:gd name="T17" fmla="*/ 77 h 194"/>
                  <a:gd name="T18" fmla="*/ 162 w 164"/>
                  <a:gd name="T19" fmla="*/ 104 h 194"/>
                  <a:gd name="T20" fmla="*/ 157 w 164"/>
                  <a:gd name="T21" fmla="*/ 133 h 194"/>
                  <a:gd name="T22" fmla="*/ 150 w 164"/>
                  <a:gd name="T23" fmla="*/ 165 h 194"/>
                  <a:gd name="T24" fmla="*/ 136 w 164"/>
                  <a:gd name="T25" fmla="*/ 181 h 194"/>
                  <a:gd name="T26" fmla="*/ 117 w 164"/>
                  <a:gd name="T27" fmla="*/ 188 h 194"/>
                  <a:gd name="T28" fmla="*/ 102 w 164"/>
                  <a:gd name="T29" fmla="*/ 193 h 194"/>
                  <a:gd name="T30" fmla="*/ 82 w 164"/>
                  <a:gd name="T31" fmla="*/ 189 h 194"/>
                  <a:gd name="T32" fmla="*/ 68 w 164"/>
                  <a:gd name="T33" fmla="*/ 187 h 194"/>
                  <a:gd name="T34" fmla="*/ 41 w 164"/>
                  <a:gd name="T35" fmla="*/ 186 h 194"/>
                  <a:gd name="T36" fmla="*/ 44 w 164"/>
                  <a:gd name="T37" fmla="*/ 171 h 194"/>
                  <a:gd name="T38" fmla="*/ 43 w 164"/>
                  <a:gd name="T39" fmla="*/ 162 h 194"/>
                  <a:gd name="T40" fmla="*/ 39 w 164"/>
                  <a:gd name="T41" fmla="*/ 156 h 194"/>
                  <a:gd name="T42" fmla="*/ 45 w 164"/>
                  <a:gd name="T43" fmla="*/ 147 h 194"/>
                  <a:gd name="T44" fmla="*/ 44 w 164"/>
                  <a:gd name="T45" fmla="*/ 134 h 194"/>
                  <a:gd name="T46" fmla="*/ 37 w 164"/>
                  <a:gd name="T47" fmla="*/ 114 h 194"/>
                  <a:gd name="T48" fmla="*/ 21 w 164"/>
                  <a:gd name="T49" fmla="*/ 105 h 194"/>
                  <a:gd name="T50" fmla="*/ 10 w 164"/>
                  <a:gd name="T51" fmla="*/ 112 h 194"/>
                  <a:gd name="T52" fmla="*/ 13 w 164"/>
                  <a:gd name="T53" fmla="*/ 129 h 194"/>
                  <a:gd name="T54" fmla="*/ 11 w 164"/>
                  <a:gd name="T55" fmla="*/ 140 h 194"/>
                  <a:gd name="T56" fmla="*/ 5 w 164"/>
                  <a:gd name="T57" fmla="*/ 113 h 194"/>
                  <a:gd name="T58" fmla="*/ 3 w 164"/>
                  <a:gd name="T59" fmla="*/ 83 h 194"/>
                  <a:gd name="T60" fmla="*/ 8 w 164"/>
                  <a:gd name="T61" fmla="*/ 54 h 194"/>
                  <a:gd name="T62" fmla="*/ 20 w 164"/>
                  <a:gd name="T63" fmla="*/ 3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94">
                    <a:moveTo>
                      <a:pt x="20" y="37"/>
                    </a:moveTo>
                    <a:lnTo>
                      <a:pt x="23" y="25"/>
                    </a:lnTo>
                    <a:lnTo>
                      <a:pt x="30" y="12"/>
                    </a:lnTo>
                    <a:lnTo>
                      <a:pt x="38" y="7"/>
                    </a:lnTo>
                    <a:lnTo>
                      <a:pt x="47" y="3"/>
                    </a:lnTo>
                    <a:lnTo>
                      <a:pt x="63" y="0"/>
                    </a:lnTo>
                    <a:lnTo>
                      <a:pt x="75" y="0"/>
                    </a:lnTo>
                    <a:lnTo>
                      <a:pt x="91" y="0"/>
                    </a:lnTo>
                    <a:lnTo>
                      <a:pt x="103" y="2"/>
                    </a:lnTo>
                    <a:lnTo>
                      <a:pt x="111" y="6"/>
                    </a:lnTo>
                    <a:lnTo>
                      <a:pt x="117" y="9"/>
                    </a:lnTo>
                    <a:lnTo>
                      <a:pt x="126" y="16"/>
                    </a:lnTo>
                    <a:lnTo>
                      <a:pt x="134" y="24"/>
                    </a:lnTo>
                    <a:lnTo>
                      <a:pt x="141" y="29"/>
                    </a:lnTo>
                    <a:lnTo>
                      <a:pt x="147" y="37"/>
                    </a:lnTo>
                    <a:lnTo>
                      <a:pt x="154" y="48"/>
                    </a:lnTo>
                    <a:lnTo>
                      <a:pt x="157" y="60"/>
                    </a:lnTo>
                    <a:lnTo>
                      <a:pt x="161" y="77"/>
                    </a:lnTo>
                    <a:lnTo>
                      <a:pt x="163" y="90"/>
                    </a:lnTo>
                    <a:lnTo>
                      <a:pt x="162" y="104"/>
                    </a:lnTo>
                    <a:lnTo>
                      <a:pt x="161" y="118"/>
                    </a:lnTo>
                    <a:lnTo>
                      <a:pt x="157" y="133"/>
                    </a:lnTo>
                    <a:lnTo>
                      <a:pt x="153" y="149"/>
                    </a:lnTo>
                    <a:lnTo>
                      <a:pt x="150" y="165"/>
                    </a:lnTo>
                    <a:lnTo>
                      <a:pt x="143" y="176"/>
                    </a:lnTo>
                    <a:lnTo>
                      <a:pt x="136" y="181"/>
                    </a:lnTo>
                    <a:lnTo>
                      <a:pt x="127" y="185"/>
                    </a:lnTo>
                    <a:lnTo>
                      <a:pt x="117" y="188"/>
                    </a:lnTo>
                    <a:lnTo>
                      <a:pt x="111" y="191"/>
                    </a:lnTo>
                    <a:lnTo>
                      <a:pt x="102" y="193"/>
                    </a:lnTo>
                    <a:lnTo>
                      <a:pt x="94" y="192"/>
                    </a:lnTo>
                    <a:lnTo>
                      <a:pt x="82" y="189"/>
                    </a:lnTo>
                    <a:lnTo>
                      <a:pt x="72" y="188"/>
                    </a:lnTo>
                    <a:lnTo>
                      <a:pt x="68" y="187"/>
                    </a:lnTo>
                    <a:lnTo>
                      <a:pt x="69" y="190"/>
                    </a:lnTo>
                    <a:lnTo>
                      <a:pt x="41" y="186"/>
                    </a:lnTo>
                    <a:lnTo>
                      <a:pt x="44" y="176"/>
                    </a:lnTo>
                    <a:lnTo>
                      <a:pt x="44" y="171"/>
                    </a:lnTo>
                    <a:lnTo>
                      <a:pt x="44" y="167"/>
                    </a:lnTo>
                    <a:lnTo>
                      <a:pt x="43" y="162"/>
                    </a:lnTo>
                    <a:lnTo>
                      <a:pt x="41" y="159"/>
                    </a:lnTo>
                    <a:lnTo>
                      <a:pt x="39" y="156"/>
                    </a:lnTo>
                    <a:lnTo>
                      <a:pt x="42" y="152"/>
                    </a:lnTo>
                    <a:lnTo>
                      <a:pt x="45" y="147"/>
                    </a:lnTo>
                    <a:lnTo>
                      <a:pt x="46" y="143"/>
                    </a:lnTo>
                    <a:lnTo>
                      <a:pt x="44" y="134"/>
                    </a:lnTo>
                    <a:lnTo>
                      <a:pt x="43" y="122"/>
                    </a:lnTo>
                    <a:lnTo>
                      <a:pt x="37" y="114"/>
                    </a:lnTo>
                    <a:lnTo>
                      <a:pt x="29" y="112"/>
                    </a:lnTo>
                    <a:lnTo>
                      <a:pt x="21" y="105"/>
                    </a:lnTo>
                    <a:lnTo>
                      <a:pt x="15" y="105"/>
                    </a:lnTo>
                    <a:lnTo>
                      <a:pt x="10" y="112"/>
                    </a:lnTo>
                    <a:lnTo>
                      <a:pt x="10" y="122"/>
                    </a:lnTo>
                    <a:lnTo>
                      <a:pt x="13" y="129"/>
                    </a:lnTo>
                    <a:lnTo>
                      <a:pt x="14" y="141"/>
                    </a:lnTo>
                    <a:lnTo>
                      <a:pt x="11" y="140"/>
                    </a:lnTo>
                    <a:lnTo>
                      <a:pt x="8" y="138"/>
                    </a:lnTo>
                    <a:lnTo>
                      <a:pt x="5" y="113"/>
                    </a:lnTo>
                    <a:lnTo>
                      <a:pt x="0" y="96"/>
                    </a:lnTo>
                    <a:lnTo>
                      <a:pt x="3" y="83"/>
                    </a:lnTo>
                    <a:lnTo>
                      <a:pt x="6" y="69"/>
                    </a:lnTo>
                    <a:lnTo>
                      <a:pt x="8" y="54"/>
                    </a:lnTo>
                    <a:lnTo>
                      <a:pt x="8" y="46"/>
                    </a:lnTo>
                    <a:lnTo>
                      <a:pt x="20" y="37"/>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03" name="Freeform 168"/>
            <p:cNvSpPr>
              <a:spLocks/>
            </p:cNvSpPr>
            <p:nvPr/>
          </p:nvSpPr>
          <p:spPr bwMode="auto">
            <a:xfrm>
              <a:off x="1674" y="3352"/>
              <a:ext cx="115" cy="51"/>
            </a:xfrm>
            <a:custGeom>
              <a:avLst/>
              <a:gdLst>
                <a:gd name="T0" fmla="*/ 0 w 115"/>
                <a:gd name="T1" fmla="*/ 6 h 51"/>
                <a:gd name="T2" fmla="*/ 2 w 115"/>
                <a:gd name="T3" fmla="*/ 0 h 51"/>
                <a:gd name="T4" fmla="*/ 16 w 115"/>
                <a:gd name="T5" fmla="*/ 1 h 51"/>
                <a:gd name="T6" fmla="*/ 32 w 115"/>
                <a:gd name="T7" fmla="*/ 4 h 51"/>
                <a:gd name="T8" fmla="*/ 55 w 115"/>
                <a:gd name="T9" fmla="*/ 12 h 51"/>
                <a:gd name="T10" fmla="*/ 67 w 115"/>
                <a:gd name="T11" fmla="*/ 17 h 51"/>
                <a:gd name="T12" fmla="*/ 81 w 115"/>
                <a:gd name="T13" fmla="*/ 23 h 51"/>
                <a:gd name="T14" fmla="*/ 96 w 115"/>
                <a:gd name="T15" fmla="*/ 30 h 51"/>
                <a:gd name="T16" fmla="*/ 108 w 115"/>
                <a:gd name="T17" fmla="*/ 37 h 51"/>
                <a:gd name="T18" fmla="*/ 113 w 115"/>
                <a:gd name="T19" fmla="*/ 42 h 51"/>
                <a:gd name="T20" fmla="*/ 114 w 115"/>
                <a:gd name="T21" fmla="*/ 50 h 51"/>
                <a:gd name="T22" fmla="*/ 0 w 115"/>
                <a:gd name="T23"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51">
                  <a:moveTo>
                    <a:pt x="0" y="6"/>
                  </a:moveTo>
                  <a:lnTo>
                    <a:pt x="2" y="0"/>
                  </a:lnTo>
                  <a:lnTo>
                    <a:pt x="16" y="1"/>
                  </a:lnTo>
                  <a:lnTo>
                    <a:pt x="32" y="4"/>
                  </a:lnTo>
                  <a:lnTo>
                    <a:pt x="55" y="12"/>
                  </a:lnTo>
                  <a:lnTo>
                    <a:pt x="67" y="17"/>
                  </a:lnTo>
                  <a:lnTo>
                    <a:pt x="81" y="23"/>
                  </a:lnTo>
                  <a:lnTo>
                    <a:pt x="96" y="30"/>
                  </a:lnTo>
                  <a:lnTo>
                    <a:pt x="108" y="37"/>
                  </a:lnTo>
                  <a:lnTo>
                    <a:pt x="113" y="42"/>
                  </a:lnTo>
                  <a:lnTo>
                    <a:pt x="114" y="50"/>
                  </a:lnTo>
                  <a:lnTo>
                    <a:pt x="0" y="6"/>
                  </a:lnTo>
                </a:path>
              </a:pathLst>
            </a:custGeom>
            <a:solidFill>
              <a:srgbClr val="FFF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4" name="Freeform 169"/>
            <p:cNvSpPr>
              <a:spLocks/>
            </p:cNvSpPr>
            <p:nvPr/>
          </p:nvSpPr>
          <p:spPr bwMode="auto">
            <a:xfrm>
              <a:off x="1366" y="3322"/>
              <a:ext cx="759" cy="124"/>
            </a:xfrm>
            <a:custGeom>
              <a:avLst/>
              <a:gdLst>
                <a:gd name="T0" fmla="*/ 3 w 759"/>
                <a:gd name="T1" fmla="*/ 89 h 124"/>
                <a:gd name="T2" fmla="*/ 32 w 759"/>
                <a:gd name="T3" fmla="*/ 53 h 124"/>
                <a:gd name="T4" fmla="*/ 49 w 759"/>
                <a:gd name="T5" fmla="*/ 38 h 124"/>
                <a:gd name="T6" fmla="*/ 63 w 759"/>
                <a:gd name="T7" fmla="*/ 26 h 124"/>
                <a:gd name="T8" fmla="*/ 85 w 759"/>
                <a:gd name="T9" fmla="*/ 7 h 124"/>
                <a:gd name="T10" fmla="*/ 95 w 759"/>
                <a:gd name="T11" fmla="*/ 0 h 124"/>
                <a:gd name="T12" fmla="*/ 161 w 759"/>
                <a:gd name="T13" fmla="*/ 32 h 124"/>
                <a:gd name="T14" fmla="*/ 176 w 759"/>
                <a:gd name="T15" fmla="*/ 50 h 124"/>
                <a:gd name="T16" fmla="*/ 187 w 759"/>
                <a:gd name="T17" fmla="*/ 63 h 124"/>
                <a:gd name="T18" fmla="*/ 200 w 759"/>
                <a:gd name="T19" fmla="*/ 79 h 124"/>
                <a:gd name="T20" fmla="*/ 207 w 759"/>
                <a:gd name="T21" fmla="*/ 89 h 124"/>
                <a:gd name="T22" fmla="*/ 247 w 759"/>
                <a:gd name="T23" fmla="*/ 67 h 124"/>
                <a:gd name="T24" fmla="*/ 265 w 759"/>
                <a:gd name="T25" fmla="*/ 57 h 124"/>
                <a:gd name="T26" fmla="*/ 289 w 759"/>
                <a:gd name="T27" fmla="*/ 48 h 124"/>
                <a:gd name="T28" fmla="*/ 308 w 759"/>
                <a:gd name="T29" fmla="*/ 32 h 124"/>
                <a:gd name="T30" fmla="*/ 339 w 759"/>
                <a:gd name="T31" fmla="*/ 41 h 124"/>
                <a:gd name="T32" fmla="*/ 364 w 759"/>
                <a:gd name="T33" fmla="*/ 51 h 124"/>
                <a:gd name="T34" fmla="*/ 390 w 759"/>
                <a:gd name="T35" fmla="*/ 62 h 124"/>
                <a:gd name="T36" fmla="*/ 394 w 759"/>
                <a:gd name="T37" fmla="*/ 63 h 124"/>
                <a:gd name="T38" fmla="*/ 413 w 759"/>
                <a:gd name="T39" fmla="*/ 67 h 124"/>
                <a:gd name="T40" fmla="*/ 434 w 759"/>
                <a:gd name="T41" fmla="*/ 89 h 124"/>
                <a:gd name="T42" fmla="*/ 445 w 759"/>
                <a:gd name="T43" fmla="*/ 102 h 124"/>
                <a:gd name="T44" fmla="*/ 473 w 759"/>
                <a:gd name="T45" fmla="*/ 116 h 124"/>
                <a:gd name="T46" fmla="*/ 550 w 759"/>
                <a:gd name="T47" fmla="*/ 76 h 124"/>
                <a:gd name="T48" fmla="*/ 663 w 759"/>
                <a:gd name="T49" fmla="*/ 50 h 124"/>
                <a:gd name="T50" fmla="*/ 705 w 759"/>
                <a:gd name="T51" fmla="*/ 63 h 124"/>
                <a:gd name="T52" fmla="*/ 747 w 759"/>
                <a:gd name="T53" fmla="*/ 91 h 124"/>
                <a:gd name="T54" fmla="*/ 758 w 759"/>
                <a:gd name="T55" fmla="*/ 123 h 124"/>
                <a:gd name="T56" fmla="*/ 0 w 759"/>
                <a:gd name="T57" fmla="*/ 123 h 124"/>
                <a:gd name="T58" fmla="*/ 3 w 759"/>
                <a:gd name="T59" fmla="*/ 8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59" h="124">
                  <a:moveTo>
                    <a:pt x="3" y="89"/>
                  </a:moveTo>
                  <a:lnTo>
                    <a:pt x="32" y="53"/>
                  </a:lnTo>
                  <a:lnTo>
                    <a:pt x="49" y="38"/>
                  </a:lnTo>
                  <a:lnTo>
                    <a:pt x="63" y="26"/>
                  </a:lnTo>
                  <a:lnTo>
                    <a:pt x="85" y="7"/>
                  </a:lnTo>
                  <a:lnTo>
                    <a:pt x="95" y="0"/>
                  </a:lnTo>
                  <a:lnTo>
                    <a:pt x="161" y="32"/>
                  </a:lnTo>
                  <a:lnTo>
                    <a:pt x="176" y="50"/>
                  </a:lnTo>
                  <a:lnTo>
                    <a:pt x="187" y="63"/>
                  </a:lnTo>
                  <a:lnTo>
                    <a:pt x="200" y="79"/>
                  </a:lnTo>
                  <a:lnTo>
                    <a:pt x="207" y="89"/>
                  </a:lnTo>
                  <a:lnTo>
                    <a:pt x="247" y="67"/>
                  </a:lnTo>
                  <a:lnTo>
                    <a:pt x="265" y="57"/>
                  </a:lnTo>
                  <a:lnTo>
                    <a:pt x="289" y="48"/>
                  </a:lnTo>
                  <a:lnTo>
                    <a:pt x="308" y="32"/>
                  </a:lnTo>
                  <a:lnTo>
                    <a:pt x="339" y="41"/>
                  </a:lnTo>
                  <a:lnTo>
                    <a:pt x="364" y="51"/>
                  </a:lnTo>
                  <a:lnTo>
                    <a:pt x="390" y="62"/>
                  </a:lnTo>
                  <a:lnTo>
                    <a:pt x="394" y="63"/>
                  </a:lnTo>
                  <a:lnTo>
                    <a:pt x="413" y="67"/>
                  </a:lnTo>
                  <a:lnTo>
                    <a:pt x="434" y="89"/>
                  </a:lnTo>
                  <a:lnTo>
                    <a:pt x="445" y="102"/>
                  </a:lnTo>
                  <a:lnTo>
                    <a:pt x="473" y="116"/>
                  </a:lnTo>
                  <a:lnTo>
                    <a:pt x="550" y="76"/>
                  </a:lnTo>
                  <a:lnTo>
                    <a:pt x="663" y="50"/>
                  </a:lnTo>
                  <a:lnTo>
                    <a:pt x="705" y="63"/>
                  </a:lnTo>
                  <a:lnTo>
                    <a:pt x="747" y="91"/>
                  </a:lnTo>
                  <a:lnTo>
                    <a:pt x="758" y="123"/>
                  </a:lnTo>
                  <a:lnTo>
                    <a:pt x="0" y="123"/>
                  </a:lnTo>
                  <a:lnTo>
                    <a:pt x="3" y="89"/>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5" name="Freeform 170"/>
            <p:cNvSpPr>
              <a:spLocks/>
            </p:cNvSpPr>
            <p:nvPr/>
          </p:nvSpPr>
          <p:spPr bwMode="auto">
            <a:xfrm>
              <a:off x="1449" y="3357"/>
              <a:ext cx="96" cy="69"/>
            </a:xfrm>
            <a:custGeom>
              <a:avLst/>
              <a:gdLst>
                <a:gd name="T0" fmla="*/ 0 w 96"/>
                <a:gd name="T1" fmla="*/ 0 h 69"/>
                <a:gd name="T2" fmla="*/ 46 w 96"/>
                <a:gd name="T3" fmla="*/ 11 h 69"/>
                <a:gd name="T4" fmla="*/ 62 w 96"/>
                <a:gd name="T5" fmla="*/ 17 h 69"/>
                <a:gd name="T6" fmla="*/ 70 w 96"/>
                <a:gd name="T7" fmla="*/ 21 h 69"/>
                <a:gd name="T8" fmla="*/ 79 w 96"/>
                <a:gd name="T9" fmla="*/ 28 h 69"/>
                <a:gd name="T10" fmla="*/ 87 w 96"/>
                <a:gd name="T11" fmla="*/ 38 h 69"/>
                <a:gd name="T12" fmla="*/ 91 w 96"/>
                <a:gd name="T13" fmla="*/ 47 h 69"/>
                <a:gd name="T14" fmla="*/ 95 w 96"/>
                <a:gd name="T15" fmla="*/ 57 h 69"/>
                <a:gd name="T16" fmla="*/ 88 w 96"/>
                <a:gd name="T17" fmla="*/ 68 h 69"/>
                <a:gd name="T18" fmla="*/ 85 w 96"/>
                <a:gd name="T19" fmla="*/ 56 h 69"/>
                <a:gd name="T20" fmla="*/ 78 w 96"/>
                <a:gd name="T21" fmla="*/ 46 h 69"/>
                <a:gd name="T22" fmla="*/ 73 w 96"/>
                <a:gd name="T23" fmla="*/ 38 h 69"/>
                <a:gd name="T24" fmla="*/ 68 w 96"/>
                <a:gd name="T25" fmla="*/ 33 h 69"/>
                <a:gd name="T26" fmla="*/ 58 w 96"/>
                <a:gd name="T27" fmla="*/ 28 h 69"/>
                <a:gd name="T28" fmla="*/ 47 w 96"/>
                <a:gd name="T29" fmla="*/ 22 h 69"/>
                <a:gd name="T30" fmla="*/ 32 w 96"/>
                <a:gd name="T31" fmla="*/ 16 h 69"/>
                <a:gd name="T32" fmla="*/ 18 w 96"/>
                <a:gd name="T33" fmla="*/ 9 h 69"/>
                <a:gd name="T34" fmla="*/ 0 w 9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9">
                  <a:moveTo>
                    <a:pt x="0" y="0"/>
                  </a:moveTo>
                  <a:lnTo>
                    <a:pt x="46" y="11"/>
                  </a:lnTo>
                  <a:lnTo>
                    <a:pt x="62" y="17"/>
                  </a:lnTo>
                  <a:lnTo>
                    <a:pt x="70" y="21"/>
                  </a:lnTo>
                  <a:lnTo>
                    <a:pt x="79" y="28"/>
                  </a:lnTo>
                  <a:lnTo>
                    <a:pt x="87" y="38"/>
                  </a:lnTo>
                  <a:lnTo>
                    <a:pt x="91" y="47"/>
                  </a:lnTo>
                  <a:lnTo>
                    <a:pt x="95" y="57"/>
                  </a:lnTo>
                  <a:lnTo>
                    <a:pt x="88" y="68"/>
                  </a:lnTo>
                  <a:lnTo>
                    <a:pt x="85" y="56"/>
                  </a:lnTo>
                  <a:lnTo>
                    <a:pt x="78" y="46"/>
                  </a:lnTo>
                  <a:lnTo>
                    <a:pt x="73" y="38"/>
                  </a:lnTo>
                  <a:lnTo>
                    <a:pt x="68" y="33"/>
                  </a:lnTo>
                  <a:lnTo>
                    <a:pt x="58" y="28"/>
                  </a:lnTo>
                  <a:lnTo>
                    <a:pt x="47" y="22"/>
                  </a:lnTo>
                  <a:lnTo>
                    <a:pt x="32" y="16"/>
                  </a:lnTo>
                  <a:lnTo>
                    <a:pt x="18" y="9"/>
                  </a:lnTo>
                  <a:lnTo>
                    <a:pt x="0" y="0"/>
                  </a:lnTo>
                </a:path>
              </a:pathLst>
            </a:custGeom>
            <a:solidFill>
              <a:srgbClr val="7F7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06" name="Rectangle 171"/>
            <p:cNvSpPr>
              <a:spLocks noChangeArrowheads="1"/>
            </p:cNvSpPr>
            <p:nvPr/>
          </p:nvSpPr>
          <p:spPr bwMode="auto">
            <a:xfrm>
              <a:off x="1238" y="3503"/>
              <a:ext cx="1041"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600" u="none">
                  <a:solidFill>
                    <a:srgbClr val="FFFF66"/>
                  </a:solidFill>
                  <a:latin typeface="Arial" charset="0"/>
                </a:rPr>
                <a:t>Professor Jones</a:t>
              </a:r>
              <a:endParaRPr lang="en-US" sz="1600" u="none">
                <a:latin typeface="Arial" charset="0"/>
              </a:endParaRPr>
            </a:p>
          </p:txBody>
        </p:sp>
      </p:grpSp>
      <p:grpSp>
        <p:nvGrpSpPr>
          <p:cNvPr id="175" name="Group 172"/>
          <p:cNvGrpSpPr>
            <a:grpSpLocks/>
          </p:cNvGrpSpPr>
          <p:nvPr/>
        </p:nvGrpSpPr>
        <p:grpSpPr bwMode="auto">
          <a:xfrm>
            <a:off x="3656013" y="4070350"/>
            <a:ext cx="1708150" cy="1368425"/>
            <a:chOff x="2294" y="2229"/>
            <a:chExt cx="1076" cy="862"/>
          </a:xfrm>
        </p:grpSpPr>
        <p:sp>
          <p:nvSpPr>
            <p:cNvPr id="176" name="Rectangle 173"/>
            <p:cNvSpPr>
              <a:spLocks noChangeArrowheads="1"/>
            </p:cNvSpPr>
            <p:nvPr/>
          </p:nvSpPr>
          <p:spPr bwMode="auto">
            <a:xfrm>
              <a:off x="2433" y="2229"/>
              <a:ext cx="553" cy="304"/>
            </a:xfrm>
            <a:prstGeom prst="rect">
              <a:avLst/>
            </a:prstGeom>
            <a:solidFill>
              <a:srgbClr val="000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177" name="Group 174"/>
            <p:cNvGrpSpPr>
              <a:grpSpLocks/>
            </p:cNvGrpSpPr>
            <p:nvPr/>
          </p:nvGrpSpPr>
          <p:grpSpPr bwMode="auto">
            <a:xfrm>
              <a:off x="2654" y="2447"/>
              <a:ext cx="171" cy="163"/>
              <a:chOff x="2654" y="2447"/>
              <a:chExt cx="171" cy="163"/>
            </a:xfrm>
          </p:grpSpPr>
          <p:sp>
            <p:nvSpPr>
              <p:cNvPr id="255" name="Freeform 175"/>
              <p:cNvSpPr>
                <a:spLocks/>
              </p:cNvSpPr>
              <p:nvPr/>
            </p:nvSpPr>
            <p:spPr bwMode="auto">
              <a:xfrm>
                <a:off x="2700" y="2452"/>
                <a:ext cx="125" cy="157"/>
              </a:xfrm>
              <a:custGeom>
                <a:avLst/>
                <a:gdLst>
                  <a:gd name="T0" fmla="*/ 0 w 125"/>
                  <a:gd name="T1" fmla="*/ 115 h 157"/>
                  <a:gd name="T2" fmla="*/ 5 w 125"/>
                  <a:gd name="T3" fmla="*/ 107 h 157"/>
                  <a:gd name="T4" fmla="*/ 4 w 125"/>
                  <a:gd name="T5" fmla="*/ 95 h 157"/>
                  <a:gd name="T6" fmla="*/ 1 w 125"/>
                  <a:gd name="T7" fmla="*/ 69 h 157"/>
                  <a:gd name="T8" fmla="*/ 5 w 125"/>
                  <a:gd name="T9" fmla="*/ 41 h 157"/>
                  <a:gd name="T10" fmla="*/ 13 w 125"/>
                  <a:gd name="T11" fmla="*/ 20 h 157"/>
                  <a:gd name="T12" fmla="*/ 26 w 125"/>
                  <a:gd name="T13" fmla="*/ 8 h 157"/>
                  <a:gd name="T14" fmla="*/ 46 w 125"/>
                  <a:gd name="T15" fmla="*/ 2 h 157"/>
                  <a:gd name="T16" fmla="*/ 69 w 125"/>
                  <a:gd name="T17" fmla="*/ 0 h 157"/>
                  <a:gd name="T18" fmla="*/ 87 w 125"/>
                  <a:gd name="T19" fmla="*/ 2 h 157"/>
                  <a:gd name="T20" fmla="*/ 106 w 125"/>
                  <a:gd name="T21" fmla="*/ 14 h 157"/>
                  <a:gd name="T22" fmla="*/ 114 w 125"/>
                  <a:gd name="T23" fmla="*/ 29 h 157"/>
                  <a:gd name="T24" fmla="*/ 121 w 125"/>
                  <a:gd name="T25" fmla="*/ 48 h 157"/>
                  <a:gd name="T26" fmla="*/ 124 w 125"/>
                  <a:gd name="T27" fmla="*/ 75 h 157"/>
                  <a:gd name="T28" fmla="*/ 120 w 125"/>
                  <a:gd name="T29" fmla="*/ 81 h 157"/>
                  <a:gd name="T30" fmla="*/ 122 w 125"/>
                  <a:gd name="T31" fmla="*/ 89 h 157"/>
                  <a:gd name="T32" fmla="*/ 121 w 125"/>
                  <a:gd name="T33" fmla="*/ 103 h 157"/>
                  <a:gd name="T34" fmla="*/ 117 w 125"/>
                  <a:gd name="T35" fmla="*/ 118 h 157"/>
                  <a:gd name="T36" fmla="*/ 98 w 125"/>
                  <a:gd name="T37" fmla="*/ 143 h 157"/>
                  <a:gd name="T38" fmla="*/ 84 w 125"/>
                  <a:gd name="T39" fmla="*/ 148 h 157"/>
                  <a:gd name="T40" fmla="*/ 68 w 125"/>
                  <a:gd name="T41" fmla="*/ 153 h 157"/>
                  <a:gd name="T42" fmla="*/ 54 w 125"/>
                  <a:gd name="T43" fmla="*/ 156 h 157"/>
                  <a:gd name="T44" fmla="*/ 0 w 125"/>
                  <a:gd name="T45" fmla="*/ 11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57">
                    <a:moveTo>
                      <a:pt x="0" y="115"/>
                    </a:moveTo>
                    <a:lnTo>
                      <a:pt x="5" y="107"/>
                    </a:lnTo>
                    <a:lnTo>
                      <a:pt x="4" y="95"/>
                    </a:lnTo>
                    <a:lnTo>
                      <a:pt x="1" y="69"/>
                    </a:lnTo>
                    <a:lnTo>
                      <a:pt x="5" y="41"/>
                    </a:lnTo>
                    <a:lnTo>
                      <a:pt x="13" y="20"/>
                    </a:lnTo>
                    <a:lnTo>
                      <a:pt x="26" y="8"/>
                    </a:lnTo>
                    <a:lnTo>
                      <a:pt x="46" y="2"/>
                    </a:lnTo>
                    <a:lnTo>
                      <a:pt x="69" y="0"/>
                    </a:lnTo>
                    <a:lnTo>
                      <a:pt x="87" y="2"/>
                    </a:lnTo>
                    <a:lnTo>
                      <a:pt x="106" y="14"/>
                    </a:lnTo>
                    <a:lnTo>
                      <a:pt x="114" y="29"/>
                    </a:lnTo>
                    <a:lnTo>
                      <a:pt x="121" y="48"/>
                    </a:lnTo>
                    <a:lnTo>
                      <a:pt x="124" y="75"/>
                    </a:lnTo>
                    <a:lnTo>
                      <a:pt x="120" y="81"/>
                    </a:lnTo>
                    <a:lnTo>
                      <a:pt x="122" y="89"/>
                    </a:lnTo>
                    <a:lnTo>
                      <a:pt x="121" y="103"/>
                    </a:lnTo>
                    <a:lnTo>
                      <a:pt x="117" y="118"/>
                    </a:lnTo>
                    <a:lnTo>
                      <a:pt x="98" y="143"/>
                    </a:lnTo>
                    <a:lnTo>
                      <a:pt x="84" y="148"/>
                    </a:lnTo>
                    <a:lnTo>
                      <a:pt x="68" y="153"/>
                    </a:lnTo>
                    <a:lnTo>
                      <a:pt x="54" y="156"/>
                    </a:lnTo>
                    <a:lnTo>
                      <a:pt x="0" y="115"/>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6" name="Freeform 176"/>
              <p:cNvSpPr>
                <a:spLocks/>
              </p:cNvSpPr>
              <p:nvPr/>
            </p:nvSpPr>
            <p:spPr bwMode="auto">
              <a:xfrm>
                <a:off x="2694" y="2447"/>
                <a:ext cx="123" cy="128"/>
              </a:xfrm>
              <a:custGeom>
                <a:avLst/>
                <a:gdLst>
                  <a:gd name="T0" fmla="*/ 6 w 123"/>
                  <a:gd name="T1" fmla="*/ 110 h 128"/>
                  <a:gd name="T2" fmla="*/ 1 w 123"/>
                  <a:gd name="T3" fmla="*/ 79 h 128"/>
                  <a:gd name="T4" fmla="*/ 0 w 123"/>
                  <a:gd name="T5" fmla="*/ 62 h 128"/>
                  <a:gd name="T6" fmla="*/ 4 w 123"/>
                  <a:gd name="T7" fmla="*/ 38 h 128"/>
                  <a:gd name="T8" fmla="*/ 11 w 123"/>
                  <a:gd name="T9" fmla="*/ 19 h 128"/>
                  <a:gd name="T10" fmla="*/ 26 w 123"/>
                  <a:gd name="T11" fmla="*/ 5 h 128"/>
                  <a:gd name="T12" fmla="*/ 44 w 123"/>
                  <a:gd name="T13" fmla="*/ 1 h 128"/>
                  <a:gd name="T14" fmla="*/ 68 w 123"/>
                  <a:gd name="T15" fmla="*/ 0 h 128"/>
                  <a:gd name="T16" fmla="*/ 81 w 123"/>
                  <a:gd name="T17" fmla="*/ 2 h 128"/>
                  <a:gd name="T18" fmla="*/ 94 w 123"/>
                  <a:gd name="T19" fmla="*/ 6 h 128"/>
                  <a:gd name="T20" fmla="*/ 105 w 123"/>
                  <a:gd name="T21" fmla="*/ 12 h 128"/>
                  <a:gd name="T22" fmla="*/ 116 w 123"/>
                  <a:gd name="T23" fmla="*/ 20 h 128"/>
                  <a:gd name="T24" fmla="*/ 119 w 123"/>
                  <a:gd name="T25" fmla="*/ 27 h 128"/>
                  <a:gd name="T26" fmla="*/ 107 w 123"/>
                  <a:gd name="T27" fmla="*/ 20 h 128"/>
                  <a:gd name="T28" fmla="*/ 95 w 123"/>
                  <a:gd name="T29" fmla="*/ 19 h 128"/>
                  <a:gd name="T30" fmla="*/ 91 w 123"/>
                  <a:gd name="T31" fmla="*/ 19 h 128"/>
                  <a:gd name="T32" fmla="*/ 101 w 123"/>
                  <a:gd name="T33" fmla="*/ 26 h 128"/>
                  <a:gd name="T34" fmla="*/ 107 w 123"/>
                  <a:gd name="T35" fmla="*/ 34 h 128"/>
                  <a:gd name="T36" fmla="*/ 110 w 123"/>
                  <a:gd name="T37" fmla="*/ 42 h 128"/>
                  <a:gd name="T38" fmla="*/ 115 w 123"/>
                  <a:gd name="T39" fmla="*/ 48 h 128"/>
                  <a:gd name="T40" fmla="*/ 120 w 123"/>
                  <a:gd name="T41" fmla="*/ 55 h 128"/>
                  <a:gd name="T42" fmla="*/ 121 w 123"/>
                  <a:gd name="T43" fmla="*/ 62 h 128"/>
                  <a:gd name="T44" fmla="*/ 122 w 123"/>
                  <a:gd name="T45" fmla="*/ 70 h 128"/>
                  <a:gd name="T46" fmla="*/ 117 w 123"/>
                  <a:gd name="T47" fmla="*/ 86 h 128"/>
                  <a:gd name="T48" fmla="*/ 112 w 123"/>
                  <a:gd name="T49" fmla="*/ 96 h 128"/>
                  <a:gd name="T50" fmla="*/ 106 w 123"/>
                  <a:gd name="T51" fmla="*/ 93 h 128"/>
                  <a:gd name="T52" fmla="*/ 108 w 123"/>
                  <a:gd name="T53" fmla="*/ 89 h 128"/>
                  <a:gd name="T54" fmla="*/ 108 w 123"/>
                  <a:gd name="T55" fmla="*/ 83 h 128"/>
                  <a:gd name="T56" fmla="*/ 104 w 123"/>
                  <a:gd name="T57" fmla="*/ 78 h 128"/>
                  <a:gd name="T58" fmla="*/ 95 w 123"/>
                  <a:gd name="T59" fmla="*/ 81 h 128"/>
                  <a:gd name="T60" fmla="*/ 82 w 123"/>
                  <a:gd name="T61" fmla="*/ 88 h 128"/>
                  <a:gd name="T62" fmla="*/ 78 w 123"/>
                  <a:gd name="T63" fmla="*/ 103 h 128"/>
                  <a:gd name="T64" fmla="*/ 75 w 123"/>
                  <a:gd name="T65" fmla="*/ 109 h 128"/>
                  <a:gd name="T66" fmla="*/ 78 w 123"/>
                  <a:gd name="T67" fmla="*/ 114 h 128"/>
                  <a:gd name="T68" fmla="*/ 82 w 123"/>
                  <a:gd name="T69" fmla="*/ 116 h 128"/>
                  <a:gd name="T70" fmla="*/ 62 w 123"/>
                  <a:gd name="T71" fmla="*/ 123 h 128"/>
                  <a:gd name="T72" fmla="*/ 46 w 123"/>
                  <a:gd name="T73" fmla="*/ 125 h 128"/>
                  <a:gd name="T74" fmla="*/ 33 w 123"/>
                  <a:gd name="T75" fmla="*/ 127 h 128"/>
                  <a:gd name="T76" fmla="*/ 18 w 123"/>
                  <a:gd name="T77" fmla="*/ 118 h 128"/>
                  <a:gd name="T78" fmla="*/ 6 w 123"/>
                  <a:gd name="T79" fmla="*/ 11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 h="128">
                    <a:moveTo>
                      <a:pt x="6" y="110"/>
                    </a:moveTo>
                    <a:lnTo>
                      <a:pt x="1" y="79"/>
                    </a:lnTo>
                    <a:lnTo>
                      <a:pt x="0" y="62"/>
                    </a:lnTo>
                    <a:lnTo>
                      <a:pt x="4" y="38"/>
                    </a:lnTo>
                    <a:lnTo>
                      <a:pt x="11" y="19"/>
                    </a:lnTo>
                    <a:lnTo>
                      <a:pt x="26" y="5"/>
                    </a:lnTo>
                    <a:lnTo>
                      <a:pt x="44" y="1"/>
                    </a:lnTo>
                    <a:lnTo>
                      <a:pt x="68" y="0"/>
                    </a:lnTo>
                    <a:lnTo>
                      <a:pt x="81" y="2"/>
                    </a:lnTo>
                    <a:lnTo>
                      <a:pt x="94" y="6"/>
                    </a:lnTo>
                    <a:lnTo>
                      <a:pt x="105" y="12"/>
                    </a:lnTo>
                    <a:lnTo>
                      <a:pt x="116" y="20"/>
                    </a:lnTo>
                    <a:lnTo>
                      <a:pt x="119" y="27"/>
                    </a:lnTo>
                    <a:lnTo>
                      <a:pt x="107" y="20"/>
                    </a:lnTo>
                    <a:lnTo>
                      <a:pt x="95" y="19"/>
                    </a:lnTo>
                    <a:lnTo>
                      <a:pt x="91" y="19"/>
                    </a:lnTo>
                    <a:lnTo>
                      <a:pt x="101" y="26"/>
                    </a:lnTo>
                    <a:lnTo>
                      <a:pt x="107" y="34"/>
                    </a:lnTo>
                    <a:lnTo>
                      <a:pt x="110" y="42"/>
                    </a:lnTo>
                    <a:lnTo>
                      <a:pt x="115" y="48"/>
                    </a:lnTo>
                    <a:lnTo>
                      <a:pt x="120" y="55"/>
                    </a:lnTo>
                    <a:lnTo>
                      <a:pt x="121" y="62"/>
                    </a:lnTo>
                    <a:lnTo>
                      <a:pt x="122" y="70"/>
                    </a:lnTo>
                    <a:lnTo>
                      <a:pt x="117" y="86"/>
                    </a:lnTo>
                    <a:lnTo>
                      <a:pt x="112" y="96"/>
                    </a:lnTo>
                    <a:lnTo>
                      <a:pt x="106" y="93"/>
                    </a:lnTo>
                    <a:lnTo>
                      <a:pt x="108" y="89"/>
                    </a:lnTo>
                    <a:lnTo>
                      <a:pt x="108" y="83"/>
                    </a:lnTo>
                    <a:lnTo>
                      <a:pt x="104" y="78"/>
                    </a:lnTo>
                    <a:lnTo>
                      <a:pt x="95" y="81"/>
                    </a:lnTo>
                    <a:lnTo>
                      <a:pt x="82" y="88"/>
                    </a:lnTo>
                    <a:lnTo>
                      <a:pt x="78" y="103"/>
                    </a:lnTo>
                    <a:lnTo>
                      <a:pt x="75" y="109"/>
                    </a:lnTo>
                    <a:lnTo>
                      <a:pt x="78" y="114"/>
                    </a:lnTo>
                    <a:lnTo>
                      <a:pt x="82" y="116"/>
                    </a:lnTo>
                    <a:lnTo>
                      <a:pt x="62" y="123"/>
                    </a:lnTo>
                    <a:lnTo>
                      <a:pt x="46" y="125"/>
                    </a:lnTo>
                    <a:lnTo>
                      <a:pt x="33" y="127"/>
                    </a:lnTo>
                    <a:lnTo>
                      <a:pt x="18" y="118"/>
                    </a:lnTo>
                    <a:lnTo>
                      <a:pt x="6" y="110"/>
                    </a:lnTo>
                  </a:path>
                </a:pathLst>
              </a:custGeom>
              <a:solidFill>
                <a:srgbClr val="3F3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7" name="Freeform 177"/>
              <p:cNvSpPr>
                <a:spLocks/>
              </p:cNvSpPr>
              <p:nvPr/>
            </p:nvSpPr>
            <p:spPr bwMode="auto">
              <a:xfrm>
                <a:off x="2654" y="2563"/>
                <a:ext cx="102" cy="47"/>
              </a:xfrm>
              <a:custGeom>
                <a:avLst/>
                <a:gdLst>
                  <a:gd name="T0" fmla="*/ 0 w 102"/>
                  <a:gd name="T1" fmla="*/ 32 h 47"/>
                  <a:gd name="T2" fmla="*/ 23 w 102"/>
                  <a:gd name="T3" fmla="*/ 21 h 47"/>
                  <a:gd name="T4" fmla="*/ 42 w 102"/>
                  <a:gd name="T5" fmla="*/ 0 h 47"/>
                  <a:gd name="T6" fmla="*/ 101 w 102"/>
                  <a:gd name="T7" fmla="*/ 46 h 47"/>
                </a:gdLst>
                <a:ahLst/>
                <a:cxnLst>
                  <a:cxn ang="0">
                    <a:pos x="T0" y="T1"/>
                  </a:cxn>
                  <a:cxn ang="0">
                    <a:pos x="T2" y="T3"/>
                  </a:cxn>
                  <a:cxn ang="0">
                    <a:pos x="T4" y="T5"/>
                  </a:cxn>
                  <a:cxn ang="0">
                    <a:pos x="T6" y="T7"/>
                  </a:cxn>
                </a:cxnLst>
                <a:rect l="0" t="0" r="r" b="b"/>
                <a:pathLst>
                  <a:path w="102" h="47">
                    <a:moveTo>
                      <a:pt x="0" y="32"/>
                    </a:moveTo>
                    <a:lnTo>
                      <a:pt x="23" y="21"/>
                    </a:lnTo>
                    <a:lnTo>
                      <a:pt x="42" y="0"/>
                    </a:lnTo>
                    <a:lnTo>
                      <a:pt x="101" y="46"/>
                    </a:lnTo>
                  </a:path>
                </a:pathLst>
              </a:custGeom>
              <a:noFill/>
              <a:ln w="12700" cap="rnd" cmpd="sng">
                <a:solidFill>
                  <a:srgbClr val="00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78" name="Group 178"/>
            <p:cNvGrpSpPr>
              <a:grpSpLocks/>
            </p:cNvGrpSpPr>
            <p:nvPr/>
          </p:nvGrpSpPr>
          <p:grpSpPr bwMode="auto">
            <a:xfrm>
              <a:off x="2896" y="2232"/>
              <a:ext cx="298" cy="582"/>
              <a:chOff x="2896" y="2232"/>
              <a:chExt cx="298" cy="582"/>
            </a:xfrm>
          </p:grpSpPr>
          <p:sp>
            <p:nvSpPr>
              <p:cNvPr id="203" name="Freeform 179"/>
              <p:cNvSpPr>
                <a:spLocks/>
              </p:cNvSpPr>
              <p:nvPr/>
            </p:nvSpPr>
            <p:spPr bwMode="auto">
              <a:xfrm>
                <a:off x="2918" y="2670"/>
                <a:ext cx="218" cy="144"/>
              </a:xfrm>
              <a:custGeom>
                <a:avLst/>
                <a:gdLst>
                  <a:gd name="T0" fmla="*/ 18 w 218"/>
                  <a:gd name="T1" fmla="*/ 0 h 144"/>
                  <a:gd name="T2" fmla="*/ 0 w 218"/>
                  <a:gd name="T3" fmla="*/ 143 h 144"/>
                  <a:gd name="T4" fmla="*/ 217 w 218"/>
                  <a:gd name="T5" fmla="*/ 143 h 144"/>
                  <a:gd name="T6" fmla="*/ 209 w 218"/>
                  <a:gd name="T7" fmla="*/ 2 h 144"/>
                  <a:gd name="T8" fmla="*/ 18 w 218"/>
                  <a:gd name="T9" fmla="*/ 0 h 144"/>
                </a:gdLst>
                <a:ahLst/>
                <a:cxnLst>
                  <a:cxn ang="0">
                    <a:pos x="T0" y="T1"/>
                  </a:cxn>
                  <a:cxn ang="0">
                    <a:pos x="T2" y="T3"/>
                  </a:cxn>
                  <a:cxn ang="0">
                    <a:pos x="T4" y="T5"/>
                  </a:cxn>
                  <a:cxn ang="0">
                    <a:pos x="T6" y="T7"/>
                  </a:cxn>
                  <a:cxn ang="0">
                    <a:pos x="T8" y="T9"/>
                  </a:cxn>
                </a:cxnLst>
                <a:rect l="0" t="0" r="r" b="b"/>
                <a:pathLst>
                  <a:path w="218" h="144">
                    <a:moveTo>
                      <a:pt x="18" y="0"/>
                    </a:moveTo>
                    <a:lnTo>
                      <a:pt x="0" y="143"/>
                    </a:lnTo>
                    <a:lnTo>
                      <a:pt x="217" y="143"/>
                    </a:lnTo>
                    <a:lnTo>
                      <a:pt x="209" y="2"/>
                    </a:lnTo>
                    <a:lnTo>
                      <a:pt x="18" y="0"/>
                    </a:lnTo>
                  </a:path>
                </a:pathLst>
              </a:custGeom>
              <a:solidFill>
                <a:srgbClr val="00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204" name="Group 180"/>
              <p:cNvGrpSpPr>
                <a:grpSpLocks/>
              </p:cNvGrpSpPr>
              <p:nvPr/>
            </p:nvGrpSpPr>
            <p:grpSpPr bwMode="auto">
              <a:xfrm>
                <a:off x="2896" y="2232"/>
                <a:ext cx="256" cy="452"/>
                <a:chOff x="2896" y="2232"/>
                <a:chExt cx="256" cy="452"/>
              </a:xfrm>
            </p:grpSpPr>
            <p:grpSp>
              <p:nvGrpSpPr>
                <p:cNvPr id="207" name="Group 181"/>
                <p:cNvGrpSpPr>
                  <a:grpSpLocks/>
                </p:cNvGrpSpPr>
                <p:nvPr/>
              </p:nvGrpSpPr>
              <p:grpSpPr bwMode="auto">
                <a:xfrm>
                  <a:off x="2987" y="2372"/>
                  <a:ext cx="96" cy="110"/>
                  <a:chOff x="2987" y="2372"/>
                  <a:chExt cx="96" cy="110"/>
                </a:xfrm>
              </p:grpSpPr>
              <p:sp>
                <p:nvSpPr>
                  <p:cNvPr id="252" name="Freeform 182"/>
                  <p:cNvSpPr>
                    <a:spLocks/>
                  </p:cNvSpPr>
                  <p:nvPr/>
                </p:nvSpPr>
                <p:spPr bwMode="auto">
                  <a:xfrm>
                    <a:off x="2987" y="2372"/>
                    <a:ext cx="96" cy="110"/>
                  </a:xfrm>
                  <a:custGeom>
                    <a:avLst/>
                    <a:gdLst>
                      <a:gd name="T0" fmla="*/ 18 w 96"/>
                      <a:gd name="T1" fmla="*/ 0 h 110"/>
                      <a:gd name="T2" fmla="*/ 12 w 96"/>
                      <a:gd name="T3" fmla="*/ 29 h 110"/>
                      <a:gd name="T4" fmla="*/ 10 w 96"/>
                      <a:gd name="T5" fmla="*/ 32 h 110"/>
                      <a:gd name="T6" fmla="*/ 5 w 96"/>
                      <a:gd name="T7" fmla="*/ 35 h 110"/>
                      <a:gd name="T8" fmla="*/ 0 w 96"/>
                      <a:gd name="T9" fmla="*/ 37 h 110"/>
                      <a:gd name="T10" fmla="*/ 6 w 96"/>
                      <a:gd name="T11" fmla="*/ 65 h 110"/>
                      <a:gd name="T12" fmla="*/ 8 w 96"/>
                      <a:gd name="T13" fmla="*/ 79 h 110"/>
                      <a:gd name="T14" fmla="*/ 11 w 96"/>
                      <a:gd name="T15" fmla="*/ 87 h 110"/>
                      <a:gd name="T16" fmla="*/ 14 w 96"/>
                      <a:gd name="T17" fmla="*/ 94 h 110"/>
                      <a:gd name="T18" fmla="*/ 21 w 96"/>
                      <a:gd name="T19" fmla="*/ 99 h 110"/>
                      <a:gd name="T20" fmla="*/ 33 w 96"/>
                      <a:gd name="T21" fmla="*/ 104 h 110"/>
                      <a:gd name="T22" fmla="*/ 46 w 96"/>
                      <a:gd name="T23" fmla="*/ 108 h 110"/>
                      <a:gd name="T24" fmla="*/ 56 w 96"/>
                      <a:gd name="T25" fmla="*/ 109 h 110"/>
                      <a:gd name="T26" fmla="*/ 65 w 96"/>
                      <a:gd name="T27" fmla="*/ 108 h 110"/>
                      <a:gd name="T28" fmla="*/ 76 w 96"/>
                      <a:gd name="T29" fmla="*/ 105 h 110"/>
                      <a:gd name="T30" fmla="*/ 83 w 96"/>
                      <a:gd name="T31" fmla="*/ 101 h 110"/>
                      <a:gd name="T32" fmla="*/ 93 w 96"/>
                      <a:gd name="T33" fmla="*/ 87 h 110"/>
                      <a:gd name="T34" fmla="*/ 95 w 96"/>
                      <a:gd name="T35" fmla="*/ 76 h 110"/>
                      <a:gd name="T36" fmla="*/ 94 w 96"/>
                      <a:gd name="T37" fmla="*/ 59 h 110"/>
                      <a:gd name="T38" fmla="*/ 90 w 96"/>
                      <a:gd name="T39" fmla="*/ 53 h 110"/>
                      <a:gd name="T40" fmla="*/ 79 w 96"/>
                      <a:gd name="T41" fmla="*/ 42 h 110"/>
                      <a:gd name="T42" fmla="*/ 76 w 96"/>
                      <a:gd name="T43" fmla="*/ 38 h 110"/>
                      <a:gd name="T44" fmla="*/ 75 w 96"/>
                      <a:gd name="T45" fmla="*/ 22 h 110"/>
                      <a:gd name="T46" fmla="*/ 77 w 96"/>
                      <a:gd name="T47" fmla="*/ 12 h 110"/>
                      <a:gd name="T48" fmla="*/ 18 w 96"/>
                      <a:gd name="T4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110">
                        <a:moveTo>
                          <a:pt x="18" y="0"/>
                        </a:moveTo>
                        <a:lnTo>
                          <a:pt x="12" y="29"/>
                        </a:lnTo>
                        <a:lnTo>
                          <a:pt x="10" y="32"/>
                        </a:lnTo>
                        <a:lnTo>
                          <a:pt x="5" y="35"/>
                        </a:lnTo>
                        <a:lnTo>
                          <a:pt x="0" y="37"/>
                        </a:lnTo>
                        <a:lnTo>
                          <a:pt x="6" y="65"/>
                        </a:lnTo>
                        <a:lnTo>
                          <a:pt x="8" y="79"/>
                        </a:lnTo>
                        <a:lnTo>
                          <a:pt x="11" y="87"/>
                        </a:lnTo>
                        <a:lnTo>
                          <a:pt x="14" y="94"/>
                        </a:lnTo>
                        <a:lnTo>
                          <a:pt x="21" y="99"/>
                        </a:lnTo>
                        <a:lnTo>
                          <a:pt x="33" y="104"/>
                        </a:lnTo>
                        <a:lnTo>
                          <a:pt x="46" y="108"/>
                        </a:lnTo>
                        <a:lnTo>
                          <a:pt x="56" y="109"/>
                        </a:lnTo>
                        <a:lnTo>
                          <a:pt x="65" y="108"/>
                        </a:lnTo>
                        <a:lnTo>
                          <a:pt x="76" y="105"/>
                        </a:lnTo>
                        <a:lnTo>
                          <a:pt x="83" y="101"/>
                        </a:lnTo>
                        <a:lnTo>
                          <a:pt x="93" y="87"/>
                        </a:lnTo>
                        <a:lnTo>
                          <a:pt x="95" y="76"/>
                        </a:lnTo>
                        <a:lnTo>
                          <a:pt x="94" y="59"/>
                        </a:lnTo>
                        <a:lnTo>
                          <a:pt x="90" y="53"/>
                        </a:lnTo>
                        <a:lnTo>
                          <a:pt x="79" y="42"/>
                        </a:lnTo>
                        <a:lnTo>
                          <a:pt x="76" y="38"/>
                        </a:lnTo>
                        <a:lnTo>
                          <a:pt x="75" y="22"/>
                        </a:lnTo>
                        <a:lnTo>
                          <a:pt x="77" y="12"/>
                        </a:lnTo>
                        <a:lnTo>
                          <a:pt x="18" y="0"/>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3" name="Freeform 183"/>
                  <p:cNvSpPr>
                    <a:spLocks/>
                  </p:cNvSpPr>
                  <p:nvPr/>
                </p:nvSpPr>
                <p:spPr bwMode="auto">
                  <a:xfrm>
                    <a:off x="2987" y="2372"/>
                    <a:ext cx="78" cy="95"/>
                  </a:xfrm>
                  <a:custGeom>
                    <a:avLst/>
                    <a:gdLst>
                      <a:gd name="T0" fmla="*/ 18 w 78"/>
                      <a:gd name="T1" fmla="*/ 0 h 95"/>
                      <a:gd name="T2" fmla="*/ 13 w 78"/>
                      <a:gd name="T3" fmla="*/ 29 h 95"/>
                      <a:gd name="T4" fmla="*/ 10 w 78"/>
                      <a:gd name="T5" fmla="*/ 32 h 95"/>
                      <a:gd name="T6" fmla="*/ 5 w 78"/>
                      <a:gd name="T7" fmla="*/ 35 h 95"/>
                      <a:gd name="T8" fmla="*/ 0 w 78"/>
                      <a:gd name="T9" fmla="*/ 37 h 95"/>
                      <a:gd name="T10" fmla="*/ 6 w 78"/>
                      <a:gd name="T11" fmla="*/ 65 h 95"/>
                      <a:gd name="T12" fmla="*/ 9 w 78"/>
                      <a:gd name="T13" fmla="*/ 79 h 95"/>
                      <a:gd name="T14" fmla="*/ 11 w 78"/>
                      <a:gd name="T15" fmla="*/ 87 h 95"/>
                      <a:gd name="T16" fmla="*/ 15 w 78"/>
                      <a:gd name="T17" fmla="*/ 94 h 95"/>
                      <a:gd name="T18" fmla="*/ 15 w 78"/>
                      <a:gd name="T19" fmla="*/ 88 h 95"/>
                      <a:gd name="T20" fmla="*/ 15 w 78"/>
                      <a:gd name="T21" fmla="*/ 83 h 95"/>
                      <a:gd name="T22" fmla="*/ 17 w 78"/>
                      <a:gd name="T23" fmla="*/ 77 h 95"/>
                      <a:gd name="T24" fmla="*/ 18 w 78"/>
                      <a:gd name="T25" fmla="*/ 74 h 95"/>
                      <a:gd name="T26" fmla="*/ 19 w 78"/>
                      <a:gd name="T27" fmla="*/ 67 h 95"/>
                      <a:gd name="T28" fmla="*/ 20 w 78"/>
                      <a:gd name="T29" fmla="*/ 61 h 95"/>
                      <a:gd name="T30" fmla="*/ 22 w 78"/>
                      <a:gd name="T31" fmla="*/ 53 h 95"/>
                      <a:gd name="T32" fmla="*/ 25 w 78"/>
                      <a:gd name="T33" fmla="*/ 48 h 95"/>
                      <a:gd name="T34" fmla="*/ 30 w 78"/>
                      <a:gd name="T35" fmla="*/ 43 h 95"/>
                      <a:gd name="T36" fmla="*/ 35 w 78"/>
                      <a:gd name="T37" fmla="*/ 39 h 95"/>
                      <a:gd name="T38" fmla="*/ 40 w 78"/>
                      <a:gd name="T39" fmla="*/ 34 h 95"/>
                      <a:gd name="T40" fmla="*/ 48 w 78"/>
                      <a:gd name="T41" fmla="*/ 30 h 95"/>
                      <a:gd name="T42" fmla="*/ 77 w 78"/>
                      <a:gd name="T43" fmla="*/ 12 h 95"/>
                      <a:gd name="T44" fmla="*/ 18 w 78"/>
                      <a:gd name="T45"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 h="95">
                        <a:moveTo>
                          <a:pt x="18" y="0"/>
                        </a:moveTo>
                        <a:lnTo>
                          <a:pt x="13" y="29"/>
                        </a:lnTo>
                        <a:lnTo>
                          <a:pt x="10" y="32"/>
                        </a:lnTo>
                        <a:lnTo>
                          <a:pt x="5" y="35"/>
                        </a:lnTo>
                        <a:lnTo>
                          <a:pt x="0" y="37"/>
                        </a:lnTo>
                        <a:lnTo>
                          <a:pt x="6" y="65"/>
                        </a:lnTo>
                        <a:lnTo>
                          <a:pt x="9" y="79"/>
                        </a:lnTo>
                        <a:lnTo>
                          <a:pt x="11" y="87"/>
                        </a:lnTo>
                        <a:lnTo>
                          <a:pt x="15" y="94"/>
                        </a:lnTo>
                        <a:lnTo>
                          <a:pt x="15" y="88"/>
                        </a:lnTo>
                        <a:lnTo>
                          <a:pt x="15" y="83"/>
                        </a:lnTo>
                        <a:lnTo>
                          <a:pt x="17" y="77"/>
                        </a:lnTo>
                        <a:lnTo>
                          <a:pt x="18" y="74"/>
                        </a:lnTo>
                        <a:lnTo>
                          <a:pt x="19" y="67"/>
                        </a:lnTo>
                        <a:lnTo>
                          <a:pt x="20" y="61"/>
                        </a:lnTo>
                        <a:lnTo>
                          <a:pt x="22" y="53"/>
                        </a:lnTo>
                        <a:lnTo>
                          <a:pt x="25" y="48"/>
                        </a:lnTo>
                        <a:lnTo>
                          <a:pt x="30" y="43"/>
                        </a:lnTo>
                        <a:lnTo>
                          <a:pt x="35" y="39"/>
                        </a:lnTo>
                        <a:lnTo>
                          <a:pt x="40" y="34"/>
                        </a:lnTo>
                        <a:lnTo>
                          <a:pt x="48" y="30"/>
                        </a:lnTo>
                        <a:lnTo>
                          <a:pt x="77" y="12"/>
                        </a:lnTo>
                        <a:lnTo>
                          <a:pt x="18" y="0"/>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4" name="Freeform 184"/>
                  <p:cNvSpPr>
                    <a:spLocks/>
                  </p:cNvSpPr>
                  <p:nvPr/>
                </p:nvSpPr>
                <p:spPr bwMode="auto">
                  <a:xfrm>
                    <a:off x="2987" y="2372"/>
                    <a:ext cx="78" cy="80"/>
                  </a:xfrm>
                  <a:custGeom>
                    <a:avLst/>
                    <a:gdLst>
                      <a:gd name="T0" fmla="*/ 18 w 78"/>
                      <a:gd name="T1" fmla="*/ 0 h 80"/>
                      <a:gd name="T2" fmla="*/ 12 w 78"/>
                      <a:gd name="T3" fmla="*/ 29 h 80"/>
                      <a:gd name="T4" fmla="*/ 10 w 78"/>
                      <a:gd name="T5" fmla="*/ 32 h 80"/>
                      <a:gd name="T6" fmla="*/ 5 w 78"/>
                      <a:gd name="T7" fmla="*/ 35 h 80"/>
                      <a:gd name="T8" fmla="*/ 0 w 78"/>
                      <a:gd name="T9" fmla="*/ 37 h 80"/>
                      <a:gd name="T10" fmla="*/ 6 w 78"/>
                      <a:gd name="T11" fmla="*/ 65 h 80"/>
                      <a:gd name="T12" fmla="*/ 8 w 78"/>
                      <a:gd name="T13" fmla="*/ 79 h 80"/>
                      <a:gd name="T14" fmla="*/ 9 w 78"/>
                      <a:gd name="T15" fmla="*/ 71 h 80"/>
                      <a:gd name="T16" fmla="*/ 10 w 78"/>
                      <a:gd name="T17" fmla="*/ 64 h 80"/>
                      <a:gd name="T18" fmla="*/ 12 w 78"/>
                      <a:gd name="T19" fmla="*/ 58 h 80"/>
                      <a:gd name="T20" fmla="*/ 12 w 78"/>
                      <a:gd name="T21" fmla="*/ 52 h 80"/>
                      <a:gd name="T22" fmla="*/ 14 w 78"/>
                      <a:gd name="T23" fmla="*/ 47 h 80"/>
                      <a:gd name="T24" fmla="*/ 18 w 78"/>
                      <a:gd name="T25" fmla="*/ 42 h 80"/>
                      <a:gd name="T26" fmla="*/ 22 w 78"/>
                      <a:gd name="T27" fmla="*/ 40 h 80"/>
                      <a:gd name="T28" fmla="*/ 27 w 78"/>
                      <a:gd name="T29" fmla="*/ 37 h 80"/>
                      <a:gd name="T30" fmla="*/ 32 w 78"/>
                      <a:gd name="T31" fmla="*/ 35 h 80"/>
                      <a:gd name="T32" fmla="*/ 39 w 78"/>
                      <a:gd name="T33" fmla="*/ 31 h 80"/>
                      <a:gd name="T34" fmla="*/ 46 w 78"/>
                      <a:gd name="T35" fmla="*/ 28 h 80"/>
                      <a:gd name="T36" fmla="*/ 77 w 78"/>
                      <a:gd name="T37" fmla="*/ 12 h 80"/>
                      <a:gd name="T38" fmla="*/ 18 w 78"/>
                      <a:gd name="T3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 h="80">
                        <a:moveTo>
                          <a:pt x="18" y="0"/>
                        </a:moveTo>
                        <a:lnTo>
                          <a:pt x="12" y="29"/>
                        </a:lnTo>
                        <a:lnTo>
                          <a:pt x="10" y="32"/>
                        </a:lnTo>
                        <a:lnTo>
                          <a:pt x="5" y="35"/>
                        </a:lnTo>
                        <a:lnTo>
                          <a:pt x="0" y="37"/>
                        </a:lnTo>
                        <a:lnTo>
                          <a:pt x="6" y="65"/>
                        </a:lnTo>
                        <a:lnTo>
                          <a:pt x="8" y="79"/>
                        </a:lnTo>
                        <a:lnTo>
                          <a:pt x="9" y="71"/>
                        </a:lnTo>
                        <a:lnTo>
                          <a:pt x="10" y="64"/>
                        </a:lnTo>
                        <a:lnTo>
                          <a:pt x="12" y="58"/>
                        </a:lnTo>
                        <a:lnTo>
                          <a:pt x="12" y="52"/>
                        </a:lnTo>
                        <a:lnTo>
                          <a:pt x="14" y="47"/>
                        </a:lnTo>
                        <a:lnTo>
                          <a:pt x="18" y="42"/>
                        </a:lnTo>
                        <a:lnTo>
                          <a:pt x="22" y="40"/>
                        </a:lnTo>
                        <a:lnTo>
                          <a:pt x="27" y="37"/>
                        </a:lnTo>
                        <a:lnTo>
                          <a:pt x="32" y="35"/>
                        </a:lnTo>
                        <a:lnTo>
                          <a:pt x="39" y="31"/>
                        </a:lnTo>
                        <a:lnTo>
                          <a:pt x="46" y="28"/>
                        </a:lnTo>
                        <a:lnTo>
                          <a:pt x="77" y="12"/>
                        </a:lnTo>
                        <a:lnTo>
                          <a:pt x="18" y="0"/>
                        </a:lnTo>
                      </a:path>
                    </a:pathLst>
                  </a:custGeom>
                  <a:solidFill>
                    <a:srgbClr val="FF9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08" name="Group 185"/>
                <p:cNvGrpSpPr>
                  <a:grpSpLocks/>
                </p:cNvGrpSpPr>
                <p:nvPr/>
              </p:nvGrpSpPr>
              <p:grpSpPr bwMode="auto">
                <a:xfrm>
                  <a:off x="2975" y="2232"/>
                  <a:ext cx="148" cy="168"/>
                  <a:chOff x="2975" y="2232"/>
                  <a:chExt cx="148" cy="168"/>
                </a:xfrm>
              </p:grpSpPr>
              <p:grpSp>
                <p:nvGrpSpPr>
                  <p:cNvPr id="223" name="Group 186"/>
                  <p:cNvGrpSpPr>
                    <a:grpSpLocks/>
                  </p:cNvGrpSpPr>
                  <p:nvPr/>
                </p:nvGrpSpPr>
                <p:grpSpPr bwMode="auto">
                  <a:xfrm>
                    <a:off x="2984" y="2258"/>
                    <a:ext cx="108" cy="142"/>
                    <a:chOff x="2984" y="2258"/>
                    <a:chExt cx="108" cy="142"/>
                  </a:xfrm>
                </p:grpSpPr>
                <p:grpSp>
                  <p:nvGrpSpPr>
                    <p:cNvPr id="247" name="Group 187"/>
                    <p:cNvGrpSpPr>
                      <a:grpSpLocks/>
                    </p:cNvGrpSpPr>
                    <p:nvPr/>
                  </p:nvGrpSpPr>
                  <p:grpSpPr bwMode="auto">
                    <a:xfrm>
                      <a:off x="2984" y="2258"/>
                      <a:ext cx="108" cy="142"/>
                      <a:chOff x="2984" y="2258"/>
                      <a:chExt cx="108" cy="142"/>
                    </a:xfrm>
                  </p:grpSpPr>
                  <p:sp>
                    <p:nvSpPr>
                      <p:cNvPr id="249" name="Freeform 188"/>
                      <p:cNvSpPr>
                        <a:spLocks/>
                      </p:cNvSpPr>
                      <p:nvPr/>
                    </p:nvSpPr>
                    <p:spPr bwMode="auto">
                      <a:xfrm>
                        <a:off x="3006" y="2376"/>
                        <a:ext cx="57" cy="24"/>
                      </a:xfrm>
                      <a:custGeom>
                        <a:avLst/>
                        <a:gdLst>
                          <a:gd name="T0" fmla="*/ 0 w 57"/>
                          <a:gd name="T1" fmla="*/ 0 h 24"/>
                          <a:gd name="T2" fmla="*/ 1 w 57"/>
                          <a:gd name="T3" fmla="*/ 3 h 24"/>
                          <a:gd name="T4" fmla="*/ 2 w 57"/>
                          <a:gd name="T5" fmla="*/ 6 h 24"/>
                          <a:gd name="T6" fmla="*/ 4 w 57"/>
                          <a:gd name="T7" fmla="*/ 9 h 24"/>
                          <a:gd name="T8" fmla="*/ 7 w 57"/>
                          <a:gd name="T9" fmla="*/ 13 h 24"/>
                          <a:gd name="T10" fmla="*/ 11 w 57"/>
                          <a:gd name="T11" fmla="*/ 15 h 24"/>
                          <a:gd name="T12" fmla="*/ 14 w 57"/>
                          <a:gd name="T13" fmla="*/ 17 h 24"/>
                          <a:gd name="T14" fmla="*/ 19 w 57"/>
                          <a:gd name="T15" fmla="*/ 20 h 24"/>
                          <a:gd name="T16" fmla="*/ 23 w 57"/>
                          <a:gd name="T17" fmla="*/ 21 h 24"/>
                          <a:gd name="T18" fmla="*/ 29 w 57"/>
                          <a:gd name="T19" fmla="*/ 22 h 24"/>
                          <a:gd name="T20" fmla="*/ 34 w 57"/>
                          <a:gd name="T21" fmla="*/ 23 h 24"/>
                          <a:gd name="T22" fmla="*/ 41 w 57"/>
                          <a:gd name="T23" fmla="*/ 22 h 24"/>
                          <a:gd name="T24" fmla="*/ 45 w 57"/>
                          <a:gd name="T25" fmla="*/ 21 h 24"/>
                          <a:gd name="T26" fmla="*/ 48 w 57"/>
                          <a:gd name="T27" fmla="*/ 20 h 24"/>
                          <a:gd name="T28" fmla="*/ 52 w 57"/>
                          <a:gd name="T29" fmla="*/ 17 h 24"/>
                          <a:gd name="T30" fmla="*/ 56 w 57"/>
                          <a:gd name="T31" fmla="*/ 13 h 24"/>
                          <a:gd name="T32" fmla="*/ 0 w 57"/>
                          <a:gd name="T3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 h="24">
                            <a:moveTo>
                              <a:pt x="0" y="0"/>
                            </a:moveTo>
                            <a:lnTo>
                              <a:pt x="1" y="3"/>
                            </a:lnTo>
                            <a:lnTo>
                              <a:pt x="2" y="6"/>
                            </a:lnTo>
                            <a:lnTo>
                              <a:pt x="4" y="9"/>
                            </a:lnTo>
                            <a:lnTo>
                              <a:pt x="7" y="13"/>
                            </a:lnTo>
                            <a:lnTo>
                              <a:pt x="11" y="15"/>
                            </a:lnTo>
                            <a:lnTo>
                              <a:pt x="14" y="17"/>
                            </a:lnTo>
                            <a:lnTo>
                              <a:pt x="19" y="20"/>
                            </a:lnTo>
                            <a:lnTo>
                              <a:pt x="23" y="21"/>
                            </a:lnTo>
                            <a:lnTo>
                              <a:pt x="29" y="22"/>
                            </a:lnTo>
                            <a:lnTo>
                              <a:pt x="34" y="23"/>
                            </a:lnTo>
                            <a:lnTo>
                              <a:pt x="41" y="22"/>
                            </a:lnTo>
                            <a:lnTo>
                              <a:pt x="45" y="21"/>
                            </a:lnTo>
                            <a:lnTo>
                              <a:pt x="48" y="20"/>
                            </a:lnTo>
                            <a:lnTo>
                              <a:pt x="52" y="17"/>
                            </a:lnTo>
                            <a:lnTo>
                              <a:pt x="56" y="13"/>
                            </a:lnTo>
                            <a:lnTo>
                              <a:pt x="0" y="0"/>
                            </a:lnTo>
                          </a:path>
                        </a:pathLst>
                      </a:custGeom>
                      <a:solidFill>
                        <a:srgbClr val="7F3F00"/>
                      </a:solidFill>
                      <a:ln w="12700" cap="rnd" cmpd="sng">
                        <a:solidFill>
                          <a:srgbClr val="7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0" name="Freeform 189"/>
                      <p:cNvSpPr>
                        <a:spLocks/>
                      </p:cNvSpPr>
                      <p:nvPr/>
                    </p:nvSpPr>
                    <p:spPr bwMode="auto">
                      <a:xfrm>
                        <a:off x="2984" y="2258"/>
                        <a:ext cx="108" cy="142"/>
                      </a:xfrm>
                      <a:custGeom>
                        <a:avLst/>
                        <a:gdLst>
                          <a:gd name="T0" fmla="*/ 80 w 108"/>
                          <a:gd name="T1" fmla="*/ 129 h 142"/>
                          <a:gd name="T2" fmla="*/ 82 w 108"/>
                          <a:gd name="T3" fmla="*/ 125 h 142"/>
                          <a:gd name="T4" fmla="*/ 85 w 108"/>
                          <a:gd name="T5" fmla="*/ 120 h 142"/>
                          <a:gd name="T6" fmla="*/ 90 w 108"/>
                          <a:gd name="T7" fmla="*/ 109 h 142"/>
                          <a:gd name="T8" fmla="*/ 98 w 108"/>
                          <a:gd name="T9" fmla="*/ 90 h 142"/>
                          <a:gd name="T10" fmla="*/ 102 w 108"/>
                          <a:gd name="T11" fmla="*/ 75 h 142"/>
                          <a:gd name="T12" fmla="*/ 104 w 108"/>
                          <a:gd name="T13" fmla="*/ 62 h 142"/>
                          <a:gd name="T14" fmla="*/ 107 w 108"/>
                          <a:gd name="T15" fmla="*/ 43 h 142"/>
                          <a:gd name="T16" fmla="*/ 106 w 108"/>
                          <a:gd name="T17" fmla="*/ 26 h 142"/>
                          <a:gd name="T18" fmla="*/ 103 w 108"/>
                          <a:gd name="T19" fmla="*/ 16 h 142"/>
                          <a:gd name="T20" fmla="*/ 95 w 108"/>
                          <a:gd name="T21" fmla="*/ 9 h 142"/>
                          <a:gd name="T22" fmla="*/ 83 w 108"/>
                          <a:gd name="T23" fmla="*/ 3 h 142"/>
                          <a:gd name="T24" fmla="*/ 72 w 108"/>
                          <a:gd name="T25" fmla="*/ 1 h 142"/>
                          <a:gd name="T26" fmla="*/ 61 w 108"/>
                          <a:gd name="T27" fmla="*/ 0 h 142"/>
                          <a:gd name="T28" fmla="*/ 50 w 108"/>
                          <a:gd name="T29" fmla="*/ 1 h 142"/>
                          <a:gd name="T30" fmla="*/ 40 w 108"/>
                          <a:gd name="T31" fmla="*/ 2 h 142"/>
                          <a:gd name="T32" fmla="*/ 32 w 108"/>
                          <a:gd name="T33" fmla="*/ 5 h 142"/>
                          <a:gd name="T34" fmla="*/ 25 w 108"/>
                          <a:gd name="T35" fmla="*/ 10 h 142"/>
                          <a:gd name="T36" fmla="*/ 19 w 108"/>
                          <a:gd name="T37" fmla="*/ 17 h 142"/>
                          <a:gd name="T38" fmla="*/ 14 w 108"/>
                          <a:gd name="T39" fmla="*/ 26 h 142"/>
                          <a:gd name="T40" fmla="*/ 11 w 108"/>
                          <a:gd name="T41" fmla="*/ 35 h 142"/>
                          <a:gd name="T42" fmla="*/ 8 w 108"/>
                          <a:gd name="T43" fmla="*/ 44 h 142"/>
                          <a:gd name="T44" fmla="*/ 7 w 108"/>
                          <a:gd name="T45" fmla="*/ 55 h 142"/>
                          <a:gd name="T46" fmla="*/ 7 w 108"/>
                          <a:gd name="T47" fmla="*/ 61 h 142"/>
                          <a:gd name="T48" fmla="*/ 7 w 108"/>
                          <a:gd name="T49" fmla="*/ 66 h 142"/>
                          <a:gd name="T50" fmla="*/ 3 w 108"/>
                          <a:gd name="T51" fmla="*/ 67 h 142"/>
                          <a:gd name="T52" fmla="*/ 1 w 108"/>
                          <a:gd name="T53" fmla="*/ 69 h 142"/>
                          <a:gd name="T54" fmla="*/ 0 w 108"/>
                          <a:gd name="T55" fmla="*/ 72 h 142"/>
                          <a:gd name="T56" fmla="*/ 3 w 108"/>
                          <a:gd name="T57" fmla="*/ 78 h 142"/>
                          <a:gd name="T58" fmla="*/ 5 w 108"/>
                          <a:gd name="T59" fmla="*/ 81 h 142"/>
                          <a:gd name="T60" fmla="*/ 8 w 108"/>
                          <a:gd name="T61" fmla="*/ 85 h 142"/>
                          <a:gd name="T62" fmla="*/ 12 w 108"/>
                          <a:gd name="T63" fmla="*/ 88 h 142"/>
                          <a:gd name="T64" fmla="*/ 17 w 108"/>
                          <a:gd name="T65" fmla="*/ 88 h 142"/>
                          <a:gd name="T66" fmla="*/ 15 w 108"/>
                          <a:gd name="T67" fmla="*/ 95 h 142"/>
                          <a:gd name="T68" fmla="*/ 17 w 108"/>
                          <a:gd name="T69" fmla="*/ 104 h 142"/>
                          <a:gd name="T70" fmla="*/ 19 w 108"/>
                          <a:gd name="T71" fmla="*/ 112 h 142"/>
                          <a:gd name="T72" fmla="*/ 21 w 108"/>
                          <a:gd name="T73" fmla="*/ 117 h 142"/>
                          <a:gd name="T74" fmla="*/ 23 w 108"/>
                          <a:gd name="T75" fmla="*/ 122 h 142"/>
                          <a:gd name="T76" fmla="*/ 25 w 108"/>
                          <a:gd name="T77" fmla="*/ 125 h 142"/>
                          <a:gd name="T78" fmla="*/ 28 w 108"/>
                          <a:gd name="T79" fmla="*/ 128 h 142"/>
                          <a:gd name="T80" fmla="*/ 31 w 108"/>
                          <a:gd name="T81" fmla="*/ 132 h 142"/>
                          <a:gd name="T82" fmla="*/ 35 w 108"/>
                          <a:gd name="T83" fmla="*/ 135 h 142"/>
                          <a:gd name="T84" fmla="*/ 39 w 108"/>
                          <a:gd name="T85" fmla="*/ 137 h 142"/>
                          <a:gd name="T86" fmla="*/ 42 w 108"/>
                          <a:gd name="T87" fmla="*/ 138 h 142"/>
                          <a:gd name="T88" fmla="*/ 46 w 108"/>
                          <a:gd name="T89" fmla="*/ 139 h 142"/>
                          <a:gd name="T90" fmla="*/ 50 w 108"/>
                          <a:gd name="T91" fmla="*/ 140 h 142"/>
                          <a:gd name="T92" fmla="*/ 54 w 108"/>
                          <a:gd name="T93" fmla="*/ 140 h 142"/>
                          <a:gd name="T94" fmla="*/ 59 w 108"/>
                          <a:gd name="T95" fmla="*/ 141 h 142"/>
                          <a:gd name="T96" fmla="*/ 64 w 108"/>
                          <a:gd name="T97" fmla="*/ 140 h 142"/>
                          <a:gd name="T98" fmla="*/ 69 w 108"/>
                          <a:gd name="T99" fmla="*/ 139 h 142"/>
                          <a:gd name="T100" fmla="*/ 72 w 108"/>
                          <a:gd name="T101" fmla="*/ 137 h 142"/>
                          <a:gd name="T102" fmla="*/ 76 w 108"/>
                          <a:gd name="T103" fmla="*/ 133 h 142"/>
                          <a:gd name="T104" fmla="*/ 80 w 108"/>
                          <a:gd name="T105" fmla="*/ 12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 h="142">
                            <a:moveTo>
                              <a:pt x="80" y="129"/>
                            </a:moveTo>
                            <a:lnTo>
                              <a:pt x="82" y="125"/>
                            </a:lnTo>
                            <a:lnTo>
                              <a:pt x="85" y="120"/>
                            </a:lnTo>
                            <a:lnTo>
                              <a:pt x="90" y="109"/>
                            </a:lnTo>
                            <a:lnTo>
                              <a:pt x="98" y="90"/>
                            </a:lnTo>
                            <a:lnTo>
                              <a:pt x="102" y="75"/>
                            </a:lnTo>
                            <a:lnTo>
                              <a:pt x="104" y="62"/>
                            </a:lnTo>
                            <a:lnTo>
                              <a:pt x="107" y="43"/>
                            </a:lnTo>
                            <a:lnTo>
                              <a:pt x="106" y="26"/>
                            </a:lnTo>
                            <a:lnTo>
                              <a:pt x="103" y="16"/>
                            </a:lnTo>
                            <a:lnTo>
                              <a:pt x="95" y="9"/>
                            </a:lnTo>
                            <a:lnTo>
                              <a:pt x="83" y="3"/>
                            </a:lnTo>
                            <a:lnTo>
                              <a:pt x="72" y="1"/>
                            </a:lnTo>
                            <a:lnTo>
                              <a:pt x="61" y="0"/>
                            </a:lnTo>
                            <a:lnTo>
                              <a:pt x="50" y="1"/>
                            </a:lnTo>
                            <a:lnTo>
                              <a:pt x="40" y="2"/>
                            </a:lnTo>
                            <a:lnTo>
                              <a:pt x="32" y="5"/>
                            </a:lnTo>
                            <a:lnTo>
                              <a:pt x="25" y="10"/>
                            </a:lnTo>
                            <a:lnTo>
                              <a:pt x="19" y="17"/>
                            </a:lnTo>
                            <a:lnTo>
                              <a:pt x="14" y="26"/>
                            </a:lnTo>
                            <a:lnTo>
                              <a:pt x="11" y="35"/>
                            </a:lnTo>
                            <a:lnTo>
                              <a:pt x="8" y="44"/>
                            </a:lnTo>
                            <a:lnTo>
                              <a:pt x="7" y="55"/>
                            </a:lnTo>
                            <a:lnTo>
                              <a:pt x="7" y="61"/>
                            </a:lnTo>
                            <a:lnTo>
                              <a:pt x="7" y="66"/>
                            </a:lnTo>
                            <a:lnTo>
                              <a:pt x="3" y="67"/>
                            </a:lnTo>
                            <a:lnTo>
                              <a:pt x="1" y="69"/>
                            </a:lnTo>
                            <a:lnTo>
                              <a:pt x="0" y="72"/>
                            </a:lnTo>
                            <a:lnTo>
                              <a:pt x="3" y="78"/>
                            </a:lnTo>
                            <a:lnTo>
                              <a:pt x="5" y="81"/>
                            </a:lnTo>
                            <a:lnTo>
                              <a:pt x="8" y="85"/>
                            </a:lnTo>
                            <a:lnTo>
                              <a:pt x="12" y="88"/>
                            </a:lnTo>
                            <a:lnTo>
                              <a:pt x="17" y="88"/>
                            </a:lnTo>
                            <a:lnTo>
                              <a:pt x="15" y="95"/>
                            </a:lnTo>
                            <a:lnTo>
                              <a:pt x="17" y="104"/>
                            </a:lnTo>
                            <a:lnTo>
                              <a:pt x="19" y="112"/>
                            </a:lnTo>
                            <a:lnTo>
                              <a:pt x="21" y="117"/>
                            </a:lnTo>
                            <a:lnTo>
                              <a:pt x="23" y="122"/>
                            </a:lnTo>
                            <a:lnTo>
                              <a:pt x="25" y="125"/>
                            </a:lnTo>
                            <a:lnTo>
                              <a:pt x="28" y="128"/>
                            </a:lnTo>
                            <a:lnTo>
                              <a:pt x="31" y="132"/>
                            </a:lnTo>
                            <a:lnTo>
                              <a:pt x="35" y="135"/>
                            </a:lnTo>
                            <a:lnTo>
                              <a:pt x="39" y="137"/>
                            </a:lnTo>
                            <a:lnTo>
                              <a:pt x="42" y="138"/>
                            </a:lnTo>
                            <a:lnTo>
                              <a:pt x="46" y="139"/>
                            </a:lnTo>
                            <a:lnTo>
                              <a:pt x="50" y="140"/>
                            </a:lnTo>
                            <a:lnTo>
                              <a:pt x="54" y="140"/>
                            </a:lnTo>
                            <a:lnTo>
                              <a:pt x="59" y="141"/>
                            </a:lnTo>
                            <a:lnTo>
                              <a:pt x="64" y="140"/>
                            </a:lnTo>
                            <a:lnTo>
                              <a:pt x="69" y="139"/>
                            </a:lnTo>
                            <a:lnTo>
                              <a:pt x="72" y="137"/>
                            </a:lnTo>
                            <a:lnTo>
                              <a:pt x="76" y="133"/>
                            </a:lnTo>
                            <a:lnTo>
                              <a:pt x="80" y="129"/>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51" name="Freeform 190"/>
                      <p:cNvSpPr>
                        <a:spLocks/>
                      </p:cNvSpPr>
                      <p:nvPr/>
                    </p:nvSpPr>
                    <p:spPr bwMode="auto">
                      <a:xfrm>
                        <a:off x="3030" y="2348"/>
                        <a:ext cx="53" cy="52"/>
                      </a:xfrm>
                      <a:custGeom>
                        <a:avLst/>
                        <a:gdLst>
                          <a:gd name="T0" fmla="*/ 34 w 53"/>
                          <a:gd name="T1" fmla="*/ 39 h 52"/>
                          <a:gd name="T2" fmla="*/ 36 w 53"/>
                          <a:gd name="T3" fmla="*/ 35 h 52"/>
                          <a:gd name="T4" fmla="*/ 39 w 53"/>
                          <a:gd name="T5" fmla="*/ 31 h 52"/>
                          <a:gd name="T6" fmla="*/ 44 w 53"/>
                          <a:gd name="T7" fmla="*/ 19 h 52"/>
                          <a:gd name="T8" fmla="*/ 52 w 53"/>
                          <a:gd name="T9" fmla="*/ 0 h 52"/>
                          <a:gd name="T10" fmla="*/ 47 w 53"/>
                          <a:gd name="T11" fmla="*/ 8 h 52"/>
                          <a:gd name="T12" fmla="*/ 41 w 53"/>
                          <a:gd name="T13" fmla="*/ 16 h 52"/>
                          <a:gd name="T14" fmla="*/ 39 w 53"/>
                          <a:gd name="T15" fmla="*/ 21 h 52"/>
                          <a:gd name="T16" fmla="*/ 38 w 53"/>
                          <a:gd name="T17" fmla="*/ 26 h 52"/>
                          <a:gd name="T18" fmla="*/ 35 w 53"/>
                          <a:gd name="T19" fmla="*/ 31 h 52"/>
                          <a:gd name="T20" fmla="*/ 32 w 53"/>
                          <a:gd name="T21" fmla="*/ 37 h 52"/>
                          <a:gd name="T22" fmla="*/ 29 w 53"/>
                          <a:gd name="T23" fmla="*/ 40 h 52"/>
                          <a:gd name="T24" fmla="*/ 26 w 53"/>
                          <a:gd name="T25" fmla="*/ 42 h 52"/>
                          <a:gd name="T26" fmla="*/ 23 w 53"/>
                          <a:gd name="T27" fmla="*/ 44 h 52"/>
                          <a:gd name="T28" fmla="*/ 18 w 53"/>
                          <a:gd name="T29" fmla="*/ 43 h 52"/>
                          <a:gd name="T30" fmla="*/ 17 w 53"/>
                          <a:gd name="T31" fmla="*/ 40 h 52"/>
                          <a:gd name="T32" fmla="*/ 13 w 53"/>
                          <a:gd name="T33" fmla="*/ 36 h 52"/>
                          <a:gd name="T34" fmla="*/ 14 w 53"/>
                          <a:gd name="T35" fmla="*/ 42 h 52"/>
                          <a:gd name="T36" fmla="*/ 12 w 53"/>
                          <a:gd name="T37" fmla="*/ 46 h 52"/>
                          <a:gd name="T38" fmla="*/ 9 w 53"/>
                          <a:gd name="T39" fmla="*/ 48 h 52"/>
                          <a:gd name="T40" fmla="*/ 0 w 53"/>
                          <a:gd name="T41" fmla="*/ 49 h 52"/>
                          <a:gd name="T42" fmla="*/ 4 w 53"/>
                          <a:gd name="T43" fmla="*/ 50 h 52"/>
                          <a:gd name="T44" fmla="*/ 8 w 53"/>
                          <a:gd name="T45" fmla="*/ 51 h 52"/>
                          <a:gd name="T46" fmla="*/ 13 w 53"/>
                          <a:gd name="T47" fmla="*/ 51 h 52"/>
                          <a:gd name="T48" fmla="*/ 18 w 53"/>
                          <a:gd name="T49" fmla="*/ 50 h 52"/>
                          <a:gd name="T50" fmla="*/ 23 w 53"/>
                          <a:gd name="T51" fmla="*/ 49 h 52"/>
                          <a:gd name="T52" fmla="*/ 26 w 53"/>
                          <a:gd name="T53" fmla="*/ 47 h 52"/>
                          <a:gd name="T54" fmla="*/ 30 w 53"/>
                          <a:gd name="T55" fmla="*/ 43 h 52"/>
                          <a:gd name="T56" fmla="*/ 34 w 53"/>
                          <a:gd name="T57"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 h="52">
                            <a:moveTo>
                              <a:pt x="34" y="39"/>
                            </a:moveTo>
                            <a:lnTo>
                              <a:pt x="36" y="35"/>
                            </a:lnTo>
                            <a:lnTo>
                              <a:pt x="39" y="31"/>
                            </a:lnTo>
                            <a:lnTo>
                              <a:pt x="44" y="19"/>
                            </a:lnTo>
                            <a:lnTo>
                              <a:pt x="52" y="0"/>
                            </a:lnTo>
                            <a:lnTo>
                              <a:pt x="47" y="8"/>
                            </a:lnTo>
                            <a:lnTo>
                              <a:pt x="41" y="16"/>
                            </a:lnTo>
                            <a:lnTo>
                              <a:pt x="39" y="21"/>
                            </a:lnTo>
                            <a:lnTo>
                              <a:pt x="38" y="26"/>
                            </a:lnTo>
                            <a:lnTo>
                              <a:pt x="35" y="31"/>
                            </a:lnTo>
                            <a:lnTo>
                              <a:pt x="32" y="37"/>
                            </a:lnTo>
                            <a:lnTo>
                              <a:pt x="29" y="40"/>
                            </a:lnTo>
                            <a:lnTo>
                              <a:pt x="26" y="42"/>
                            </a:lnTo>
                            <a:lnTo>
                              <a:pt x="23" y="44"/>
                            </a:lnTo>
                            <a:lnTo>
                              <a:pt x="18" y="43"/>
                            </a:lnTo>
                            <a:lnTo>
                              <a:pt x="17" y="40"/>
                            </a:lnTo>
                            <a:lnTo>
                              <a:pt x="13" y="36"/>
                            </a:lnTo>
                            <a:lnTo>
                              <a:pt x="14" y="42"/>
                            </a:lnTo>
                            <a:lnTo>
                              <a:pt x="12" y="46"/>
                            </a:lnTo>
                            <a:lnTo>
                              <a:pt x="9" y="48"/>
                            </a:lnTo>
                            <a:lnTo>
                              <a:pt x="0" y="49"/>
                            </a:lnTo>
                            <a:lnTo>
                              <a:pt x="4" y="50"/>
                            </a:lnTo>
                            <a:lnTo>
                              <a:pt x="8" y="51"/>
                            </a:lnTo>
                            <a:lnTo>
                              <a:pt x="13" y="51"/>
                            </a:lnTo>
                            <a:lnTo>
                              <a:pt x="18" y="50"/>
                            </a:lnTo>
                            <a:lnTo>
                              <a:pt x="23" y="49"/>
                            </a:lnTo>
                            <a:lnTo>
                              <a:pt x="26" y="47"/>
                            </a:lnTo>
                            <a:lnTo>
                              <a:pt x="30" y="43"/>
                            </a:lnTo>
                            <a:lnTo>
                              <a:pt x="34"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248" name="Freeform 191"/>
                    <p:cNvSpPr>
                      <a:spLocks/>
                    </p:cNvSpPr>
                    <p:nvPr/>
                  </p:nvSpPr>
                  <p:spPr bwMode="auto">
                    <a:xfrm>
                      <a:off x="2985" y="2328"/>
                      <a:ext cx="23" cy="49"/>
                    </a:xfrm>
                    <a:custGeom>
                      <a:avLst/>
                      <a:gdLst>
                        <a:gd name="T0" fmla="*/ 20 w 23"/>
                        <a:gd name="T1" fmla="*/ 39 h 49"/>
                        <a:gd name="T2" fmla="*/ 19 w 23"/>
                        <a:gd name="T3" fmla="*/ 36 h 49"/>
                        <a:gd name="T4" fmla="*/ 19 w 23"/>
                        <a:gd name="T5" fmla="*/ 32 h 49"/>
                        <a:gd name="T6" fmla="*/ 20 w 23"/>
                        <a:gd name="T7" fmla="*/ 29 h 49"/>
                        <a:gd name="T8" fmla="*/ 20 w 23"/>
                        <a:gd name="T9" fmla="*/ 26 h 49"/>
                        <a:gd name="T10" fmla="*/ 21 w 23"/>
                        <a:gd name="T11" fmla="*/ 22 h 49"/>
                        <a:gd name="T12" fmla="*/ 21 w 23"/>
                        <a:gd name="T13" fmla="*/ 19 h 49"/>
                        <a:gd name="T14" fmla="*/ 21 w 23"/>
                        <a:gd name="T15" fmla="*/ 16 h 49"/>
                        <a:gd name="T16" fmla="*/ 22 w 23"/>
                        <a:gd name="T17" fmla="*/ 12 h 49"/>
                        <a:gd name="T18" fmla="*/ 21 w 23"/>
                        <a:gd name="T19" fmla="*/ 11 h 49"/>
                        <a:gd name="T20" fmla="*/ 19 w 23"/>
                        <a:gd name="T21" fmla="*/ 9 h 49"/>
                        <a:gd name="T22" fmla="*/ 17 w 23"/>
                        <a:gd name="T23" fmla="*/ 6 h 49"/>
                        <a:gd name="T24" fmla="*/ 17 w 23"/>
                        <a:gd name="T25" fmla="*/ 5 h 49"/>
                        <a:gd name="T26" fmla="*/ 16 w 23"/>
                        <a:gd name="T27" fmla="*/ 3 h 49"/>
                        <a:gd name="T28" fmla="*/ 14 w 23"/>
                        <a:gd name="T29" fmla="*/ 1 h 49"/>
                        <a:gd name="T30" fmla="*/ 12 w 23"/>
                        <a:gd name="T31" fmla="*/ 2 h 49"/>
                        <a:gd name="T32" fmla="*/ 0 w 23"/>
                        <a:gd name="T33" fmla="*/ 0 h 49"/>
                        <a:gd name="T34" fmla="*/ 0 w 23"/>
                        <a:gd name="T35" fmla="*/ 2 h 49"/>
                        <a:gd name="T36" fmla="*/ 2 w 23"/>
                        <a:gd name="T37" fmla="*/ 9 h 49"/>
                        <a:gd name="T38" fmla="*/ 5 w 23"/>
                        <a:gd name="T39" fmla="*/ 12 h 49"/>
                        <a:gd name="T40" fmla="*/ 7 w 23"/>
                        <a:gd name="T41" fmla="*/ 16 h 49"/>
                        <a:gd name="T42" fmla="*/ 11 w 23"/>
                        <a:gd name="T43" fmla="*/ 18 h 49"/>
                        <a:gd name="T44" fmla="*/ 16 w 23"/>
                        <a:gd name="T45" fmla="*/ 18 h 49"/>
                        <a:gd name="T46" fmla="*/ 15 w 23"/>
                        <a:gd name="T47" fmla="*/ 26 h 49"/>
                        <a:gd name="T48" fmla="*/ 16 w 23"/>
                        <a:gd name="T49" fmla="*/ 34 h 49"/>
                        <a:gd name="T50" fmla="*/ 19 w 23"/>
                        <a:gd name="T51" fmla="*/ 42 h 49"/>
                        <a:gd name="T52" fmla="*/ 20 w 23"/>
                        <a:gd name="T53" fmla="*/ 48 h 49"/>
                        <a:gd name="T54" fmla="*/ 20 w 23"/>
                        <a:gd name="T55" fmla="*/ 3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 h="49">
                          <a:moveTo>
                            <a:pt x="20" y="39"/>
                          </a:moveTo>
                          <a:lnTo>
                            <a:pt x="19" y="36"/>
                          </a:lnTo>
                          <a:lnTo>
                            <a:pt x="19" y="32"/>
                          </a:lnTo>
                          <a:lnTo>
                            <a:pt x="20" y="29"/>
                          </a:lnTo>
                          <a:lnTo>
                            <a:pt x="20" y="26"/>
                          </a:lnTo>
                          <a:lnTo>
                            <a:pt x="21" y="22"/>
                          </a:lnTo>
                          <a:lnTo>
                            <a:pt x="21" y="19"/>
                          </a:lnTo>
                          <a:lnTo>
                            <a:pt x="21" y="16"/>
                          </a:lnTo>
                          <a:lnTo>
                            <a:pt x="22" y="12"/>
                          </a:lnTo>
                          <a:lnTo>
                            <a:pt x="21" y="11"/>
                          </a:lnTo>
                          <a:lnTo>
                            <a:pt x="19" y="9"/>
                          </a:lnTo>
                          <a:lnTo>
                            <a:pt x="17" y="6"/>
                          </a:lnTo>
                          <a:lnTo>
                            <a:pt x="17" y="5"/>
                          </a:lnTo>
                          <a:lnTo>
                            <a:pt x="16" y="3"/>
                          </a:lnTo>
                          <a:lnTo>
                            <a:pt x="14" y="1"/>
                          </a:lnTo>
                          <a:lnTo>
                            <a:pt x="12" y="2"/>
                          </a:lnTo>
                          <a:lnTo>
                            <a:pt x="0" y="0"/>
                          </a:lnTo>
                          <a:lnTo>
                            <a:pt x="0" y="2"/>
                          </a:lnTo>
                          <a:lnTo>
                            <a:pt x="2" y="9"/>
                          </a:lnTo>
                          <a:lnTo>
                            <a:pt x="5" y="12"/>
                          </a:lnTo>
                          <a:lnTo>
                            <a:pt x="7" y="16"/>
                          </a:lnTo>
                          <a:lnTo>
                            <a:pt x="11" y="18"/>
                          </a:lnTo>
                          <a:lnTo>
                            <a:pt x="16" y="18"/>
                          </a:lnTo>
                          <a:lnTo>
                            <a:pt x="15" y="26"/>
                          </a:lnTo>
                          <a:lnTo>
                            <a:pt x="16" y="34"/>
                          </a:lnTo>
                          <a:lnTo>
                            <a:pt x="19" y="42"/>
                          </a:lnTo>
                          <a:lnTo>
                            <a:pt x="20" y="48"/>
                          </a:lnTo>
                          <a:lnTo>
                            <a:pt x="20" y="39"/>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24" name="Group 192"/>
                  <p:cNvGrpSpPr>
                    <a:grpSpLocks/>
                  </p:cNvGrpSpPr>
                  <p:nvPr/>
                </p:nvGrpSpPr>
                <p:grpSpPr bwMode="auto">
                  <a:xfrm>
                    <a:off x="3010" y="2304"/>
                    <a:ext cx="67" cy="82"/>
                    <a:chOff x="3010" y="2304"/>
                    <a:chExt cx="67" cy="82"/>
                  </a:xfrm>
                </p:grpSpPr>
                <p:grpSp>
                  <p:nvGrpSpPr>
                    <p:cNvPr id="233" name="Group 193"/>
                    <p:cNvGrpSpPr>
                      <a:grpSpLocks/>
                    </p:cNvGrpSpPr>
                    <p:nvPr/>
                  </p:nvGrpSpPr>
                  <p:grpSpPr bwMode="auto">
                    <a:xfrm>
                      <a:off x="3025" y="2363"/>
                      <a:ext cx="28" cy="23"/>
                      <a:chOff x="3025" y="2363"/>
                      <a:chExt cx="28" cy="23"/>
                    </a:xfrm>
                  </p:grpSpPr>
                  <p:sp>
                    <p:nvSpPr>
                      <p:cNvPr id="244" name="Oval 194"/>
                      <p:cNvSpPr>
                        <a:spLocks noChangeArrowheads="1"/>
                      </p:cNvSpPr>
                      <p:nvPr/>
                    </p:nvSpPr>
                    <p:spPr bwMode="auto">
                      <a:xfrm>
                        <a:off x="3028" y="2368"/>
                        <a:ext cx="19" cy="6"/>
                      </a:xfrm>
                      <a:prstGeom prst="ellipse">
                        <a:avLst/>
                      </a:prstGeom>
                      <a:solidFill>
                        <a:srgbClr val="FFFFFF"/>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45" name="Freeform 195"/>
                      <p:cNvSpPr>
                        <a:spLocks/>
                      </p:cNvSpPr>
                      <p:nvPr/>
                    </p:nvSpPr>
                    <p:spPr bwMode="auto">
                      <a:xfrm>
                        <a:off x="3025" y="2363"/>
                        <a:ext cx="28" cy="17"/>
                      </a:xfrm>
                      <a:custGeom>
                        <a:avLst/>
                        <a:gdLst>
                          <a:gd name="T0" fmla="*/ 0 w 28"/>
                          <a:gd name="T1" fmla="*/ 9 h 17"/>
                          <a:gd name="T2" fmla="*/ 2 w 28"/>
                          <a:gd name="T3" fmla="*/ 6 h 17"/>
                          <a:gd name="T4" fmla="*/ 4 w 28"/>
                          <a:gd name="T5" fmla="*/ 4 h 17"/>
                          <a:gd name="T6" fmla="*/ 6 w 28"/>
                          <a:gd name="T7" fmla="*/ 3 h 17"/>
                          <a:gd name="T8" fmla="*/ 8 w 28"/>
                          <a:gd name="T9" fmla="*/ 1 h 17"/>
                          <a:gd name="T10" fmla="*/ 10 w 28"/>
                          <a:gd name="T11" fmla="*/ 0 h 17"/>
                          <a:gd name="T12" fmla="*/ 12 w 28"/>
                          <a:gd name="T13" fmla="*/ 1 h 17"/>
                          <a:gd name="T14" fmla="*/ 14 w 28"/>
                          <a:gd name="T15" fmla="*/ 3 h 17"/>
                          <a:gd name="T16" fmla="*/ 16 w 28"/>
                          <a:gd name="T17" fmla="*/ 3 h 17"/>
                          <a:gd name="T18" fmla="*/ 17 w 28"/>
                          <a:gd name="T19" fmla="*/ 3 h 17"/>
                          <a:gd name="T20" fmla="*/ 20 w 28"/>
                          <a:gd name="T21" fmla="*/ 3 h 17"/>
                          <a:gd name="T22" fmla="*/ 22 w 28"/>
                          <a:gd name="T23" fmla="*/ 4 h 17"/>
                          <a:gd name="T24" fmla="*/ 23 w 28"/>
                          <a:gd name="T25" fmla="*/ 8 h 17"/>
                          <a:gd name="T26" fmla="*/ 24 w 28"/>
                          <a:gd name="T27" fmla="*/ 11 h 17"/>
                          <a:gd name="T28" fmla="*/ 25 w 28"/>
                          <a:gd name="T29" fmla="*/ 12 h 17"/>
                          <a:gd name="T30" fmla="*/ 27 w 28"/>
                          <a:gd name="T31" fmla="*/ 16 h 17"/>
                          <a:gd name="T32" fmla="*/ 19 w 28"/>
                          <a:gd name="T33" fmla="*/ 14 h 17"/>
                          <a:gd name="T34" fmla="*/ 17 w 28"/>
                          <a:gd name="T35" fmla="*/ 12 h 17"/>
                          <a:gd name="T36" fmla="*/ 15 w 28"/>
                          <a:gd name="T37" fmla="*/ 11 h 17"/>
                          <a:gd name="T38" fmla="*/ 13 w 28"/>
                          <a:gd name="T39" fmla="*/ 11 h 17"/>
                          <a:gd name="T40" fmla="*/ 11 w 28"/>
                          <a:gd name="T41" fmla="*/ 11 h 17"/>
                          <a:gd name="T42" fmla="*/ 9 w 28"/>
                          <a:gd name="T43" fmla="*/ 11 h 17"/>
                          <a:gd name="T44" fmla="*/ 6 w 28"/>
                          <a:gd name="T45" fmla="*/ 11 h 17"/>
                          <a:gd name="T46" fmla="*/ 4 w 28"/>
                          <a:gd name="T47" fmla="*/ 11 h 17"/>
                          <a:gd name="T48" fmla="*/ 0 w 28"/>
                          <a:gd name="T49"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17">
                            <a:moveTo>
                              <a:pt x="0" y="9"/>
                            </a:moveTo>
                            <a:lnTo>
                              <a:pt x="2" y="6"/>
                            </a:lnTo>
                            <a:lnTo>
                              <a:pt x="4" y="4"/>
                            </a:lnTo>
                            <a:lnTo>
                              <a:pt x="6" y="3"/>
                            </a:lnTo>
                            <a:lnTo>
                              <a:pt x="8" y="1"/>
                            </a:lnTo>
                            <a:lnTo>
                              <a:pt x="10" y="0"/>
                            </a:lnTo>
                            <a:lnTo>
                              <a:pt x="12" y="1"/>
                            </a:lnTo>
                            <a:lnTo>
                              <a:pt x="14" y="3"/>
                            </a:lnTo>
                            <a:lnTo>
                              <a:pt x="16" y="3"/>
                            </a:lnTo>
                            <a:lnTo>
                              <a:pt x="17" y="3"/>
                            </a:lnTo>
                            <a:lnTo>
                              <a:pt x="20" y="3"/>
                            </a:lnTo>
                            <a:lnTo>
                              <a:pt x="22" y="4"/>
                            </a:lnTo>
                            <a:lnTo>
                              <a:pt x="23" y="8"/>
                            </a:lnTo>
                            <a:lnTo>
                              <a:pt x="24" y="11"/>
                            </a:lnTo>
                            <a:lnTo>
                              <a:pt x="25" y="12"/>
                            </a:lnTo>
                            <a:lnTo>
                              <a:pt x="27" y="16"/>
                            </a:lnTo>
                            <a:lnTo>
                              <a:pt x="19" y="14"/>
                            </a:lnTo>
                            <a:lnTo>
                              <a:pt x="17" y="12"/>
                            </a:lnTo>
                            <a:lnTo>
                              <a:pt x="15" y="11"/>
                            </a:lnTo>
                            <a:lnTo>
                              <a:pt x="13" y="11"/>
                            </a:lnTo>
                            <a:lnTo>
                              <a:pt x="11" y="11"/>
                            </a:lnTo>
                            <a:lnTo>
                              <a:pt x="9" y="11"/>
                            </a:lnTo>
                            <a:lnTo>
                              <a:pt x="6" y="11"/>
                            </a:lnTo>
                            <a:lnTo>
                              <a:pt x="4" y="11"/>
                            </a:lnTo>
                            <a:lnTo>
                              <a:pt x="0" y="9"/>
                            </a:lnTo>
                          </a:path>
                        </a:pathLst>
                      </a:custGeom>
                      <a:solidFill>
                        <a:srgbClr val="FF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46" name="Freeform 196"/>
                      <p:cNvSpPr>
                        <a:spLocks/>
                      </p:cNvSpPr>
                      <p:nvPr/>
                    </p:nvSpPr>
                    <p:spPr bwMode="auto">
                      <a:xfrm>
                        <a:off x="3025" y="2369"/>
                        <a:ext cx="27" cy="17"/>
                      </a:xfrm>
                      <a:custGeom>
                        <a:avLst/>
                        <a:gdLst>
                          <a:gd name="T0" fmla="*/ 0 w 27"/>
                          <a:gd name="T1" fmla="*/ 0 h 17"/>
                          <a:gd name="T2" fmla="*/ 3 w 27"/>
                          <a:gd name="T3" fmla="*/ 0 h 17"/>
                          <a:gd name="T4" fmla="*/ 5 w 27"/>
                          <a:gd name="T5" fmla="*/ 1 h 17"/>
                          <a:gd name="T6" fmla="*/ 7 w 27"/>
                          <a:gd name="T7" fmla="*/ 1 h 17"/>
                          <a:gd name="T8" fmla="*/ 9 w 27"/>
                          <a:gd name="T9" fmla="*/ 1 h 17"/>
                          <a:gd name="T10" fmla="*/ 11 w 27"/>
                          <a:gd name="T11" fmla="*/ 3 h 17"/>
                          <a:gd name="T12" fmla="*/ 12 w 27"/>
                          <a:gd name="T13" fmla="*/ 3 h 17"/>
                          <a:gd name="T14" fmla="*/ 14 w 27"/>
                          <a:gd name="T15" fmla="*/ 3 h 17"/>
                          <a:gd name="T16" fmla="*/ 16 w 27"/>
                          <a:gd name="T17" fmla="*/ 3 h 17"/>
                          <a:gd name="T18" fmla="*/ 19 w 27"/>
                          <a:gd name="T19" fmla="*/ 5 h 17"/>
                          <a:gd name="T20" fmla="*/ 21 w 27"/>
                          <a:gd name="T21" fmla="*/ 5 h 17"/>
                          <a:gd name="T22" fmla="*/ 24 w 27"/>
                          <a:gd name="T23" fmla="*/ 5 h 17"/>
                          <a:gd name="T24" fmla="*/ 26 w 27"/>
                          <a:gd name="T25" fmla="*/ 7 h 17"/>
                          <a:gd name="T26" fmla="*/ 25 w 27"/>
                          <a:gd name="T27" fmla="*/ 10 h 17"/>
                          <a:gd name="T28" fmla="*/ 21 w 27"/>
                          <a:gd name="T29" fmla="*/ 14 h 17"/>
                          <a:gd name="T30" fmla="*/ 19 w 27"/>
                          <a:gd name="T31" fmla="*/ 16 h 17"/>
                          <a:gd name="T32" fmla="*/ 16 w 27"/>
                          <a:gd name="T33" fmla="*/ 16 h 17"/>
                          <a:gd name="T34" fmla="*/ 14 w 27"/>
                          <a:gd name="T35" fmla="*/ 16 h 17"/>
                          <a:gd name="T36" fmla="*/ 12 w 27"/>
                          <a:gd name="T37" fmla="*/ 16 h 17"/>
                          <a:gd name="T38" fmla="*/ 9 w 27"/>
                          <a:gd name="T39" fmla="*/ 16 h 17"/>
                          <a:gd name="T40" fmla="*/ 7 w 27"/>
                          <a:gd name="T41" fmla="*/ 12 h 17"/>
                          <a:gd name="T42" fmla="*/ 5 w 27"/>
                          <a:gd name="T43" fmla="*/ 10 h 17"/>
                          <a:gd name="T44" fmla="*/ 3 w 27"/>
                          <a:gd name="T45" fmla="*/ 5 h 17"/>
                          <a:gd name="T46" fmla="*/ 2 w 27"/>
                          <a:gd name="T47" fmla="*/ 3 h 17"/>
                          <a:gd name="T48" fmla="*/ 0 w 27"/>
                          <a:gd name="T4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 h="17">
                            <a:moveTo>
                              <a:pt x="0" y="0"/>
                            </a:moveTo>
                            <a:lnTo>
                              <a:pt x="3" y="0"/>
                            </a:lnTo>
                            <a:lnTo>
                              <a:pt x="5" y="1"/>
                            </a:lnTo>
                            <a:lnTo>
                              <a:pt x="7" y="1"/>
                            </a:lnTo>
                            <a:lnTo>
                              <a:pt x="9" y="1"/>
                            </a:lnTo>
                            <a:lnTo>
                              <a:pt x="11" y="3"/>
                            </a:lnTo>
                            <a:lnTo>
                              <a:pt x="12" y="3"/>
                            </a:lnTo>
                            <a:lnTo>
                              <a:pt x="14" y="3"/>
                            </a:lnTo>
                            <a:lnTo>
                              <a:pt x="16" y="3"/>
                            </a:lnTo>
                            <a:lnTo>
                              <a:pt x="19" y="5"/>
                            </a:lnTo>
                            <a:lnTo>
                              <a:pt x="21" y="5"/>
                            </a:lnTo>
                            <a:lnTo>
                              <a:pt x="24" y="5"/>
                            </a:lnTo>
                            <a:lnTo>
                              <a:pt x="26" y="7"/>
                            </a:lnTo>
                            <a:lnTo>
                              <a:pt x="25" y="10"/>
                            </a:lnTo>
                            <a:lnTo>
                              <a:pt x="21" y="14"/>
                            </a:lnTo>
                            <a:lnTo>
                              <a:pt x="19" y="16"/>
                            </a:lnTo>
                            <a:lnTo>
                              <a:pt x="16" y="16"/>
                            </a:lnTo>
                            <a:lnTo>
                              <a:pt x="14" y="16"/>
                            </a:lnTo>
                            <a:lnTo>
                              <a:pt x="12" y="16"/>
                            </a:lnTo>
                            <a:lnTo>
                              <a:pt x="9" y="16"/>
                            </a:lnTo>
                            <a:lnTo>
                              <a:pt x="7" y="12"/>
                            </a:lnTo>
                            <a:lnTo>
                              <a:pt x="5" y="10"/>
                            </a:lnTo>
                            <a:lnTo>
                              <a:pt x="3" y="5"/>
                            </a:lnTo>
                            <a:lnTo>
                              <a:pt x="2" y="3"/>
                            </a:lnTo>
                            <a:lnTo>
                              <a:pt x="0" y="0"/>
                            </a:lnTo>
                          </a:path>
                        </a:pathLst>
                      </a:custGeom>
                      <a:solidFill>
                        <a:srgbClr val="FF00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34" name="Group 197"/>
                    <p:cNvGrpSpPr>
                      <a:grpSpLocks/>
                    </p:cNvGrpSpPr>
                    <p:nvPr/>
                  </p:nvGrpSpPr>
                  <p:grpSpPr bwMode="auto">
                    <a:xfrm>
                      <a:off x="3010" y="2304"/>
                      <a:ext cx="67" cy="41"/>
                      <a:chOff x="3010" y="2304"/>
                      <a:chExt cx="67" cy="41"/>
                    </a:xfrm>
                  </p:grpSpPr>
                  <p:grpSp>
                    <p:nvGrpSpPr>
                      <p:cNvPr id="236" name="Group 198"/>
                      <p:cNvGrpSpPr>
                        <a:grpSpLocks/>
                      </p:cNvGrpSpPr>
                      <p:nvPr/>
                    </p:nvGrpSpPr>
                    <p:grpSpPr bwMode="auto">
                      <a:xfrm>
                        <a:off x="3010" y="2304"/>
                        <a:ext cx="28" cy="32"/>
                        <a:chOff x="3010" y="2304"/>
                        <a:chExt cx="28" cy="32"/>
                      </a:xfrm>
                    </p:grpSpPr>
                    <p:sp>
                      <p:nvSpPr>
                        <p:cNvPr id="241" name="Freeform 199"/>
                        <p:cNvSpPr>
                          <a:spLocks/>
                        </p:cNvSpPr>
                        <p:nvPr/>
                      </p:nvSpPr>
                      <p:spPr bwMode="auto">
                        <a:xfrm>
                          <a:off x="3012" y="2304"/>
                          <a:ext cx="26" cy="17"/>
                        </a:xfrm>
                        <a:custGeom>
                          <a:avLst/>
                          <a:gdLst>
                            <a:gd name="T0" fmla="*/ 1 w 26"/>
                            <a:gd name="T1" fmla="*/ 3 h 17"/>
                            <a:gd name="T2" fmla="*/ 7 w 26"/>
                            <a:gd name="T3" fmla="*/ 1 h 17"/>
                            <a:gd name="T4" fmla="*/ 10 w 26"/>
                            <a:gd name="T5" fmla="*/ 0 h 17"/>
                            <a:gd name="T6" fmla="*/ 12 w 26"/>
                            <a:gd name="T7" fmla="*/ 0 h 17"/>
                            <a:gd name="T8" fmla="*/ 16 w 26"/>
                            <a:gd name="T9" fmla="*/ 1 h 17"/>
                            <a:gd name="T10" fmla="*/ 19 w 26"/>
                            <a:gd name="T11" fmla="*/ 3 h 17"/>
                            <a:gd name="T12" fmla="*/ 21 w 26"/>
                            <a:gd name="T13" fmla="*/ 5 h 17"/>
                            <a:gd name="T14" fmla="*/ 23 w 26"/>
                            <a:gd name="T15" fmla="*/ 9 h 17"/>
                            <a:gd name="T16" fmla="*/ 25 w 26"/>
                            <a:gd name="T17" fmla="*/ 12 h 17"/>
                            <a:gd name="T18" fmla="*/ 25 w 26"/>
                            <a:gd name="T19" fmla="*/ 16 h 17"/>
                            <a:gd name="T20" fmla="*/ 21 w 26"/>
                            <a:gd name="T21" fmla="*/ 12 h 17"/>
                            <a:gd name="T22" fmla="*/ 18 w 26"/>
                            <a:gd name="T23" fmla="*/ 8 h 17"/>
                            <a:gd name="T24" fmla="*/ 16 w 26"/>
                            <a:gd name="T25" fmla="*/ 5 h 17"/>
                            <a:gd name="T26" fmla="*/ 13 w 26"/>
                            <a:gd name="T27" fmla="*/ 3 h 17"/>
                            <a:gd name="T28" fmla="*/ 9 w 26"/>
                            <a:gd name="T29" fmla="*/ 2 h 17"/>
                            <a:gd name="T30" fmla="*/ 6 w 26"/>
                            <a:gd name="T31" fmla="*/ 3 h 17"/>
                            <a:gd name="T32" fmla="*/ 0 w 26"/>
                            <a:gd name="T33" fmla="*/ 5 h 17"/>
                            <a:gd name="T34" fmla="*/ 1 w 26"/>
                            <a:gd name="T35"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7">
                              <a:moveTo>
                                <a:pt x="1" y="3"/>
                              </a:moveTo>
                              <a:lnTo>
                                <a:pt x="7" y="1"/>
                              </a:lnTo>
                              <a:lnTo>
                                <a:pt x="10" y="0"/>
                              </a:lnTo>
                              <a:lnTo>
                                <a:pt x="12" y="0"/>
                              </a:lnTo>
                              <a:lnTo>
                                <a:pt x="16" y="1"/>
                              </a:lnTo>
                              <a:lnTo>
                                <a:pt x="19" y="3"/>
                              </a:lnTo>
                              <a:lnTo>
                                <a:pt x="21" y="5"/>
                              </a:lnTo>
                              <a:lnTo>
                                <a:pt x="23" y="9"/>
                              </a:lnTo>
                              <a:lnTo>
                                <a:pt x="25" y="12"/>
                              </a:lnTo>
                              <a:lnTo>
                                <a:pt x="25" y="16"/>
                              </a:lnTo>
                              <a:lnTo>
                                <a:pt x="21" y="12"/>
                              </a:lnTo>
                              <a:lnTo>
                                <a:pt x="18" y="8"/>
                              </a:lnTo>
                              <a:lnTo>
                                <a:pt x="16" y="5"/>
                              </a:lnTo>
                              <a:lnTo>
                                <a:pt x="13" y="3"/>
                              </a:lnTo>
                              <a:lnTo>
                                <a:pt x="9" y="2"/>
                              </a:lnTo>
                              <a:lnTo>
                                <a:pt x="6" y="3"/>
                              </a:lnTo>
                              <a:lnTo>
                                <a:pt x="0" y="5"/>
                              </a:lnTo>
                              <a:lnTo>
                                <a:pt x="1" y="3"/>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42" name="Freeform 200"/>
                        <p:cNvSpPr>
                          <a:spLocks/>
                        </p:cNvSpPr>
                        <p:nvPr/>
                      </p:nvSpPr>
                      <p:spPr bwMode="auto">
                        <a:xfrm>
                          <a:off x="3010" y="2313"/>
                          <a:ext cx="25" cy="17"/>
                        </a:xfrm>
                        <a:custGeom>
                          <a:avLst/>
                          <a:gdLst>
                            <a:gd name="T0" fmla="*/ 0 w 25"/>
                            <a:gd name="T1" fmla="*/ 4 h 17"/>
                            <a:gd name="T2" fmla="*/ 4 w 25"/>
                            <a:gd name="T3" fmla="*/ 4 h 17"/>
                            <a:gd name="T4" fmla="*/ 6 w 25"/>
                            <a:gd name="T5" fmla="*/ 3 h 17"/>
                            <a:gd name="T6" fmla="*/ 8 w 25"/>
                            <a:gd name="T7" fmla="*/ 1 h 17"/>
                            <a:gd name="T8" fmla="*/ 11 w 25"/>
                            <a:gd name="T9" fmla="*/ 0 h 17"/>
                            <a:gd name="T10" fmla="*/ 14 w 25"/>
                            <a:gd name="T11" fmla="*/ 0 h 17"/>
                            <a:gd name="T12" fmla="*/ 17 w 25"/>
                            <a:gd name="T13" fmla="*/ 1 h 17"/>
                            <a:gd name="T14" fmla="*/ 19 w 25"/>
                            <a:gd name="T15" fmla="*/ 3 h 17"/>
                            <a:gd name="T16" fmla="*/ 21 w 25"/>
                            <a:gd name="T17" fmla="*/ 6 h 17"/>
                            <a:gd name="T18" fmla="*/ 23 w 25"/>
                            <a:gd name="T19" fmla="*/ 9 h 17"/>
                            <a:gd name="T20" fmla="*/ 24 w 25"/>
                            <a:gd name="T21" fmla="*/ 12 h 17"/>
                            <a:gd name="T22" fmla="*/ 24 w 25"/>
                            <a:gd name="T23" fmla="*/ 14 h 17"/>
                            <a:gd name="T24" fmla="*/ 22 w 25"/>
                            <a:gd name="T25" fmla="*/ 16 h 17"/>
                            <a:gd name="T26" fmla="*/ 20 w 25"/>
                            <a:gd name="T27" fmla="*/ 9 h 17"/>
                            <a:gd name="T28" fmla="*/ 18 w 25"/>
                            <a:gd name="T29" fmla="*/ 8 h 17"/>
                            <a:gd name="T30" fmla="*/ 17 w 25"/>
                            <a:gd name="T31" fmla="*/ 11 h 17"/>
                            <a:gd name="T32" fmla="*/ 15 w 25"/>
                            <a:gd name="T33" fmla="*/ 12 h 17"/>
                            <a:gd name="T34" fmla="*/ 13 w 25"/>
                            <a:gd name="T35" fmla="*/ 12 h 17"/>
                            <a:gd name="T36" fmla="*/ 11 w 25"/>
                            <a:gd name="T37" fmla="*/ 11 h 17"/>
                            <a:gd name="T38" fmla="*/ 10 w 25"/>
                            <a:gd name="T39" fmla="*/ 9 h 17"/>
                            <a:gd name="T40" fmla="*/ 10 w 25"/>
                            <a:gd name="T41" fmla="*/ 6 h 17"/>
                            <a:gd name="T42" fmla="*/ 7 w 25"/>
                            <a:gd name="T43" fmla="*/ 8 h 17"/>
                            <a:gd name="T44" fmla="*/ 4 w 25"/>
                            <a:gd name="T45" fmla="*/ 8 h 17"/>
                            <a:gd name="T46" fmla="*/ 2 w 25"/>
                            <a:gd name="T47" fmla="*/ 8 h 17"/>
                            <a:gd name="T48" fmla="*/ 0 w 25"/>
                            <a:gd name="T49"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17">
                              <a:moveTo>
                                <a:pt x="0" y="4"/>
                              </a:moveTo>
                              <a:lnTo>
                                <a:pt x="4" y="4"/>
                              </a:lnTo>
                              <a:lnTo>
                                <a:pt x="6" y="3"/>
                              </a:lnTo>
                              <a:lnTo>
                                <a:pt x="8" y="1"/>
                              </a:lnTo>
                              <a:lnTo>
                                <a:pt x="11" y="0"/>
                              </a:lnTo>
                              <a:lnTo>
                                <a:pt x="14" y="0"/>
                              </a:lnTo>
                              <a:lnTo>
                                <a:pt x="17" y="1"/>
                              </a:lnTo>
                              <a:lnTo>
                                <a:pt x="19" y="3"/>
                              </a:lnTo>
                              <a:lnTo>
                                <a:pt x="21" y="6"/>
                              </a:lnTo>
                              <a:lnTo>
                                <a:pt x="23" y="9"/>
                              </a:lnTo>
                              <a:lnTo>
                                <a:pt x="24" y="12"/>
                              </a:lnTo>
                              <a:lnTo>
                                <a:pt x="24" y="14"/>
                              </a:lnTo>
                              <a:lnTo>
                                <a:pt x="22" y="16"/>
                              </a:lnTo>
                              <a:lnTo>
                                <a:pt x="20" y="9"/>
                              </a:lnTo>
                              <a:lnTo>
                                <a:pt x="18" y="8"/>
                              </a:lnTo>
                              <a:lnTo>
                                <a:pt x="17" y="11"/>
                              </a:lnTo>
                              <a:lnTo>
                                <a:pt x="15" y="12"/>
                              </a:lnTo>
                              <a:lnTo>
                                <a:pt x="13" y="12"/>
                              </a:lnTo>
                              <a:lnTo>
                                <a:pt x="11" y="11"/>
                              </a:lnTo>
                              <a:lnTo>
                                <a:pt x="10" y="9"/>
                              </a:lnTo>
                              <a:lnTo>
                                <a:pt x="10" y="6"/>
                              </a:lnTo>
                              <a:lnTo>
                                <a:pt x="7" y="8"/>
                              </a:lnTo>
                              <a:lnTo>
                                <a:pt x="4" y="8"/>
                              </a:lnTo>
                              <a:lnTo>
                                <a:pt x="2" y="8"/>
                              </a:lnTo>
                              <a:lnTo>
                                <a:pt x="0" y="4"/>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43" name="Freeform 201"/>
                        <p:cNvSpPr>
                          <a:spLocks/>
                        </p:cNvSpPr>
                        <p:nvPr/>
                      </p:nvSpPr>
                      <p:spPr bwMode="auto">
                        <a:xfrm>
                          <a:off x="3015" y="2319"/>
                          <a:ext cx="17" cy="17"/>
                        </a:xfrm>
                        <a:custGeom>
                          <a:avLst/>
                          <a:gdLst>
                            <a:gd name="T0" fmla="*/ 0 w 17"/>
                            <a:gd name="T1" fmla="*/ 0 h 17"/>
                            <a:gd name="T2" fmla="*/ 2 w 17"/>
                            <a:gd name="T3" fmla="*/ 4 h 17"/>
                            <a:gd name="T4" fmla="*/ 5 w 17"/>
                            <a:gd name="T5" fmla="*/ 8 h 17"/>
                            <a:gd name="T6" fmla="*/ 7 w 17"/>
                            <a:gd name="T7" fmla="*/ 12 h 17"/>
                            <a:gd name="T8" fmla="*/ 10 w 17"/>
                            <a:gd name="T9" fmla="*/ 12 h 17"/>
                            <a:gd name="T10" fmla="*/ 13 w 17"/>
                            <a:gd name="T11" fmla="*/ 12 h 17"/>
                            <a:gd name="T12" fmla="*/ 16 w 17"/>
                            <a:gd name="T13" fmla="*/ 12 h 17"/>
                            <a:gd name="T14" fmla="*/ 13 w 17"/>
                            <a:gd name="T15" fmla="*/ 16 h 17"/>
                            <a:gd name="T16" fmla="*/ 11 w 17"/>
                            <a:gd name="T17" fmla="*/ 16 h 17"/>
                            <a:gd name="T18" fmla="*/ 8 w 17"/>
                            <a:gd name="T19" fmla="*/ 16 h 17"/>
                            <a:gd name="T20" fmla="*/ 4 w 17"/>
                            <a:gd name="T21" fmla="*/ 8 h 17"/>
                            <a:gd name="T22" fmla="*/ 0 w 1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0" y="0"/>
                              </a:moveTo>
                              <a:lnTo>
                                <a:pt x="2" y="4"/>
                              </a:lnTo>
                              <a:lnTo>
                                <a:pt x="5" y="8"/>
                              </a:lnTo>
                              <a:lnTo>
                                <a:pt x="7" y="12"/>
                              </a:lnTo>
                              <a:lnTo>
                                <a:pt x="10" y="12"/>
                              </a:lnTo>
                              <a:lnTo>
                                <a:pt x="13" y="12"/>
                              </a:lnTo>
                              <a:lnTo>
                                <a:pt x="16" y="12"/>
                              </a:lnTo>
                              <a:lnTo>
                                <a:pt x="13" y="16"/>
                              </a:lnTo>
                              <a:lnTo>
                                <a:pt x="11" y="16"/>
                              </a:lnTo>
                              <a:lnTo>
                                <a:pt x="8" y="16"/>
                              </a:lnTo>
                              <a:lnTo>
                                <a:pt x="4" y="8"/>
                              </a:lnTo>
                              <a:lnTo>
                                <a:pt x="0"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37" name="Group 202"/>
                      <p:cNvGrpSpPr>
                        <a:grpSpLocks/>
                      </p:cNvGrpSpPr>
                      <p:nvPr/>
                    </p:nvGrpSpPr>
                    <p:grpSpPr bwMode="auto">
                      <a:xfrm>
                        <a:off x="3050" y="2314"/>
                        <a:ext cx="27" cy="31"/>
                        <a:chOff x="3050" y="2314"/>
                        <a:chExt cx="27" cy="31"/>
                      </a:xfrm>
                    </p:grpSpPr>
                    <p:sp>
                      <p:nvSpPr>
                        <p:cNvPr id="238" name="Freeform 203"/>
                        <p:cNvSpPr>
                          <a:spLocks/>
                        </p:cNvSpPr>
                        <p:nvPr/>
                      </p:nvSpPr>
                      <p:spPr bwMode="auto">
                        <a:xfrm>
                          <a:off x="3050" y="2314"/>
                          <a:ext cx="27" cy="17"/>
                        </a:xfrm>
                        <a:custGeom>
                          <a:avLst/>
                          <a:gdLst>
                            <a:gd name="T0" fmla="*/ 1 w 27"/>
                            <a:gd name="T1" fmla="*/ 16 h 17"/>
                            <a:gd name="T2" fmla="*/ 0 w 27"/>
                            <a:gd name="T3" fmla="*/ 13 h 17"/>
                            <a:gd name="T4" fmla="*/ 2 w 27"/>
                            <a:gd name="T5" fmla="*/ 8 h 17"/>
                            <a:gd name="T6" fmla="*/ 4 w 27"/>
                            <a:gd name="T7" fmla="*/ 4 h 17"/>
                            <a:gd name="T8" fmla="*/ 6 w 27"/>
                            <a:gd name="T9" fmla="*/ 2 h 17"/>
                            <a:gd name="T10" fmla="*/ 10 w 27"/>
                            <a:gd name="T11" fmla="*/ 1 h 17"/>
                            <a:gd name="T12" fmla="*/ 14 w 27"/>
                            <a:gd name="T13" fmla="*/ 0 h 17"/>
                            <a:gd name="T14" fmla="*/ 19 w 27"/>
                            <a:gd name="T15" fmla="*/ 0 h 17"/>
                            <a:gd name="T16" fmla="*/ 22 w 27"/>
                            <a:gd name="T17" fmla="*/ 0 h 17"/>
                            <a:gd name="T18" fmla="*/ 25 w 27"/>
                            <a:gd name="T19" fmla="*/ 1 h 17"/>
                            <a:gd name="T20" fmla="*/ 26 w 27"/>
                            <a:gd name="T21" fmla="*/ 3 h 17"/>
                            <a:gd name="T22" fmla="*/ 25 w 27"/>
                            <a:gd name="T23" fmla="*/ 2 h 17"/>
                            <a:gd name="T24" fmla="*/ 21 w 27"/>
                            <a:gd name="T25" fmla="*/ 1 h 17"/>
                            <a:gd name="T26" fmla="*/ 17 w 27"/>
                            <a:gd name="T27" fmla="*/ 1 h 17"/>
                            <a:gd name="T28" fmla="*/ 13 w 27"/>
                            <a:gd name="T29" fmla="*/ 2 h 17"/>
                            <a:gd name="T30" fmla="*/ 10 w 27"/>
                            <a:gd name="T31" fmla="*/ 4 h 17"/>
                            <a:gd name="T32" fmla="*/ 8 w 27"/>
                            <a:gd name="T33" fmla="*/ 6 h 17"/>
                            <a:gd name="T34" fmla="*/ 6 w 27"/>
                            <a:gd name="T35" fmla="*/ 7 h 17"/>
                            <a:gd name="T36" fmla="*/ 4 w 27"/>
                            <a:gd name="T37" fmla="*/ 9 h 17"/>
                            <a:gd name="T38" fmla="*/ 3 w 27"/>
                            <a:gd name="T39" fmla="*/ 13 h 17"/>
                            <a:gd name="T40" fmla="*/ 1 w 27"/>
                            <a:gd name="T41"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17">
                              <a:moveTo>
                                <a:pt x="1" y="16"/>
                              </a:moveTo>
                              <a:lnTo>
                                <a:pt x="0" y="13"/>
                              </a:lnTo>
                              <a:lnTo>
                                <a:pt x="2" y="8"/>
                              </a:lnTo>
                              <a:lnTo>
                                <a:pt x="4" y="4"/>
                              </a:lnTo>
                              <a:lnTo>
                                <a:pt x="6" y="2"/>
                              </a:lnTo>
                              <a:lnTo>
                                <a:pt x="10" y="1"/>
                              </a:lnTo>
                              <a:lnTo>
                                <a:pt x="14" y="0"/>
                              </a:lnTo>
                              <a:lnTo>
                                <a:pt x="19" y="0"/>
                              </a:lnTo>
                              <a:lnTo>
                                <a:pt x="22" y="0"/>
                              </a:lnTo>
                              <a:lnTo>
                                <a:pt x="25" y="1"/>
                              </a:lnTo>
                              <a:lnTo>
                                <a:pt x="26" y="3"/>
                              </a:lnTo>
                              <a:lnTo>
                                <a:pt x="25" y="2"/>
                              </a:lnTo>
                              <a:lnTo>
                                <a:pt x="21" y="1"/>
                              </a:lnTo>
                              <a:lnTo>
                                <a:pt x="17" y="1"/>
                              </a:lnTo>
                              <a:lnTo>
                                <a:pt x="13" y="2"/>
                              </a:lnTo>
                              <a:lnTo>
                                <a:pt x="10" y="4"/>
                              </a:lnTo>
                              <a:lnTo>
                                <a:pt x="8" y="6"/>
                              </a:lnTo>
                              <a:lnTo>
                                <a:pt x="6" y="7"/>
                              </a:lnTo>
                              <a:lnTo>
                                <a:pt x="4" y="9"/>
                              </a:lnTo>
                              <a:lnTo>
                                <a:pt x="3" y="13"/>
                              </a:lnTo>
                              <a:lnTo>
                                <a:pt x="1"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39" name="Freeform 204"/>
                        <p:cNvSpPr>
                          <a:spLocks/>
                        </p:cNvSpPr>
                        <p:nvPr/>
                      </p:nvSpPr>
                      <p:spPr bwMode="auto">
                        <a:xfrm>
                          <a:off x="3056" y="2321"/>
                          <a:ext cx="21" cy="17"/>
                        </a:xfrm>
                        <a:custGeom>
                          <a:avLst/>
                          <a:gdLst>
                            <a:gd name="T0" fmla="*/ 0 w 21"/>
                            <a:gd name="T1" fmla="*/ 8 h 17"/>
                            <a:gd name="T2" fmla="*/ 0 w 21"/>
                            <a:gd name="T3" fmla="*/ 5 h 17"/>
                            <a:gd name="T4" fmla="*/ 3 w 21"/>
                            <a:gd name="T5" fmla="*/ 2 h 17"/>
                            <a:gd name="T6" fmla="*/ 5 w 21"/>
                            <a:gd name="T7" fmla="*/ 1 h 17"/>
                            <a:gd name="T8" fmla="*/ 9 w 21"/>
                            <a:gd name="T9" fmla="*/ 0 h 17"/>
                            <a:gd name="T10" fmla="*/ 12 w 21"/>
                            <a:gd name="T11" fmla="*/ 1 h 17"/>
                            <a:gd name="T12" fmla="*/ 15 w 21"/>
                            <a:gd name="T13" fmla="*/ 2 h 17"/>
                            <a:gd name="T14" fmla="*/ 18 w 21"/>
                            <a:gd name="T15" fmla="*/ 2 h 17"/>
                            <a:gd name="T16" fmla="*/ 16 w 21"/>
                            <a:gd name="T17" fmla="*/ 4 h 17"/>
                            <a:gd name="T18" fmla="*/ 18 w 21"/>
                            <a:gd name="T19" fmla="*/ 6 h 17"/>
                            <a:gd name="T20" fmla="*/ 19 w 21"/>
                            <a:gd name="T21" fmla="*/ 9 h 17"/>
                            <a:gd name="T22" fmla="*/ 19 w 21"/>
                            <a:gd name="T23" fmla="*/ 12 h 17"/>
                            <a:gd name="T24" fmla="*/ 20 w 21"/>
                            <a:gd name="T25" fmla="*/ 13 h 17"/>
                            <a:gd name="T26" fmla="*/ 19 w 21"/>
                            <a:gd name="T27" fmla="*/ 16 h 17"/>
                            <a:gd name="T28" fmla="*/ 17 w 21"/>
                            <a:gd name="T29" fmla="*/ 14 h 17"/>
                            <a:gd name="T30" fmla="*/ 16 w 21"/>
                            <a:gd name="T31" fmla="*/ 10 h 17"/>
                            <a:gd name="T32" fmla="*/ 15 w 21"/>
                            <a:gd name="T33" fmla="*/ 9 h 17"/>
                            <a:gd name="T34" fmla="*/ 13 w 21"/>
                            <a:gd name="T35" fmla="*/ 9 h 17"/>
                            <a:gd name="T36" fmla="*/ 12 w 21"/>
                            <a:gd name="T37" fmla="*/ 10 h 17"/>
                            <a:gd name="T38" fmla="*/ 10 w 21"/>
                            <a:gd name="T39" fmla="*/ 10 h 17"/>
                            <a:gd name="T40" fmla="*/ 8 w 21"/>
                            <a:gd name="T41" fmla="*/ 10 h 17"/>
                            <a:gd name="T42" fmla="*/ 6 w 21"/>
                            <a:gd name="T43" fmla="*/ 9 h 17"/>
                            <a:gd name="T44" fmla="*/ 5 w 21"/>
                            <a:gd name="T45" fmla="*/ 8 h 17"/>
                            <a:gd name="T46" fmla="*/ 5 w 21"/>
                            <a:gd name="T47" fmla="*/ 5 h 17"/>
                            <a:gd name="T48" fmla="*/ 2 w 21"/>
                            <a:gd name="T49" fmla="*/ 6 h 17"/>
                            <a:gd name="T50" fmla="*/ 0 w 21"/>
                            <a:gd name="T51"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 h="17">
                              <a:moveTo>
                                <a:pt x="0" y="8"/>
                              </a:moveTo>
                              <a:lnTo>
                                <a:pt x="0" y="5"/>
                              </a:lnTo>
                              <a:lnTo>
                                <a:pt x="3" y="2"/>
                              </a:lnTo>
                              <a:lnTo>
                                <a:pt x="5" y="1"/>
                              </a:lnTo>
                              <a:lnTo>
                                <a:pt x="9" y="0"/>
                              </a:lnTo>
                              <a:lnTo>
                                <a:pt x="12" y="1"/>
                              </a:lnTo>
                              <a:lnTo>
                                <a:pt x="15" y="2"/>
                              </a:lnTo>
                              <a:lnTo>
                                <a:pt x="18" y="2"/>
                              </a:lnTo>
                              <a:lnTo>
                                <a:pt x="16" y="4"/>
                              </a:lnTo>
                              <a:lnTo>
                                <a:pt x="18" y="6"/>
                              </a:lnTo>
                              <a:lnTo>
                                <a:pt x="19" y="9"/>
                              </a:lnTo>
                              <a:lnTo>
                                <a:pt x="19" y="12"/>
                              </a:lnTo>
                              <a:lnTo>
                                <a:pt x="20" y="13"/>
                              </a:lnTo>
                              <a:lnTo>
                                <a:pt x="19" y="16"/>
                              </a:lnTo>
                              <a:lnTo>
                                <a:pt x="17" y="14"/>
                              </a:lnTo>
                              <a:lnTo>
                                <a:pt x="16" y="10"/>
                              </a:lnTo>
                              <a:lnTo>
                                <a:pt x="15" y="9"/>
                              </a:lnTo>
                              <a:lnTo>
                                <a:pt x="13" y="9"/>
                              </a:lnTo>
                              <a:lnTo>
                                <a:pt x="12" y="10"/>
                              </a:lnTo>
                              <a:lnTo>
                                <a:pt x="10" y="10"/>
                              </a:lnTo>
                              <a:lnTo>
                                <a:pt x="8" y="10"/>
                              </a:lnTo>
                              <a:lnTo>
                                <a:pt x="6" y="9"/>
                              </a:lnTo>
                              <a:lnTo>
                                <a:pt x="5" y="8"/>
                              </a:lnTo>
                              <a:lnTo>
                                <a:pt x="5" y="5"/>
                              </a:lnTo>
                              <a:lnTo>
                                <a:pt x="2" y="6"/>
                              </a:lnTo>
                              <a:lnTo>
                                <a:pt x="0" y="8"/>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40" name="Freeform 205"/>
                        <p:cNvSpPr>
                          <a:spLocks/>
                        </p:cNvSpPr>
                        <p:nvPr/>
                      </p:nvSpPr>
                      <p:spPr bwMode="auto">
                        <a:xfrm>
                          <a:off x="3054" y="2328"/>
                          <a:ext cx="17" cy="17"/>
                        </a:xfrm>
                        <a:custGeom>
                          <a:avLst/>
                          <a:gdLst>
                            <a:gd name="T0" fmla="*/ 16 w 17"/>
                            <a:gd name="T1" fmla="*/ 0 h 17"/>
                            <a:gd name="T2" fmla="*/ 0 w 17"/>
                            <a:gd name="T3" fmla="*/ 8 h 17"/>
                            <a:gd name="T4" fmla="*/ 0 w 17"/>
                            <a:gd name="T5" fmla="*/ 16 h 17"/>
                            <a:gd name="T6" fmla="*/ 8 w 17"/>
                            <a:gd name="T7" fmla="*/ 16 h 17"/>
                            <a:gd name="T8" fmla="*/ 8 w 17"/>
                            <a:gd name="T9" fmla="*/ 0 h 17"/>
                            <a:gd name="T10" fmla="*/ 16 w 17"/>
                            <a:gd name="T11" fmla="*/ 0 h 17"/>
                          </a:gdLst>
                          <a:ahLst/>
                          <a:cxnLst>
                            <a:cxn ang="0">
                              <a:pos x="T0" y="T1"/>
                            </a:cxn>
                            <a:cxn ang="0">
                              <a:pos x="T2" y="T3"/>
                            </a:cxn>
                            <a:cxn ang="0">
                              <a:pos x="T4" y="T5"/>
                            </a:cxn>
                            <a:cxn ang="0">
                              <a:pos x="T6" y="T7"/>
                            </a:cxn>
                            <a:cxn ang="0">
                              <a:pos x="T8" y="T9"/>
                            </a:cxn>
                            <a:cxn ang="0">
                              <a:pos x="T10" y="T11"/>
                            </a:cxn>
                          </a:cxnLst>
                          <a:rect l="0" t="0" r="r" b="b"/>
                          <a:pathLst>
                            <a:path w="17" h="17">
                              <a:moveTo>
                                <a:pt x="16" y="0"/>
                              </a:moveTo>
                              <a:lnTo>
                                <a:pt x="0" y="8"/>
                              </a:lnTo>
                              <a:lnTo>
                                <a:pt x="0" y="16"/>
                              </a:lnTo>
                              <a:lnTo>
                                <a:pt x="8" y="16"/>
                              </a:lnTo>
                              <a:lnTo>
                                <a:pt x="8" y="0"/>
                              </a:lnTo>
                              <a:lnTo>
                                <a:pt x="16"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235" name="Freeform 206"/>
                    <p:cNvSpPr>
                      <a:spLocks/>
                    </p:cNvSpPr>
                    <p:nvPr/>
                  </p:nvSpPr>
                  <p:spPr bwMode="auto">
                    <a:xfrm>
                      <a:off x="3032" y="2342"/>
                      <a:ext cx="20" cy="17"/>
                    </a:xfrm>
                    <a:custGeom>
                      <a:avLst/>
                      <a:gdLst>
                        <a:gd name="T0" fmla="*/ 5 w 20"/>
                        <a:gd name="T1" fmla="*/ 0 h 17"/>
                        <a:gd name="T2" fmla="*/ 3 w 20"/>
                        <a:gd name="T3" fmla="*/ 1 h 17"/>
                        <a:gd name="T4" fmla="*/ 1 w 20"/>
                        <a:gd name="T5" fmla="*/ 1 h 17"/>
                        <a:gd name="T6" fmla="*/ 0 w 20"/>
                        <a:gd name="T7" fmla="*/ 4 h 17"/>
                        <a:gd name="T8" fmla="*/ 0 w 20"/>
                        <a:gd name="T9" fmla="*/ 7 h 17"/>
                        <a:gd name="T10" fmla="*/ 0 w 20"/>
                        <a:gd name="T11" fmla="*/ 10 h 17"/>
                        <a:gd name="T12" fmla="*/ 3 w 20"/>
                        <a:gd name="T13" fmla="*/ 10 h 17"/>
                        <a:gd name="T14" fmla="*/ 5 w 20"/>
                        <a:gd name="T15" fmla="*/ 11 h 17"/>
                        <a:gd name="T16" fmla="*/ 7 w 20"/>
                        <a:gd name="T17" fmla="*/ 13 h 17"/>
                        <a:gd name="T18" fmla="*/ 9 w 20"/>
                        <a:gd name="T19" fmla="*/ 16 h 17"/>
                        <a:gd name="T20" fmla="*/ 12 w 20"/>
                        <a:gd name="T21" fmla="*/ 14 h 17"/>
                        <a:gd name="T22" fmla="*/ 14 w 20"/>
                        <a:gd name="T23" fmla="*/ 13 h 17"/>
                        <a:gd name="T24" fmla="*/ 17 w 20"/>
                        <a:gd name="T25" fmla="*/ 11 h 17"/>
                        <a:gd name="T26" fmla="*/ 19 w 20"/>
                        <a:gd name="T27"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7">
                          <a:moveTo>
                            <a:pt x="5" y="0"/>
                          </a:moveTo>
                          <a:lnTo>
                            <a:pt x="3" y="1"/>
                          </a:lnTo>
                          <a:lnTo>
                            <a:pt x="1" y="1"/>
                          </a:lnTo>
                          <a:lnTo>
                            <a:pt x="0" y="4"/>
                          </a:lnTo>
                          <a:lnTo>
                            <a:pt x="0" y="7"/>
                          </a:lnTo>
                          <a:lnTo>
                            <a:pt x="0" y="10"/>
                          </a:lnTo>
                          <a:lnTo>
                            <a:pt x="3" y="10"/>
                          </a:lnTo>
                          <a:lnTo>
                            <a:pt x="5" y="11"/>
                          </a:lnTo>
                          <a:lnTo>
                            <a:pt x="7" y="13"/>
                          </a:lnTo>
                          <a:lnTo>
                            <a:pt x="9" y="16"/>
                          </a:lnTo>
                          <a:lnTo>
                            <a:pt x="12" y="14"/>
                          </a:lnTo>
                          <a:lnTo>
                            <a:pt x="14" y="13"/>
                          </a:lnTo>
                          <a:lnTo>
                            <a:pt x="17" y="11"/>
                          </a:lnTo>
                          <a:lnTo>
                            <a:pt x="19" y="11"/>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25" name="Group 207"/>
                  <p:cNvGrpSpPr>
                    <a:grpSpLocks/>
                  </p:cNvGrpSpPr>
                  <p:nvPr/>
                </p:nvGrpSpPr>
                <p:grpSpPr bwMode="auto">
                  <a:xfrm>
                    <a:off x="2975" y="2232"/>
                    <a:ext cx="148" cy="144"/>
                    <a:chOff x="2975" y="2232"/>
                    <a:chExt cx="148" cy="144"/>
                  </a:xfrm>
                </p:grpSpPr>
                <p:sp>
                  <p:nvSpPr>
                    <p:cNvPr id="227" name="Freeform 208"/>
                    <p:cNvSpPr>
                      <a:spLocks/>
                    </p:cNvSpPr>
                    <p:nvPr/>
                  </p:nvSpPr>
                  <p:spPr bwMode="auto">
                    <a:xfrm>
                      <a:off x="2975" y="2232"/>
                      <a:ext cx="148" cy="144"/>
                    </a:xfrm>
                    <a:custGeom>
                      <a:avLst/>
                      <a:gdLst>
                        <a:gd name="T0" fmla="*/ 22 w 148"/>
                        <a:gd name="T1" fmla="*/ 131 h 144"/>
                        <a:gd name="T2" fmla="*/ 18 w 148"/>
                        <a:gd name="T3" fmla="*/ 125 h 144"/>
                        <a:gd name="T4" fmla="*/ 13 w 148"/>
                        <a:gd name="T5" fmla="*/ 117 h 144"/>
                        <a:gd name="T6" fmla="*/ 10 w 148"/>
                        <a:gd name="T7" fmla="*/ 108 h 144"/>
                        <a:gd name="T8" fmla="*/ 7 w 148"/>
                        <a:gd name="T9" fmla="*/ 101 h 144"/>
                        <a:gd name="T10" fmla="*/ 5 w 148"/>
                        <a:gd name="T11" fmla="*/ 77 h 144"/>
                        <a:gd name="T12" fmla="*/ 0 w 148"/>
                        <a:gd name="T13" fmla="*/ 66 h 144"/>
                        <a:gd name="T14" fmla="*/ 0 w 148"/>
                        <a:gd name="T15" fmla="*/ 53 h 144"/>
                        <a:gd name="T16" fmla="*/ 12 w 148"/>
                        <a:gd name="T17" fmla="*/ 41 h 144"/>
                        <a:gd name="T18" fmla="*/ 19 w 148"/>
                        <a:gd name="T19" fmla="*/ 24 h 144"/>
                        <a:gd name="T20" fmla="*/ 26 w 148"/>
                        <a:gd name="T21" fmla="*/ 15 h 144"/>
                        <a:gd name="T22" fmla="*/ 38 w 148"/>
                        <a:gd name="T23" fmla="*/ 11 h 144"/>
                        <a:gd name="T24" fmla="*/ 56 w 148"/>
                        <a:gd name="T25" fmla="*/ 1 h 144"/>
                        <a:gd name="T26" fmla="*/ 68 w 148"/>
                        <a:gd name="T27" fmla="*/ 0 h 144"/>
                        <a:gd name="T28" fmla="*/ 79 w 148"/>
                        <a:gd name="T29" fmla="*/ 1 h 144"/>
                        <a:gd name="T30" fmla="*/ 95 w 148"/>
                        <a:gd name="T31" fmla="*/ 6 h 144"/>
                        <a:gd name="T32" fmla="*/ 110 w 148"/>
                        <a:gd name="T33" fmla="*/ 12 h 144"/>
                        <a:gd name="T34" fmla="*/ 121 w 148"/>
                        <a:gd name="T35" fmla="*/ 23 h 144"/>
                        <a:gd name="T36" fmla="*/ 126 w 148"/>
                        <a:gd name="T37" fmla="*/ 34 h 144"/>
                        <a:gd name="T38" fmla="*/ 132 w 148"/>
                        <a:gd name="T39" fmla="*/ 44 h 144"/>
                        <a:gd name="T40" fmla="*/ 141 w 148"/>
                        <a:gd name="T41" fmla="*/ 60 h 144"/>
                        <a:gd name="T42" fmla="*/ 147 w 148"/>
                        <a:gd name="T43" fmla="*/ 75 h 144"/>
                        <a:gd name="T44" fmla="*/ 143 w 148"/>
                        <a:gd name="T45" fmla="*/ 87 h 144"/>
                        <a:gd name="T46" fmla="*/ 141 w 148"/>
                        <a:gd name="T47" fmla="*/ 100 h 144"/>
                        <a:gd name="T48" fmla="*/ 131 w 148"/>
                        <a:gd name="T49" fmla="*/ 109 h 144"/>
                        <a:gd name="T50" fmla="*/ 116 w 148"/>
                        <a:gd name="T51" fmla="*/ 125 h 144"/>
                        <a:gd name="T52" fmla="*/ 110 w 148"/>
                        <a:gd name="T53" fmla="*/ 135 h 144"/>
                        <a:gd name="T54" fmla="*/ 96 w 148"/>
                        <a:gd name="T55" fmla="*/ 143 h 144"/>
                        <a:gd name="T56" fmla="*/ 107 w 148"/>
                        <a:gd name="T57" fmla="*/ 115 h 144"/>
                        <a:gd name="T58" fmla="*/ 113 w 148"/>
                        <a:gd name="T59" fmla="*/ 92 h 144"/>
                        <a:gd name="T60" fmla="*/ 111 w 148"/>
                        <a:gd name="T61" fmla="*/ 79 h 144"/>
                        <a:gd name="T62" fmla="*/ 110 w 148"/>
                        <a:gd name="T63" fmla="*/ 63 h 144"/>
                        <a:gd name="T64" fmla="*/ 96 w 148"/>
                        <a:gd name="T65" fmla="*/ 66 h 144"/>
                        <a:gd name="T66" fmla="*/ 81 w 148"/>
                        <a:gd name="T67" fmla="*/ 70 h 144"/>
                        <a:gd name="T68" fmla="*/ 60 w 148"/>
                        <a:gd name="T69" fmla="*/ 69 h 144"/>
                        <a:gd name="T70" fmla="*/ 51 w 148"/>
                        <a:gd name="T71" fmla="*/ 66 h 144"/>
                        <a:gd name="T72" fmla="*/ 39 w 148"/>
                        <a:gd name="T73" fmla="*/ 68 h 144"/>
                        <a:gd name="T74" fmla="*/ 36 w 148"/>
                        <a:gd name="T75" fmla="*/ 76 h 144"/>
                        <a:gd name="T76" fmla="*/ 30 w 148"/>
                        <a:gd name="T77" fmla="*/ 82 h 144"/>
                        <a:gd name="T78" fmla="*/ 26 w 148"/>
                        <a:gd name="T79" fmla="*/ 96 h 144"/>
                        <a:gd name="T80" fmla="*/ 21 w 148"/>
                        <a:gd name="T81" fmla="*/ 100 h 144"/>
                        <a:gd name="T82" fmla="*/ 16 w 148"/>
                        <a:gd name="T83" fmla="*/ 101 h 144"/>
                        <a:gd name="T84" fmla="*/ 15 w 148"/>
                        <a:gd name="T85" fmla="*/ 105 h 144"/>
                        <a:gd name="T86" fmla="*/ 17 w 148"/>
                        <a:gd name="T87" fmla="*/ 111 h 144"/>
                        <a:gd name="T88" fmla="*/ 25 w 148"/>
                        <a:gd name="T89" fmla="*/ 114 h 144"/>
                        <a:gd name="T90" fmla="*/ 28 w 148"/>
                        <a:gd name="T91"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8" h="144">
                          <a:moveTo>
                            <a:pt x="28" y="134"/>
                          </a:moveTo>
                          <a:lnTo>
                            <a:pt x="22" y="131"/>
                          </a:lnTo>
                          <a:lnTo>
                            <a:pt x="19" y="128"/>
                          </a:lnTo>
                          <a:lnTo>
                            <a:pt x="18" y="125"/>
                          </a:lnTo>
                          <a:lnTo>
                            <a:pt x="16" y="118"/>
                          </a:lnTo>
                          <a:lnTo>
                            <a:pt x="13" y="117"/>
                          </a:lnTo>
                          <a:lnTo>
                            <a:pt x="12" y="111"/>
                          </a:lnTo>
                          <a:lnTo>
                            <a:pt x="10" y="108"/>
                          </a:lnTo>
                          <a:lnTo>
                            <a:pt x="9" y="106"/>
                          </a:lnTo>
                          <a:lnTo>
                            <a:pt x="7" y="101"/>
                          </a:lnTo>
                          <a:lnTo>
                            <a:pt x="2" y="92"/>
                          </a:lnTo>
                          <a:lnTo>
                            <a:pt x="5" y="77"/>
                          </a:lnTo>
                          <a:lnTo>
                            <a:pt x="2" y="75"/>
                          </a:lnTo>
                          <a:lnTo>
                            <a:pt x="0" y="66"/>
                          </a:lnTo>
                          <a:lnTo>
                            <a:pt x="0" y="60"/>
                          </a:lnTo>
                          <a:lnTo>
                            <a:pt x="0" y="53"/>
                          </a:lnTo>
                          <a:lnTo>
                            <a:pt x="4" y="46"/>
                          </a:lnTo>
                          <a:lnTo>
                            <a:pt x="12" y="41"/>
                          </a:lnTo>
                          <a:lnTo>
                            <a:pt x="12" y="34"/>
                          </a:lnTo>
                          <a:lnTo>
                            <a:pt x="19" y="24"/>
                          </a:lnTo>
                          <a:lnTo>
                            <a:pt x="22" y="21"/>
                          </a:lnTo>
                          <a:lnTo>
                            <a:pt x="26" y="15"/>
                          </a:lnTo>
                          <a:lnTo>
                            <a:pt x="32" y="11"/>
                          </a:lnTo>
                          <a:lnTo>
                            <a:pt x="38" y="11"/>
                          </a:lnTo>
                          <a:lnTo>
                            <a:pt x="48" y="2"/>
                          </a:lnTo>
                          <a:lnTo>
                            <a:pt x="56" y="1"/>
                          </a:lnTo>
                          <a:lnTo>
                            <a:pt x="62" y="0"/>
                          </a:lnTo>
                          <a:lnTo>
                            <a:pt x="68" y="0"/>
                          </a:lnTo>
                          <a:lnTo>
                            <a:pt x="73" y="1"/>
                          </a:lnTo>
                          <a:lnTo>
                            <a:pt x="79" y="1"/>
                          </a:lnTo>
                          <a:lnTo>
                            <a:pt x="87" y="2"/>
                          </a:lnTo>
                          <a:lnTo>
                            <a:pt x="95" y="6"/>
                          </a:lnTo>
                          <a:lnTo>
                            <a:pt x="100" y="9"/>
                          </a:lnTo>
                          <a:lnTo>
                            <a:pt x="110" y="12"/>
                          </a:lnTo>
                          <a:lnTo>
                            <a:pt x="117" y="18"/>
                          </a:lnTo>
                          <a:lnTo>
                            <a:pt x="121" y="23"/>
                          </a:lnTo>
                          <a:lnTo>
                            <a:pt x="124" y="29"/>
                          </a:lnTo>
                          <a:lnTo>
                            <a:pt x="126" y="34"/>
                          </a:lnTo>
                          <a:lnTo>
                            <a:pt x="129" y="39"/>
                          </a:lnTo>
                          <a:lnTo>
                            <a:pt x="132" y="44"/>
                          </a:lnTo>
                          <a:lnTo>
                            <a:pt x="138" y="50"/>
                          </a:lnTo>
                          <a:lnTo>
                            <a:pt x="141" y="60"/>
                          </a:lnTo>
                          <a:lnTo>
                            <a:pt x="144" y="69"/>
                          </a:lnTo>
                          <a:lnTo>
                            <a:pt x="147" y="75"/>
                          </a:lnTo>
                          <a:lnTo>
                            <a:pt x="146" y="79"/>
                          </a:lnTo>
                          <a:lnTo>
                            <a:pt x="143" y="87"/>
                          </a:lnTo>
                          <a:lnTo>
                            <a:pt x="140" y="92"/>
                          </a:lnTo>
                          <a:lnTo>
                            <a:pt x="141" y="100"/>
                          </a:lnTo>
                          <a:lnTo>
                            <a:pt x="139" y="104"/>
                          </a:lnTo>
                          <a:lnTo>
                            <a:pt x="131" y="109"/>
                          </a:lnTo>
                          <a:lnTo>
                            <a:pt x="129" y="114"/>
                          </a:lnTo>
                          <a:lnTo>
                            <a:pt x="116" y="125"/>
                          </a:lnTo>
                          <a:lnTo>
                            <a:pt x="116" y="129"/>
                          </a:lnTo>
                          <a:lnTo>
                            <a:pt x="110" y="135"/>
                          </a:lnTo>
                          <a:lnTo>
                            <a:pt x="101" y="140"/>
                          </a:lnTo>
                          <a:lnTo>
                            <a:pt x="96" y="143"/>
                          </a:lnTo>
                          <a:lnTo>
                            <a:pt x="102" y="129"/>
                          </a:lnTo>
                          <a:lnTo>
                            <a:pt x="107" y="115"/>
                          </a:lnTo>
                          <a:lnTo>
                            <a:pt x="110" y="104"/>
                          </a:lnTo>
                          <a:lnTo>
                            <a:pt x="113" y="92"/>
                          </a:lnTo>
                          <a:lnTo>
                            <a:pt x="113" y="86"/>
                          </a:lnTo>
                          <a:lnTo>
                            <a:pt x="111" y="79"/>
                          </a:lnTo>
                          <a:lnTo>
                            <a:pt x="112" y="67"/>
                          </a:lnTo>
                          <a:lnTo>
                            <a:pt x="110" y="63"/>
                          </a:lnTo>
                          <a:lnTo>
                            <a:pt x="107" y="60"/>
                          </a:lnTo>
                          <a:lnTo>
                            <a:pt x="96" y="66"/>
                          </a:lnTo>
                          <a:lnTo>
                            <a:pt x="90" y="69"/>
                          </a:lnTo>
                          <a:lnTo>
                            <a:pt x="81" y="70"/>
                          </a:lnTo>
                          <a:lnTo>
                            <a:pt x="69" y="70"/>
                          </a:lnTo>
                          <a:lnTo>
                            <a:pt x="60" y="69"/>
                          </a:lnTo>
                          <a:lnTo>
                            <a:pt x="55" y="68"/>
                          </a:lnTo>
                          <a:lnTo>
                            <a:pt x="51" y="66"/>
                          </a:lnTo>
                          <a:lnTo>
                            <a:pt x="45" y="66"/>
                          </a:lnTo>
                          <a:lnTo>
                            <a:pt x="39" y="68"/>
                          </a:lnTo>
                          <a:lnTo>
                            <a:pt x="37" y="71"/>
                          </a:lnTo>
                          <a:lnTo>
                            <a:pt x="36" y="76"/>
                          </a:lnTo>
                          <a:lnTo>
                            <a:pt x="33" y="81"/>
                          </a:lnTo>
                          <a:lnTo>
                            <a:pt x="30" y="82"/>
                          </a:lnTo>
                          <a:lnTo>
                            <a:pt x="27" y="87"/>
                          </a:lnTo>
                          <a:lnTo>
                            <a:pt x="26" y="96"/>
                          </a:lnTo>
                          <a:lnTo>
                            <a:pt x="24" y="98"/>
                          </a:lnTo>
                          <a:lnTo>
                            <a:pt x="21" y="100"/>
                          </a:lnTo>
                          <a:lnTo>
                            <a:pt x="19" y="100"/>
                          </a:lnTo>
                          <a:lnTo>
                            <a:pt x="16" y="101"/>
                          </a:lnTo>
                          <a:lnTo>
                            <a:pt x="15" y="103"/>
                          </a:lnTo>
                          <a:lnTo>
                            <a:pt x="15" y="105"/>
                          </a:lnTo>
                          <a:lnTo>
                            <a:pt x="15" y="108"/>
                          </a:lnTo>
                          <a:lnTo>
                            <a:pt x="17" y="111"/>
                          </a:lnTo>
                          <a:lnTo>
                            <a:pt x="21" y="114"/>
                          </a:lnTo>
                          <a:lnTo>
                            <a:pt x="25" y="114"/>
                          </a:lnTo>
                          <a:lnTo>
                            <a:pt x="26" y="126"/>
                          </a:lnTo>
                          <a:lnTo>
                            <a:pt x="28" y="134"/>
                          </a:lnTo>
                        </a:path>
                      </a:pathLst>
                    </a:custGeom>
                    <a:solidFill>
                      <a:srgbClr val="7F5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228" name="Group 209"/>
                    <p:cNvGrpSpPr>
                      <a:grpSpLocks/>
                    </p:cNvGrpSpPr>
                    <p:nvPr/>
                  </p:nvGrpSpPr>
                  <p:grpSpPr bwMode="auto">
                    <a:xfrm>
                      <a:off x="2979" y="2237"/>
                      <a:ext cx="139" cy="101"/>
                      <a:chOff x="2979" y="2237"/>
                      <a:chExt cx="139" cy="101"/>
                    </a:xfrm>
                  </p:grpSpPr>
                  <p:sp>
                    <p:nvSpPr>
                      <p:cNvPr id="229" name="Freeform 210"/>
                      <p:cNvSpPr>
                        <a:spLocks/>
                      </p:cNvSpPr>
                      <p:nvPr/>
                    </p:nvSpPr>
                    <p:spPr bwMode="auto">
                      <a:xfrm>
                        <a:off x="2979" y="2275"/>
                        <a:ext cx="59" cy="41"/>
                      </a:xfrm>
                      <a:custGeom>
                        <a:avLst/>
                        <a:gdLst>
                          <a:gd name="T0" fmla="*/ 2 w 59"/>
                          <a:gd name="T1" fmla="*/ 40 h 41"/>
                          <a:gd name="T2" fmla="*/ 13 w 59"/>
                          <a:gd name="T3" fmla="*/ 40 h 41"/>
                          <a:gd name="T4" fmla="*/ 29 w 59"/>
                          <a:gd name="T5" fmla="*/ 31 h 41"/>
                          <a:gd name="T6" fmla="*/ 17 w 59"/>
                          <a:gd name="T7" fmla="*/ 30 h 41"/>
                          <a:gd name="T8" fmla="*/ 8 w 59"/>
                          <a:gd name="T9" fmla="*/ 29 h 41"/>
                          <a:gd name="T10" fmla="*/ 4 w 59"/>
                          <a:gd name="T11" fmla="*/ 27 h 41"/>
                          <a:gd name="T12" fmla="*/ 0 w 59"/>
                          <a:gd name="T13" fmla="*/ 22 h 41"/>
                          <a:gd name="T14" fmla="*/ 1 w 59"/>
                          <a:gd name="T15" fmla="*/ 13 h 41"/>
                          <a:gd name="T16" fmla="*/ 8 w 59"/>
                          <a:gd name="T17" fmla="*/ 16 h 41"/>
                          <a:gd name="T18" fmla="*/ 13 w 59"/>
                          <a:gd name="T19" fmla="*/ 19 h 41"/>
                          <a:gd name="T20" fmla="*/ 21 w 59"/>
                          <a:gd name="T21" fmla="*/ 20 h 41"/>
                          <a:gd name="T22" fmla="*/ 27 w 59"/>
                          <a:gd name="T23" fmla="*/ 20 h 41"/>
                          <a:gd name="T24" fmla="*/ 35 w 59"/>
                          <a:gd name="T25" fmla="*/ 24 h 41"/>
                          <a:gd name="T26" fmla="*/ 29 w 59"/>
                          <a:gd name="T27" fmla="*/ 17 h 41"/>
                          <a:gd name="T28" fmla="*/ 24 w 59"/>
                          <a:gd name="T29" fmla="*/ 13 h 41"/>
                          <a:gd name="T30" fmla="*/ 18 w 59"/>
                          <a:gd name="T31" fmla="*/ 10 h 41"/>
                          <a:gd name="T32" fmla="*/ 19 w 59"/>
                          <a:gd name="T33" fmla="*/ 2 h 41"/>
                          <a:gd name="T34" fmla="*/ 18 w 59"/>
                          <a:gd name="T35" fmla="*/ 0 h 41"/>
                          <a:gd name="T36" fmla="*/ 27 w 59"/>
                          <a:gd name="T37" fmla="*/ 0 h 41"/>
                          <a:gd name="T38" fmla="*/ 27 w 59"/>
                          <a:gd name="T39" fmla="*/ 6 h 41"/>
                          <a:gd name="T40" fmla="*/ 28 w 59"/>
                          <a:gd name="T41" fmla="*/ 11 h 41"/>
                          <a:gd name="T42" fmla="*/ 31 w 59"/>
                          <a:gd name="T43" fmla="*/ 15 h 41"/>
                          <a:gd name="T44" fmla="*/ 36 w 59"/>
                          <a:gd name="T45" fmla="*/ 17 h 41"/>
                          <a:gd name="T46" fmla="*/ 44 w 59"/>
                          <a:gd name="T47" fmla="*/ 20 h 41"/>
                          <a:gd name="T48" fmla="*/ 54 w 59"/>
                          <a:gd name="T49" fmla="*/ 24 h 41"/>
                          <a:gd name="T50" fmla="*/ 58 w 59"/>
                          <a:gd name="T51"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 h="41">
                            <a:moveTo>
                              <a:pt x="2" y="40"/>
                            </a:moveTo>
                            <a:lnTo>
                              <a:pt x="13" y="40"/>
                            </a:lnTo>
                            <a:lnTo>
                              <a:pt x="29" y="31"/>
                            </a:lnTo>
                            <a:lnTo>
                              <a:pt x="17" y="30"/>
                            </a:lnTo>
                            <a:lnTo>
                              <a:pt x="8" y="29"/>
                            </a:lnTo>
                            <a:lnTo>
                              <a:pt x="4" y="27"/>
                            </a:lnTo>
                            <a:lnTo>
                              <a:pt x="0" y="22"/>
                            </a:lnTo>
                            <a:lnTo>
                              <a:pt x="1" y="13"/>
                            </a:lnTo>
                            <a:lnTo>
                              <a:pt x="8" y="16"/>
                            </a:lnTo>
                            <a:lnTo>
                              <a:pt x="13" y="19"/>
                            </a:lnTo>
                            <a:lnTo>
                              <a:pt x="21" y="20"/>
                            </a:lnTo>
                            <a:lnTo>
                              <a:pt x="27" y="20"/>
                            </a:lnTo>
                            <a:lnTo>
                              <a:pt x="35" y="24"/>
                            </a:lnTo>
                            <a:lnTo>
                              <a:pt x="29" y="17"/>
                            </a:lnTo>
                            <a:lnTo>
                              <a:pt x="24" y="13"/>
                            </a:lnTo>
                            <a:lnTo>
                              <a:pt x="18" y="10"/>
                            </a:lnTo>
                            <a:lnTo>
                              <a:pt x="19" y="2"/>
                            </a:lnTo>
                            <a:lnTo>
                              <a:pt x="18" y="0"/>
                            </a:lnTo>
                            <a:lnTo>
                              <a:pt x="27" y="0"/>
                            </a:lnTo>
                            <a:lnTo>
                              <a:pt x="27" y="6"/>
                            </a:lnTo>
                            <a:lnTo>
                              <a:pt x="28" y="11"/>
                            </a:lnTo>
                            <a:lnTo>
                              <a:pt x="31" y="15"/>
                            </a:lnTo>
                            <a:lnTo>
                              <a:pt x="36" y="17"/>
                            </a:lnTo>
                            <a:lnTo>
                              <a:pt x="44" y="20"/>
                            </a:lnTo>
                            <a:lnTo>
                              <a:pt x="54" y="24"/>
                            </a:lnTo>
                            <a:lnTo>
                              <a:pt x="58" y="25"/>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30" name="Freeform 211"/>
                      <p:cNvSpPr>
                        <a:spLocks/>
                      </p:cNvSpPr>
                      <p:nvPr/>
                    </p:nvSpPr>
                    <p:spPr bwMode="auto">
                      <a:xfrm>
                        <a:off x="2989" y="2257"/>
                        <a:ext cx="113" cy="34"/>
                      </a:xfrm>
                      <a:custGeom>
                        <a:avLst/>
                        <a:gdLst>
                          <a:gd name="T0" fmla="*/ 0 w 113"/>
                          <a:gd name="T1" fmla="*/ 15 h 34"/>
                          <a:gd name="T2" fmla="*/ 7 w 113"/>
                          <a:gd name="T3" fmla="*/ 13 h 34"/>
                          <a:gd name="T4" fmla="*/ 18 w 113"/>
                          <a:gd name="T5" fmla="*/ 13 h 34"/>
                          <a:gd name="T6" fmla="*/ 26 w 113"/>
                          <a:gd name="T7" fmla="*/ 12 h 34"/>
                          <a:gd name="T8" fmla="*/ 23 w 113"/>
                          <a:gd name="T9" fmla="*/ 19 h 34"/>
                          <a:gd name="T10" fmla="*/ 27 w 113"/>
                          <a:gd name="T11" fmla="*/ 25 h 34"/>
                          <a:gd name="T12" fmla="*/ 34 w 113"/>
                          <a:gd name="T13" fmla="*/ 19 h 34"/>
                          <a:gd name="T14" fmla="*/ 41 w 113"/>
                          <a:gd name="T15" fmla="*/ 12 h 34"/>
                          <a:gd name="T16" fmla="*/ 49 w 113"/>
                          <a:gd name="T17" fmla="*/ 7 h 34"/>
                          <a:gd name="T18" fmla="*/ 60 w 113"/>
                          <a:gd name="T19" fmla="*/ 1 h 34"/>
                          <a:gd name="T20" fmla="*/ 63 w 113"/>
                          <a:gd name="T21" fmla="*/ 0 h 34"/>
                          <a:gd name="T22" fmla="*/ 87 w 113"/>
                          <a:gd name="T23" fmla="*/ 6 h 34"/>
                          <a:gd name="T24" fmla="*/ 95 w 113"/>
                          <a:gd name="T25" fmla="*/ 17 h 34"/>
                          <a:gd name="T26" fmla="*/ 98 w 113"/>
                          <a:gd name="T27" fmla="*/ 20 h 34"/>
                          <a:gd name="T28" fmla="*/ 98 w 113"/>
                          <a:gd name="T29" fmla="*/ 32 h 34"/>
                          <a:gd name="T30" fmla="*/ 103 w 113"/>
                          <a:gd name="T31" fmla="*/ 33 h 34"/>
                          <a:gd name="T32" fmla="*/ 110 w 113"/>
                          <a:gd name="T33" fmla="*/ 24 h 34"/>
                          <a:gd name="T34" fmla="*/ 112 w 113"/>
                          <a:gd name="T35" fmla="*/ 18 h 34"/>
                          <a:gd name="T36" fmla="*/ 111 w 113"/>
                          <a:gd name="T37"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34">
                            <a:moveTo>
                              <a:pt x="0" y="15"/>
                            </a:moveTo>
                            <a:lnTo>
                              <a:pt x="7" y="13"/>
                            </a:lnTo>
                            <a:lnTo>
                              <a:pt x="18" y="13"/>
                            </a:lnTo>
                            <a:lnTo>
                              <a:pt x="26" y="12"/>
                            </a:lnTo>
                            <a:lnTo>
                              <a:pt x="23" y="19"/>
                            </a:lnTo>
                            <a:lnTo>
                              <a:pt x="27" y="25"/>
                            </a:lnTo>
                            <a:lnTo>
                              <a:pt x="34" y="19"/>
                            </a:lnTo>
                            <a:lnTo>
                              <a:pt x="41" y="12"/>
                            </a:lnTo>
                            <a:lnTo>
                              <a:pt x="49" y="7"/>
                            </a:lnTo>
                            <a:lnTo>
                              <a:pt x="60" y="1"/>
                            </a:lnTo>
                            <a:lnTo>
                              <a:pt x="63" y="0"/>
                            </a:lnTo>
                            <a:lnTo>
                              <a:pt x="87" y="6"/>
                            </a:lnTo>
                            <a:lnTo>
                              <a:pt x="95" y="17"/>
                            </a:lnTo>
                            <a:lnTo>
                              <a:pt x="98" y="20"/>
                            </a:lnTo>
                            <a:lnTo>
                              <a:pt x="98" y="32"/>
                            </a:lnTo>
                            <a:lnTo>
                              <a:pt x="103" y="33"/>
                            </a:lnTo>
                            <a:lnTo>
                              <a:pt x="110" y="24"/>
                            </a:lnTo>
                            <a:lnTo>
                              <a:pt x="112" y="18"/>
                            </a:lnTo>
                            <a:lnTo>
                              <a:pt x="111" y="1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31" name="Freeform 212"/>
                      <p:cNvSpPr>
                        <a:spLocks/>
                      </p:cNvSpPr>
                      <p:nvPr/>
                    </p:nvSpPr>
                    <p:spPr bwMode="auto">
                      <a:xfrm>
                        <a:off x="2995" y="2237"/>
                        <a:ext cx="99" cy="42"/>
                      </a:xfrm>
                      <a:custGeom>
                        <a:avLst/>
                        <a:gdLst>
                          <a:gd name="T0" fmla="*/ 34 w 99"/>
                          <a:gd name="T1" fmla="*/ 28 h 42"/>
                          <a:gd name="T2" fmla="*/ 26 w 99"/>
                          <a:gd name="T3" fmla="*/ 24 h 42"/>
                          <a:gd name="T4" fmla="*/ 13 w 99"/>
                          <a:gd name="T5" fmla="*/ 24 h 42"/>
                          <a:gd name="T6" fmla="*/ 0 w 99"/>
                          <a:gd name="T7" fmla="*/ 26 h 42"/>
                          <a:gd name="T8" fmla="*/ 21 w 99"/>
                          <a:gd name="T9" fmla="*/ 19 h 42"/>
                          <a:gd name="T10" fmla="*/ 37 w 99"/>
                          <a:gd name="T11" fmla="*/ 18 h 42"/>
                          <a:gd name="T12" fmla="*/ 31 w 99"/>
                          <a:gd name="T13" fmla="*/ 14 h 42"/>
                          <a:gd name="T14" fmla="*/ 19 w 99"/>
                          <a:gd name="T15" fmla="*/ 11 h 42"/>
                          <a:gd name="T16" fmla="*/ 35 w 99"/>
                          <a:gd name="T17" fmla="*/ 10 h 42"/>
                          <a:gd name="T18" fmla="*/ 41 w 99"/>
                          <a:gd name="T19" fmla="*/ 13 h 42"/>
                          <a:gd name="T20" fmla="*/ 49 w 99"/>
                          <a:gd name="T21" fmla="*/ 16 h 42"/>
                          <a:gd name="T22" fmla="*/ 54 w 99"/>
                          <a:gd name="T23" fmla="*/ 12 h 42"/>
                          <a:gd name="T24" fmla="*/ 44 w 99"/>
                          <a:gd name="T25" fmla="*/ 2 h 42"/>
                          <a:gd name="T26" fmla="*/ 51 w 99"/>
                          <a:gd name="T27" fmla="*/ 0 h 42"/>
                          <a:gd name="T28" fmla="*/ 57 w 99"/>
                          <a:gd name="T29" fmla="*/ 0 h 42"/>
                          <a:gd name="T30" fmla="*/ 62 w 99"/>
                          <a:gd name="T31" fmla="*/ 13 h 42"/>
                          <a:gd name="T32" fmla="*/ 66 w 99"/>
                          <a:gd name="T33" fmla="*/ 8 h 42"/>
                          <a:gd name="T34" fmla="*/ 68 w 99"/>
                          <a:gd name="T35" fmla="*/ 4 h 42"/>
                          <a:gd name="T36" fmla="*/ 73 w 99"/>
                          <a:gd name="T37" fmla="*/ 9 h 42"/>
                          <a:gd name="T38" fmla="*/ 76 w 99"/>
                          <a:gd name="T39" fmla="*/ 15 h 42"/>
                          <a:gd name="T40" fmla="*/ 78 w 99"/>
                          <a:gd name="T41" fmla="*/ 17 h 42"/>
                          <a:gd name="T42" fmla="*/ 80 w 99"/>
                          <a:gd name="T43" fmla="*/ 21 h 42"/>
                          <a:gd name="T44" fmla="*/ 83 w 99"/>
                          <a:gd name="T45" fmla="*/ 22 h 42"/>
                          <a:gd name="T46" fmla="*/ 85 w 99"/>
                          <a:gd name="T47" fmla="*/ 12 h 42"/>
                          <a:gd name="T48" fmla="*/ 91 w 99"/>
                          <a:gd name="T49" fmla="*/ 14 h 42"/>
                          <a:gd name="T50" fmla="*/ 90 w 99"/>
                          <a:gd name="T51" fmla="*/ 22 h 42"/>
                          <a:gd name="T52" fmla="*/ 89 w 99"/>
                          <a:gd name="T53" fmla="*/ 26 h 42"/>
                          <a:gd name="T54" fmla="*/ 93 w 99"/>
                          <a:gd name="T55" fmla="*/ 31 h 42"/>
                          <a:gd name="T56" fmla="*/ 98 w 99"/>
                          <a:gd name="T57" fmla="*/ 4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42">
                            <a:moveTo>
                              <a:pt x="34" y="28"/>
                            </a:moveTo>
                            <a:lnTo>
                              <a:pt x="26" y="24"/>
                            </a:lnTo>
                            <a:lnTo>
                              <a:pt x="13" y="24"/>
                            </a:lnTo>
                            <a:lnTo>
                              <a:pt x="0" y="26"/>
                            </a:lnTo>
                            <a:lnTo>
                              <a:pt x="21" y="19"/>
                            </a:lnTo>
                            <a:lnTo>
                              <a:pt x="37" y="18"/>
                            </a:lnTo>
                            <a:lnTo>
                              <a:pt x="31" y="14"/>
                            </a:lnTo>
                            <a:lnTo>
                              <a:pt x="19" y="11"/>
                            </a:lnTo>
                            <a:lnTo>
                              <a:pt x="35" y="10"/>
                            </a:lnTo>
                            <a:lnTo>
                              <a:pt x="41" y="13"/>
                            </a:lnTo>
                            <a:lnTo>
                              <a:pt x="49" y="16"/>
                            </a:lnTo>
                            <a:lnTo>
                              <a:pt x="54" y="12"/>
                            </a:lnTo>
                            <a:lnTo>
                              <a:pt x="44" y="2"/>
                            </a:lnTo>
                            <a:lnTo>
                              <a:pt x="51" y="0"/>
                            </a:lnTo>
                            <a:lnTo>
                              <a:pt x="57" y="0"/>
                            </a:lnTo>
                            <a:lnTo>
                              <a:pt x="62" y="13"/>
                            </a:lnTo>
                            <a:lnTo>
                              <a:pt x="66" y="8"/>
                            </a:lnTo>
                            <a:lnTo>
                              <a:pt x="68" y="4"/>
                            </a:lnTo>
                            <a:lnTo>
                              <a:pt x="73" y="9"/>
                            </a:lnTo>
                            <a:lnTo>
                              <a:pt x="76" y="15"/>
                            </a:lnTo>
                            <a:lnTo>
                              <a:pt x="78" y="17"/>
                            </a:lnTo>
                            <a:lnTo>
                              <a:pt x="80" y="21"/>
                            </a:lnTo>
                            <a:lnTo>
                              <a:pt x="83" y="22"/>
                            </a:lnTo>
                            <a:lnTo>
                              <a:pt x="85" y="12"/>
                            </a:lnTo>
                            <a:lnTo>
                              <a:pt x="91" y="14"/>
                            </a:lnTo>
                            <a:lnTo>
                              <a:pt x="90" y="22"/>
                            </a:lnTo>
                            <a:lnTo>
                              <a:pt x="89" y="26"/>
                            </a:lnTo>
                            <a:lnTo>
                              <a:pt x="93" y="31"/>
                            </a:lnTo>
                            <a:lnTo>
                              <a:pt x="98" y="4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32" name="Freeform 213"/>
                      <p:cNvSpPr>
                        <a:spLocks/>
                      </p:cNvSpPr>
                      <p:nvPr/>
                    </p:nvSpPr>
                    <p:spPr bwMode="auto">
                      <a:xfrm>
                        <a:off x="3090" y="2275"/>
                        <a:ext cx="28" cy="63"/>
                      </a:xfrm>
                      <a:custGeom>
                        <a:avLst/>
                        <a:gdLst>
                          <a:gd name="T0" fmla="*/ 14 w 28"/>
                          <a:gd name="T1" fmla="*/ 0 h 63"/>
                          <a:gd name="T2" fmla="*/ 21 w 28"/>
                          <a:gd name="T3" fmla="*/ 15 h 63"/>
                          <a:gd name="T4" fmla="*/ 24 w 28"/>
                          <a:gd name="T5" fmla="*/ 23 h 63"/>
                          <a:gd name="T6" fmla="*/ 27 w 28"/>
                          <a:gd name="T7" fmla="*/ 30 h 63"/>
                          <a:gd name="T8" fmla="*/ 27 w 28"/>
                          <a:gd name="T9" fmla="*/ 36 h 63"/>
                          <a:gd name="T10" fmla="*/ 26 w 28"/>
                          <a:gd name="T11" fmla="*/ 43 h 63"/>
                          <a:gd name="T12" fmla="*/ 23 w 28"/>
                          <a:gd name="T13" fmla="*/ 46 h 63"/>
                          <a:gd name="T14" fmla="*/ 21 w 28"/>
                          <a:gd name="T15" fmla="*/ 36 h 63"/>
                          <a:gd name="T16" fmla="*/ 18 w 28"/>
                          <a:gd name="T17" fmla="*/ 28 h 63"/>
                          <a:gd name="T18" fmla="*/ 13 w 28"/>
                          <a:gd name="T19" fmla="*/ 19 h 63"/>
                          <a:gd name="T20" fmla="*/ 8 w 28"/>
                          <a:gd name="T21" fmla="*/ 11 h 63"/>
                          <a:gd name="T22" fmla="*/ 5 w 28"/>
                          <a:gd name="T23" fmla="*/ 27 h 63"/>
                          <a:gd name="T24" fmla="*/ 12 w 28"/>
                          <a:gd name="T25" fmla="*/ 37 h 63"/>
                          <a:gd name="T26" fmla="*/ 15 w 28"/>
                          <a:gd name="T27" fmla="*/ 41 h 63"/>
                          <a:gd name="T28" fmla="*/ 18 w 28"/>
                          <a:gd name="T29" fmla="*/ 62 h 63"/>
                          <a:gd name="T30" fmla="*/ 6 w 28"/>
                          <a:gd name="T31" fmla="*/ 57 h 63"/>
                          <a:gd name="T32" fmla="*/ 3 w 28"/>
                          <a:gd name="T33" fmla="*/ 49 h 63"/>
                          <a:gd name="T34" fmla="*/ 0 w 28"/>
                          <a:gd name="T35" fmla="*/ 4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63">
                            <a:moveTo>
                              <a:pt x="14" y="0"/>
                            </a:moveTo>
                            <a:lnTo>
                              <a:pt x="21" y="15"/>
                            </a:lnTo>
                            <a:lnTo>
                              <a:pt x="24" y="23"/>
                            </a:lnTo>
                            <a:lnTo>
                              <a:pt x="27" y="30"/>
                            </a:lnTo>
                            <a:lnTo>
                              <a:pt x="27" y="36"/>
                            </a:lnTo>
                            <a:lnTo>
                              <a:pt x="26" y="43"/>
                            </a:lnTo>
                            <a:lnTo>
                              <a:pt x="23" y="46"/>
                            </a:lnTo>
                            <a:lnTo>
                              <a:pt x="21" y="36"/>
                            </a:lnTo>
                            <a:lnTo>
                              <a:pt x="18" y="28"/>
                            </a:lnTo>
                            <a:lnTo>
                              <a:pt x="13" y="19"/>
                            </a:lnTo>
                            <a:lnTo>
                              <a:pt x="8" y="11"/>
                            </a:lnTo>
                            <a:lnTo>
                              <a:pt x="5" y="27"/>
                            </a:lnTo>
                            <a:lnTo>
                              <a:pt x="12" y="37"/>
                            </a:lnTo>
                            <a:lnTo>
                              <a:pt x="15" y="41"/>
                            </a:lnTo>
                            <a:lnTo>
                              <a:pt x="18" y="62"/>
                            </a:lnTo>
                            <a:lnTo>
                              <a:pt x="6" y="57"/>
                            </a:lnTo>
                            <a:lnTo>
                              <a:pt x="3" y="49"/>
                            </a:lnTo>
                            <a:lnTo>
                              <a:pt x="0" y="40"/>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226" name="Oval 214"/>
                  <p:cNvSpPr>
                    <a:spLocks noChangeArrowheads="1"/>
                  </p:cNvSpPr>
                  <p:nvPr/>
                </p:nvSpPr>
                <p:spPr bwMode="auto">
                  <a:xfrm>
                    <a:off x="2998" y="2345"/>
                    <a:ext cx="0" cy="1"/>
                  </a:xfrm>
                  <a:prstGeom prst="ellipse">
                    <a:avLst/>
                  </a:prstGeom>
                  <a:solidFill>
                    <a:srgbClr val="FF5FBF"/>
                  </a:solidFill>
                  <a:ln w="12700">
                    <a:solidFill>
                      <a:srgbClr val="FF009F"/>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209" name="Group 215"/>
                <p:cNvGrpSpPr>
                  <a:grpSpLocks/>
                </p:cNvGrpSpPr>
                <p:nvPr/>
              </p:nvGrpSpPr>
              <p:grpSpPr bwMode="auto">
                <a:xfrm>
                  <a:off x="2896" y="2370"/>
                  <a:ext cx="256" cy="314"/>
                  <a:chOff x="2896" y="2370"/>
                  <a:chExt cx="256" cy="314"/>
                </a:xfrm>
              </p:grpSpPr>
              <p:sp>
                <p:nvSpPr>
                  <p:cNvPr id="210" name="Freeform 216"/>
                  <p:cNvSpPr>
                    <a:spLocks/>
                  </p:cNvSpPr>
                  <p:nvPr/>
                </p:nvSpPr>
                <p:spPr bwMode="auto">
                  <a:xfrm>
                    <a:off x="3016" y="2370"/>
                    <a:ext cx="25" cy="98"/>
                  </a:xfrm>
                  <a:custGeom>
                    <a:avLst/>
                    <a:gdLst>
                      <a:gd name="T0" fmla="*/ 24 w 25"/>
                      <a:gd name="T1" fmla="*/ 1 h 98"/>
                      <a:gd name="T2" fmla="*/ 5 w 25"/>
                      <a:gd name="T3" fmla="*/ 94 h 98"/>
                      <a:gd name="T4" fmla="*/ 0 w 25"/>
                      <a:gd name="T5" fmla="*/ 97 h 98"/>
                      <a:gd name="T6" fmla="*/ 20 w 25"/>
                      <a:gd name="T7" fmla="*/ 0 h 98"/>
                      <a:gd name="T8" fmla="*/ 21 w 25"/>
                      <a:gd name="T9" fmla="*/ 0 h 98"/>
                      <a:gd name="T10" fmla="*/ 23 w 25"/>
                      <a:gd name="T11" fmla="*/ 0 h 98"/>
                      <a:gd name="T12" fmla="*/ 24 w 25"/>
                      <a:gd name="T13" fmla="*/ 1 h 98"/>
                    </a:gdLst>
                    <a:ahLst/>
                    <a:cxnLst>
                      <a:cxn ang="0">
                        <a:pos x="T0" y="T1"/>
                      </a:cxn>
                      <a:cxn ang="0">
                        <a:pos x="T2" y="T3"/>
                      </a:cxn>
                      <a:cxn ang="0">
                        <a:pos x="T4" y="T5"/>
                      </a:cxn>
                      <a:cxn ang="0">
                        <a:pos x="T6" y="T7"/>
                      </a:cxn>
                      <a:cxn ang="0">
                        <a:pos x="T8" y="T9"/>
                      </a:cxn>
                      <a:cxn ang="0">
                        <a:pos x="T10" y="T11"/>
                      </a:cxn>
                      <a:cxn ang="0">
                        <a:pos x="T12" y="T13"/>
                      </a:cxn>
                    </a:cxnLst>
                    <a:rect l="0" t="0" r="r" b="b"/>
                    <a:pathLst>
                      <a:path w="25" h="98">
                        <a:moveTo>
                          <a:pt x="24" y="1"/>
                        </a:moveTo>
                        <a:lnTo>
                          <a:pt x="5" y="94"/>
                        </a:lnTo>
                        <a:lnTo>
                          <a:pt x="0" y="97"/>
                        </a:lnTo>
                        <a:lnTo>
                          <a:pt x="20" y="0"/>
                        </a:lnTo>
                        <a:lnTo>
                          <a:pt x="21" y="0"/>
                        </a:lnTo>
                        <a:lnTo>
                          <a:pt x="23" y="0"/>
                        </a:lnTo>
                        <a:lnTo>
                          <a:pt x="24" y="1"/>
                        </a:lnTo>
                      </a:path>
                    </a:pathLst>
                  </a:custGeom>
                  <a:solidFill>
                    <a:srgbClr val="BF7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211" name="Group 217"/>
                  <p:cNvGrpSpPr>
                    <a:grpSpLocks/>
                  </p:cNvGrpSpPr>
                  <p:nvPr/>
                </p:nvGrpSpPr>
                <p:grpSpPr bwMode="auto">
                  <a:xfrm>
                    <a:off x="2896" y="2406"/>
                    <a:ext cx="256" cy="278"/>
                    <a:chOff x="2896" y="2406"/>
                    <a:chExt cx="256" cy="278"/>
                  </a:xfrm>
                </p:grpSpPr>
                <p:sp>
                  <p:nvSpPr>
                    <p:cNvPr id="215" name="Freeform 218"/>
                    <p:cNvSpPr>
                      <a:spLocks/>
                    </p:cNvSpPr>
                    <p:nvPr/>
                  </p:nvSpPr>
                  <p:spPr bwMode="auto">
                    <a:xfrm>
                      <a:off x="2896" y="2406"/>
                      <a:ext cx="256" cy="278"/>
                    </a:xfrm>
                    <a:custGeom>
                      <a:avLst/>
                      <a:gdLst>
                        <a:gd name="T0" fmla="*/ 89 w 256"/>
                        <a:gd name="T1" fmla="*/ 3 h 278"/>
                        <a:gd name="T2" fmla="*/ 76 w 256"/>
                        <a:gd name="T3" fmla="*/ 6 h 278"/>
                        <a:gd name="T4" fmla="*/ 63 w 256"/>
                        <a:gd name="T5" fmla="*/ 9 h 278"/>
                        <a:gd name="T6" fmla="*/ 53 w 256"/>
                        <a:gd name="T7" fmla="*/ 12 h 278"/>
                        <a:gd name="T8" fmla="*/ 45 w 256"/>
                        <a:gd name="T9" fmla="*/ 16 h 278"/>
                        <a:gd name="T10" fmla="*/ 38 w 256"/>
                        <a:gd name="T11" fmla="*/ 21 h 278"/>
                        <a:gd name="T12" fmla="*/ 31 w 256"/>
                        <a:gd name="T13" fmla="*/ 28 h 278"/>
                        <a:gd name="T14" fmla="*/ 22 w 256"/>
                        <a:gd name="T15" fmla="*/ 42 h 278"/>
                        <a:gd name="T16" fmla="*/ 0 w 256"/>
                        <a:gd name="T17" fmla="*/ 79 h 278"/>
                        <a:gd name="T18" fmla="*/ 6 w 256"/>
                        <a:gd name="T19" fmla="*/ 85 h 278"/>
                        <a:gd name="T20" fmla="*/ 63 w 256"/>
                        <a:gd name="T21" fmla="*/ 112 h 278"/>
                        <a:gd name="T22" fmla="*/ 61 w 256"/>
                        <a:gd name="T23" fmla="*/ 171 h 278"/>
                        <a:gd name="T24" fmla="*/ 56 w 256"/>
                        <a:gd name="T25" fmla="*/ 213 h 278"/>
                        <a:gd name="T26" fmla="*/ 41 w 256"/>
                        <a:gd name="T27" fmla="*/ 254 h 278"/>
                        <a:gd name="T28" fmla="*/ 240 w 256"/>
                        <a:gd name="T29" fmla="*/ 277 h 278"/>
                        <a:gd name="T30" fmla="*/ 208 w 256"/>
                        <a:gd name="T31" fmla="*/ 172 h 278"/>
                        <a:gd name="T32" fmla="*/ 219 w 256"/>
                        <a:gd name="T33" fmla="*/ 162 h 278"/>
                        <a:gd name="T34" fmla="*/ 224 w 256"/>
                        <a:gd name="T35" fmla="*/ 145 h 278"/>
                        <a:gd name="T36" fmla="*/ 225 w 256"/>
                        <a:gd name="T37" fmla="*/ 129 h 278"/>
                        <a:gd name="T38" fmla="*/ 226 w 256"/>
                        <a:gd name="T39" fmla="*/ 114 h 278"/>
                        <a:gd name="T40" fmla="*/ 237 w 256"/>
                        <a:gd name="T41" fmla="*/ 36 h 278"/>
                        <a:gd name="T42" fmla="*/ 229 w 256"/>
                        <a:gd name="T43" fmla="*/ 23 h 278"/>
                        <a:gd name="T44" fmla="*/ 217 w 256"/>
                        <a:gd name="T45" fmla="*/ 15 h 278"/>
                        <a:gd name="T46" fmla="*/ 180 w 256"/>
                        <a:gd name="T47" fmla="*/ 4 h 278"/>
                        <a:gd name="T48" fmla="*/ 173 w 256"/>
                        <a:gd name="T49" fmla="*/ 1 h 278"/>
                        <a:gd name="T50" fmla="*/ 166 w 256"/>
                        <a:gd name="T51" fmla="*/ 0 h 278"/>
                        <a:gd name="T52" fmla="*/ 168 w 256"/>
                        <a:gd name="T53" fmla="*/ 8 h 278"/>
                        <a:gd name="T54" fmla="*/ 173 w 256"/>
                        <a:gd name="T55" fmla="*/ 15 h 278"/>
                        <a:gd name="T56" fmla="*/ 178 w 256"/>
                        <a:gd name="T57" fmla="*/ 24 h 278"/>
                        <a:gd name="T58" fmla="*/ 180 w 256"/>
                        <a:gd name="T59" fmla="*/ 31 h 278"/>
                        <a:gd name="T60" fmla="*/ 181 w 256"/>
                        <a:gd name="T61" fmla="*/ 40 h 278"/>
                        <a:gd name="T62" fmla="*/ 178 w 256"/>
                        <a:gd name="T63" fmla="*/ 49 h 278"/>
                        <a:gd name="T64" fmla="*/ 172 w 256"/>
                        <a:gd name="T65" fmla="*/ 56 h 278"/>
                        <a:gd name="T66" fmla="*/ 162 w 256"/>
                        <a:gd name="T67" fmla="*/ 61 h 278"/>
                        <a:gd name="T68" fmla="*/ 152 w 256"/>
                        <a:gd name="T69" fmla="*/ 64 h 278"/>
                        <a:gd name="T70" fmla="*/ 140 w 256"/>
                        <a:gd name="T71" fmla="*/ 64 h 278"/>
                        <a:gd name="T72" fmla="*/ 129 w 256"/>
                        <a:gd name="T73" fmla="*/ 61 h 278"/>
                        <a:gd name="T74" fmla="*/ 115 w 256"/>
                        <a:gd name="T75" fmla="*/ 54 h 278"/>
                        <a:gd name="T76" fmla="*/ 106 w 256"/>
                        <a:gd name="T77" fmla="*/ 46 h 278"/>
                        <a:gd name="T78" fmla="*/ 102 w 256"/>
                        <a:gd name="T79" fmla="*/ 35 h 278"/>
                        <a:gd name="T80" fmla="*/ 98 w 256"/>
                        <a:gd name="T81" fmla="*/ 23 h 278"/>
                        <a:gd name="T82" fmla="*/ 94 w 256"/>
                        <a:gd name="T83" fmla="*/ 10 h 278"/>
                        <a:gd name="T84" fmla="*/ 93 w 256"/>
                        <a:gd name="T85" fmla="*/ 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8">
                          <a:moveTo>
                            <a:pt x="93" y="1"/>
                          </a:moveTo>
                          <a:lnTo>
                            <a:pt x="89" y="3"/>
                          </a:lnTo>
                          <a:lnTo>
                            <a:pt x="82" y="4"/>
                          </a:lnTo>
                          <a:lnTo>
                            <a:pt x="76" y="6"/>
                          </a:lnTo>
                          <a:lnTo>
                            <a:pt x="69" y="7"/>
                          </a:lnTo>
                          <a:lnTo>
                            <a:pt x="63" y="9"/>
                          </a:lnTo>
                          <a:lnTo>
                            <a:pt x="57" y="10"/>
                          </a:lnTo>
                          <a:lnTo>
                            <a:pt x="53" y="12"/>
                          </a:lnTo>
                          <a:lnTo>
                            <a:pt x="49" y="14"/>
                          </a:lnTo>
                          <a:lnTo>
                            <a:pt x="45" y="16"/>
                          </a:lnTo>
                          <a:lnTo>
                            <a:pt x="41" y="19"/>
                          </a:lnTo>
                          <a:lnTo>
                            <a:pt x="38" y="21"/>
                          </a:lnTo>
                          <a:lnTo>
                            <a:pt x="35" y="24"/>
                          </a:lnTo>
                          <a:lnTo>
                            <a:pt x="31" y="28"/>
                          </a:lnTo>
                          <a:lnTo>
                            <a:pt x="28" y="33"/>
                          </a:lnTo>
                          <a:lnTo>
                            <a:pt x="22" y="42"/>
                          </a:lnTo>
                          <a:lnTo>
                            <a:pt x="12" y="59"/>
                          </a:lnTo>
                          <a:lnTo>
                            <a:pt x="0" y="79"/>
                          </a:lnTo>
                          <a:lnTo>
                            <a:pt x="2" y="82"/>
                          </a:lnTo>
                          <a:lnTo>
                            <a:pt x="6" y="85"/>
                          </a:lnTo>
                          <a:lnTo>
                            <a:pt x="61" y="106"/>
                          </a:lnTo>
                          <a:lnTo>
                            <a:pt x="63" y="112"/>
                          </a:lnTo>
                          <a:lnTo>
                            <a:pt x="63" y="137"/>
                          </a:lnTo>
                          <a:lnTo>
                            <a:pt x="61" y="171"/>
                          </a:lnTo>
                          <a:lnTo>
                            <a:pt x="58" y="196"/>
                          </a:lnTo>
                          <a:lnTo>
                            <a:pt x="56" y="213"/>
                          </a:lnTo>
                          <a:lnTo>
                            <a:pt x="50" y="236"/>
                          </a:lnTo>
                          <a:lnTo>
                            <a:pt x="41" y="254"/>
                          </a:lnTo>
                          <a:lnTo>
                            <a:pt x="29" y="277"/>
                          </a:lnTo>
                          <a:lnTo>
                            <a:pt x="240" y="277"/>
                          </a:lnTo>
                          <a:lnTo>
                            <a:pt x="218" y="220"/>
                          </a:lnTo>
                          <a:lnTo>
                            <a:pt x="208" y="172"/>
                          </a:lnTo>
                          <a:lnTo>
                            <a:pt x="213" y="168"/>
                          </a:lnTo>
                          <a:lnTo>
                            <a:pt x="219" y="162"/>
                          </a:lnTo>
                          <a:lnTo>
                            <a:pt x="222" y="154"/>
                          </a:lnTo>
                          <a:lnTo>
                            <a:pt x="224" y="145"/>
                          </a:lnTo>
                          <a:lnTo>
                            <a:pt x="225" y="137"/>
                          </a:lnTo>
                          <a:lnTo>
                            <a:pt x="225" y="129"/>
                          </a:lnTo>
                          <a:lnTo>
                            <a:pt x="225" y="122"/>
                          </a:lnTo>
                          <a:lnTo>
                            <a:pt x="226" y="114"/>
                          </a:lnTo>
                          <a:lnTo>
                            <a:pt x="255" y="90"/>
                          </a:lnTo>
                          <a:lnTo>
                            <a:pt x="237" y="36"/>
                          </a:lnTo>
                          <a:lnTo>
                            <a:pt x="234" y="29"/>
                          </a:lnTo>
                          <a:lnTo>
                            <a:pt x="229" y="23"/>
                          </a:lnTo>
                          <a:lnTo>
                            <a:pt x="224" y="18"/>
                          </a:lnTo>
                          <a:lnTo>
                            <a:pt x="217" y="15"/>
                          </a:lnTo>
                          <a:lnTo>
                            <a:pt x="185" y="6"/>
                          </a:lnTo>
                          <a:lnTo>
                            <a:pt x="180" y="4"/>
                          </a:lnTo>
                          <a:lnTo>
                            <a:pt x="176" y="2"/>
                          </a:lnTo>
                          <a:lnTo>
                            <a:pt x="173" y="1"/>
                          </a:lnTo>
                          <a:lnTo>
                            <a:pt x="169" y="1"/>
                          </a:lnTo>
                          <a:lnTo>
                            <a:pt x="166" y="0"/>
                          </a:lnTo>
                          <a:lnTo>
                            <a:pt x="166" y="5"/>
                          </a:lnTo>
                          <a:lnTo>
                            <a:pt x="168" y="8"/>
                          </a:lnTo>
                          <a:lnTo>
                            <a:pt x="170" y="11"/>
                          </a:lnTo>
                          <a:lnTo>
                            <a:pt x="173" y="15"/>
                          </a:lnTo>
                          <a:lnTo>
                            <a:pt x="175" y="19"/>
                          </a:lnTo>
                          <a:lnTo>
                            <a:pt x="178" y="24"/>
                          </a:lnTo>
                          <a:lnTo>
                            <a:pt x="179" y="28"/>
                          </a:lnTo>
                          <a:lnTo>
                            <a:pt x="180" y="31"/>
                          </a:lnTo>
                          <a:lnTo>
                            <a:pt x="181" y="35"/>
                          </a:lnTo>
                          <a:lnTo>
                            <a:pt x="181" y="40"/>
                          </a:lnTo>
                          <a:lnTo>
                            <a:pt x="179" y="44"/>
                          </a:lnTo>
                          <a:lnTo>
                            <a:pt x="178" y="49"/>
                          </a:lnTo>
                          <a:lnTo>
                            <a:pt x="175" y="53"/>
                          </a:lnTo>
                          <a:lnTo>
                            <a:pt x="172" y="56"/>
                          </a:lnTo>
                          <a:lnTo>
                            <a:pt x="167" y="59"/>
                          </a:lnTo>
                          <a:lnTo>
                            <a:pt x="162" y="61"/>
                          </a:lnTo>
                          <a:lnTo>
                            <a:pt x="157" y="63"/>
                          </a:lnTo>
                          <a:lnTo>
                            <a:pt x="152" y="64"/>
                          </a:lnTo>
                          <a:lnTo>
                            <a:pt x="147" y="65"/>
                          </a:lnTo>
                          <a:lnTo>
                            <a:pt x="140" y="64"/>
                          </a:lnTo>
                          <a:lnTo>
                            <a:pt x="134" y="63"/>
                          </a:lnTo>
                          <a:lnTo>
                            <a:pt x="129" y="61"/>
                          </a:lnTo>
                          <a:lnTo>
                            <a:pt x="123" y="58"/>
                          </a:lnTo>
                          <a:lnTo>
                            <a:pt x="115" y="54"/>
                          </a:lnTo>
                          <a:lnTo>
                            <a:pt x="111" y="51"/>
                          </a:lnTo>
                          <a:lnTo>
                            <a:pt x="106" y="46"/>
                          </a:lnTo>
                          <a:lnTo>
                            <a:pt x="105" y="40"/>
                          </a:lnTo>
                          <a:lnTo>
                            <a:pt x="102" y="35"/>
                          </a:lnTo>
                          <a:lnTo>
                            <a:pt x="100" y="29"/>
                          </a:lnTo>
                          <a:lnTo>
                            <a:pt x="98" y="23"/>
                          </a:lnTo>
                          <a:lnTo>
                            <a:pt x="96" y="17"/>
                          </a:lnTo>
                          <a:lnTo>
                            <a:pt x="94" y="10"/>
                          </a:lnTo>
                          <a:lnTo>
                            <a:pt x="93" y="4"/>
                          </a:lnTo>
                          <a:lnTo>
                            <a:pt x="93" y="1"/>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216" name="Group 219"/>
                    <p:cNvGrpSpPr>
                      <a:grpSpLocks/>
                    </p:cNvGrpSpPr>
                    <p:nvPr/>
                  </p:nvGrpSpPr>
                  <p:grpSpPr bwMode="auto">
                    <a:xfrm>
                      <a:off x="2905" y="2451"/>
                      <a:ext cx="139" cy="204"/>
                      <a:chOff x="2905" y="2451"/>
                      <a:chExt cx="139" cy="204"/>
                    </a:xfrm>
                  </p:grpSpPr>
                  <p:sp>
                    <p:nvSpPr>
                      <p:cNvPr id="218" name="Freeform 220"/>
                      <p:cNvSpPr>
                        <a:spLocks/>
                      </p:cNvSpPr>
                      <p:nvPr/>
                    </p:nvSpPr>
                    <p:spPr bwMode="auto">
                      <a:xfrm>
                        <a:off x="2905" y="2451"/>
                        <a:ext cx="139" cy="204"/>
                      </a:xfrm>
                      <a:custGeom>
                        <a:avLst/>
                        <a:gdLst>
                          <a:gd name="T0" fmla="*/ 1 w 139"/>
                          <a:gd name="T1" fmla="*/ 47 h 204"/>
                          <a:gd name="T2" fmla="*/ 0 w 139"/>
                          <a:gd name="T3" fmla="*/ 74 h 204"/>
                          <a:gd name="T4" fmla="*/ 3 w 139"/>
                          <a:gd name="T5" fmla="*/ 123 h 204"/>
                          <a:gd name="T6" fmla="*/ 0 w 139"/>
                          <a:gd name="T7" fmla="*/ 149 h 204"/>
                          <a:gd name="T8" fmla="*/ 3 w 139"/>
                          <a:gd name="T9" fmla="*/ 178 h 204"/>
                          <a:gd name="T10" fmla="*/ 13 w 139"/>
                          <a:gd name="T11" fmla="*/ 203 h 204"/>
                          <a:gd name="T12" fmla="*/ 39 w 139"/>
                          <a:gd name="T13" fmla="*/ 200 h 204"/>
                          <a:gd name="T14" fmla="*/ 69 w 139"/>
                          <a:gd name="T15" fmla="*/ 180 h 204"/>
                          <a:gd name="T16" fmla="*/ 117 w 139"/>
                          <a:gd name="T17" fmla="*/ 107 h 204"/>
                          <a:gd name="T18" fmla="*/ 127 w 139"/>
                          <a:gd name="T19" fmla="*/ 92 h 204"/>
                          <a:gd name="T20" fmla="*/ 130 w 139"/>
                          <a:gd name="T21" fmla="*/ 84 h 204"/>
                          <a:gd name="T22" fmla="*/ 135 w 139"/>
                          <a:gd name="T23" fmla="*/ 68 h 204"/>
                          <a:gd name="T24" fmla="*/ 135 w 139"/>
                          <a:gd name="T25" fmla="*/ 63 h 204"/>
                          <a:gd name="T26" fmla="*/ 132 w 139"/>
                          <a:gd name="T27" fmla="*/ 58 h 204"/>
                          <a:gd name="T28" fmla="*/ 127 w 139"/>
                          <a:gd name="T29" fmla="*/ 52 h 204"/>
                          <a:gd name="T30" fmla="*/ 124 w 139"/>
                          <a:gd name="T31" fmla="*/ 47 h 204"/>
                          <a:gd name="T32" fmla="*/ 125 w 139"/>
                          <a:gd name="T33" fmla="*/ 42 h 204"/>
                          <a:gd name="T34" fmla="*/ 130 w 139"/>
                          <a:gd name="T35" fmla="*/ 44 h 204"/>
                          <a:gd name="T36" fmla="*/ 133 w 139"/>
                          <a:gd name="T37" fmla="*/ 50 h 204"/>
                          <a:gd name="T38" fmla="*/ 135 w 139"/>
                          <a:gd name="T39" fmla="*/ 53 h 204"/>
                          <a:gd name="T40" fmla="*/ 138 w 139"/>
                          <a:gd name="T41" fmla="*/ 52 h 204"/>
                          <a:gd name="T42" fmla="*/ 137 w 139"/>
                          <a:gd name="T43" fmla="*/ 46 h 204"/>
                          <a:gd name="T44" fmla="*/ 136 w 139"/>
                          <a:gd name="T45" fmla="*/ 33 h 204"/>
                          <a:gd name="T46" fmla="*/ 134 w 139"/>
                          <a:gd name="T47" fmla="*/ 27 h 204"/>
                          <a:gd name="T48" fmla="*/ 130 w 139"/>
                          <a:gd name="T49" fmla="*/ 24 h 204"/>
                          <a:gd name="T50" fmla="*/ 127 w 139"/>
                          <a:gd name="T51" fmla="*/ 13 h 204"/>
                          <a:gd name="T52" fmla="*/ 124 w 139"/>
                          <a:gd name="T53" fmla="*/ 6 h 204"/>
                          <a:gd name="T54" fmla="*/ 123 w 139"/>
                          <a:gd name="T55" fmla="*/ 1 h 204"/>
                          <a:gd name="T56" fmla="*/ 118 w 139"/>
                          <a:gd name="T57" fmla="*/ 0 h 204"/>
                          <a:gd name="T58" fmla="*/ 101 w 139"/>
                          <a:gd name="T59" fmla="*/ 26 h 204"/>
                          <a:gd name="T60" fmla="*/ 96 w 139"/>
                          <a:gd name="T61" fmla="*/ 33 h 204"/>
                          <a:gd name="T62" fmla="*/ 95 w 139"/>
                          <a:gd name="T63" fmla="*/ 38 h 204"/>
                          <a:gd name="T64" fmla="*/ 101 w 139"/>
                          <a:gd name="T65" fmla="*/ 60 h 204"/>
                          <a:gd name="T66" fmla="*/ 107 w 139"/>
                          <a:gd name="T67" fmla="*/ 80 h 204"/>
                          <a:gd name="T68" fmla="*/ 53 w 139"/>
                          <a:gd name="T69" fmla="*/ 124 h 204"/>
                          <a:gd name="T70" fmla="*/ 53 w 139"/>
                          <a:gd name="T71" fmla="*/ 6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9" h="204">
                            <a:moveTo>
                              <a:pt x="5" y="35"/>
                            </a:moveTo>
                            <a:lnTo>
                              <a:pt x="1" y="47"/>
                            </a:lnTo>
                            <a:lnTo>
                              <a:pt x="1" y="57"/>
                            </a:lnTo>
                            <a:lnTo>
                              <a:pt x="0" y="74"/>
                            </a:lnTo>
                            <a:lnTo>
                              <a:pt x="3" y="96"/>
                            </a:lnTo>
                            <a:lnTo>
                              <a:pt x="3" y="123"/>
                            </a:lnTo>
                            <a:lnTo>
                              <a:pt x="1" y="137"/>
                            </a:lnTo>
                            <a:lnTo>
                              <a:pt x="0" y="149"/>
                            </a:lnTo>
                            <a:lnTo>
                              <a:pt x="1" y="164"/>
                            </a:lnTo>
                            <a:lnTo>
                              <a:pt x="3" y="178"/>
                            </a:lnTo>
                            <a:lnTo>
                              <a:pt x="7" y="191"/>
                            </a:lnTo>
                            <a:lnTo>
                              <a:pt x="13" y="203"/>
                            </a:lnTo>
                            <a:lnTo>
                              <a:pt x="27" y="201"/>
                            </a:lnTo>
                            <a:lnTo>
                              <a:pt x="39" y="200"/>
                            </a:lnTo>
                            <a:lnTo>
                              <a:pt x="55" y="195"/>
                            </a:lnTo>
                            <a:lnTo>
                              <a:pt x="69" y="180"/>
                            </a:lnTo>
                            <a:lnTo>
                              <a:pt x="78" y="167"/>
                            </a:lnTo>
                            <a:lnTo>
                              <a:pt x="117" y="107"/>
                            </a:lnTo>
                            <a:lnTo>
                              <a:pt x="125" y="95"/>
                            </a:lnTo>
                            <a:lnTo>
                              <a:pt x="127" y="92"/>
                            </a:lnTo>
                            <a:lnTo>
                              <a:pt x="128" y="88"/>
                            </a:lnTo>
                            <a:lnTo>
                              <a:pt x="130" y="84"/>
                            </a:lnTo>
                            <a:lnTo>
                              <a:pt x="131" y="80"/>
                            </a:lnTo>
                            <a:lnTo>
                              <a:pt x="135" y="68"/>
                            </a:lnTo>
                            <a:lnTo>
                              <a:pt x="135" y="66"/>
                            </a:lnTo>
                            <a:lnTo>
                              <a:pt x="135" y="63"/>
                            </a:lnTo>
                            <a:lnTo>
                              <a:pt x="133" y="60"/>
                            </a:lnTo>
                            <a:lnTo>
                              <a:pt x="132" y="58"/>
                            </a:lnTo>
                            <a:lnTo>
                              <a:pt x="130" y="55"/>
                            </a:lnTo>
                            <a:lnTo>
                              <a:pt x="127" y="52"/>
                            </a:lnTo>
                            <a:lnTo>
                              <a:pt x="126" y="49"/>
                            </a:lnTo>
                            <a:lnTo>
                              <a:pt x="124" y="47"/>
                            </a:lnTo>
                            <a:lnTo>
                              <a:pt x="121" y="44"/>
                            </a:lnTo>
                            <a:lnTo>
                              <a:pt x="125" y="42"/>
                            </a:lnTo>
                            <a:lnTo>
                              <a:pt x="128" y="41"/>
                            </a:lnTo>
                            <a:lnTo>
                              <a:pt x="130" y="44"/>
                            </a:lnTo>
                            <a:lnTo>
                              <a:pt x="132" y="47"/>
                            </a:lnTo>
                            <a:lnTo>
                              <a:pt x="133" y="50"/>
                            </a:lnTo>
                            <a:lnTo>
                              <a:pt x="134" y="52"/>
                            </a:lnTo>
                            <a:lnTo>
                              <a:pt x="135" y="53"/>
                            </a:lnTo>
                            <a:lnTo>
                              <a:pt x="137" y="54"/>
                            </a:lnTo>
                            <a:lnTo>
                              <a:pt x="138" y="52"/>
                            </a:lnTo>
                            <a:lnTo>
                              <a:pt x="138" y="50"/>
                            </a:lnTo>
                            <a:lnTo>
                              <a:pt x="137" y="46"/>
                            </a:lnTo>
                            <a:lnTo>
                              <a:pt x="136" y="40"/>
                            </a:lnTo>
                            <a:lnTo>
                              <a:pt x="136" y="33"/>
                            </a:lnTo>
                            <a:lnTo>
                              <a:pt x="134" y="32"/>
                            </a:lnTo>
                            <a:lnTo>
                              <a:pt x="134" y="27"/>
                            </a:lnTo>
                            <a:lnTo>
                              <a:pt x="134" y="26"/>
                            </a:lnTo>
                            <a:lnTo>
                              <a:pt x="130" y="24"/>
                            </a:lnTo>
                            <a:lnTo>
                              <a:pt x="128" y="18"/>
                            </a:lnTo>
                            <a:lnTo>
                              <a:pt x="127" y="13"/>
                            </a:lnTo>
                            <a:lnTo>
                              <a:pt x="125" y="9"/>
                            </a:lnTo>
                            <a:lnTo>
                              <a:pt x="124" y="6"/>
                            </a:lnTo>
                            <a:lnTo>
                              <a:pt x="124" y="3"/>
                            </a:lnTo>
                            <a:lnTo>
                              <a:pt x="123" y="1"/>
                            </a:lnTo>
                            <a:lnTo>
                              <a:pt x="121" y="0"/>
                            </a:lnTo>
                            <a:lnTo>
                              <a:pt x="118" y="0"/>
                            </a:lnTo>
                            <a:lnTo>
                              <a:pt x="117" y="8"/>
                            </a:lnTo>
                            <a:lnTo>
                              <a:pt x="101" y="26"/>
                            </a:lnTo>
                            <a:lnTo>
                              <a:pt x="97" y="31"/>
                            </a:lnTo>
                            <a:lnTo>
                              <a:pt x="96" y="33"/>
                            </a:lnTo>
                            <a:lnTo>
                              <a:pt x="95" y="36"/>
                            </a:lnTo>
                            <a:lnTo>
                              <a:pt x="95" y="38"/>
                            </a:lnTo>
                            <a:lnTo>
                              <a:pt x="97" y="46"/>
                            </a:lnTo>
                            <a:lnTo>
                              <a:pt x="101" y="60"/>
                            </a:lnTo>
                            <a:lnTo>
                              <a:pt x="104" y="68"/>
                            </a:lnTo>
                            <a:lnTo>
                              <a:pt x="107" y="80"/>
                            </a:lnTo>
                            <a:lnTo>
                              <a:pt x="83" y="99"/>
                            </a:lnTo>
                            <a:lnTo>
                              <a:pt x="53" y="124"/>
                            </a:lnTo>
                            <a:lnTo>
                              <a:pt x="55" y="94"/>
                            </a:lnTo>
                            <a:lnTo>
                              <a:pt x="53" y="61"/>
                            </a:lnTo>
                            <a:lnTo>
                              <a:pt x="5" y="35"/>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19" name="Freeform 221"/>
                      <p:cNvSpPr>
                        <a:spLocks/>
                      </p:cNvSpPr>
                      <p:nvPr/>
                    </p:nvSpPr>
                    <p:spPr bwMode="auto">
                      <a:xfrm>
                        <a:off x="3016" y="2476"/>
                        <a:ext cx="20" cy="17"/>
                      </a:xfrm>
                      <a:custGeom>
                        <a:avLst/>
                        <a:gdLst>
                          <a:gd name="T0" fmla="*/ 0 w 20"/>
                          <a:gd name="T1" fmla="*/ 16 h 17"/>
                          <a:gd name="T2" fmla="*/ 12 w 20"/>
                          <a:gd name="T3" fmla="*/ 0 h 17"/>
                          <a:gd name="T4" fmla="*/ 19 w 20"/>
                          <a:gd name="T5" fmla="*/ 0 h 17"/>
                        </a:gdLst>
                        <a:ahLst/>
                        <a:cxnLst>
                          <a:cxn ang="0">
                            <a:pos x="T0" y="T1"/>
                          </a:cxn>
                          <a:cxn ang="0">
                            <a:pos x="T2" y="T3"/>
                          </a:cxn>
                          <a:cxn ang="0">
                            <a:pos x="T4" y="T5"/>
                          </a:cxn>
                        </a:cxnLst>
                        <a:rect l="0" t="0" r="r" b="b"/>
                        <a:pathLst>
                          <a:path w="20" h="17">
                            <a:moveTo>
                              <a:pt x="0" y="16"/>
                            </a:moveTo>
                            <a:lnTo>
                              <a:pt x="12" y="0"/>
                            </a:lnTo>
                            <a:lnTo>
                              <a:pt x="19"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20" name="Freeform 222"/>
                      <p:cNvSpPr>
                        <a:spLocks/>
                      </p:cNvSpPr>
                      <p:nvPr/>
                    </p:nvSpPr>
                    <p:spPr bwMode="auto">
                      <a:xfrm>
                        <a:off x="3013" y="2484"/>
                        <a:ext cx="27" cy="17"/>
                      </a:xfrm>
                      <a:custGeom>
                        <a:avLst/>
                        <a:gdLst>
                          <a:gd name="T0" fmla="*/ 0 w 27"/>
                          <a:gd name="T1" fmla="*/ 16 h 17"/>
                          <a:gd name="T2" fmla="*/ 15 w 27"/>
                          <a:gd name="T3" fmla="*/ 5 h 17"/>
                          <a:gd name="T4" fmla="*/ 26 w 27"/>
                          <a:gd name="T5" fmla="*/ 0 h 17"/>
                        </a:gdLst>
                        <a:ahLst/>
                        <a:cxnLst>
                          <a:cxn ang="0">
                            <a:pos x="T0" y="T1"/>
                          </a:cxn>
                          <a:cxn ang="0">
                            <a:pos x="T2" y="T3"/>
                          </a:cxn>
                          <a:cxn ang="0">
                            <a:pos x="T4" y="T5"/>
                          </a:cxn>
                        </a:cxnLst>
                        <a:rect l="0" t="0" r="r" b="b"/>
                        <a:pathLst>
                          <a:path w="27" h="17">
                            <a:moveTo>
                              <a:pt x="0" y="16"/>
                            </a:moveTo>
                            <a:lnTo>
                              <a:pt x="15" y="5"/>
                            </a:lnTo>
                            <a:lnTo>
                              <a:pt x="26"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21" name="Freeform 223"/>
                      <p:cNvSpPr>
                        <a:spLocks/>
                      </p:cNvSpPr>
                      <p:nvPr/>
                    </p:nvSpPr>
                    <p:spPr bwMode="auto">
                      <a:xfrm>
                        <a:off x="3015" y="2472"/>
                        <a:ext cx="17" cy="17"/>
                      </a:xfrm>
                      <a:custGeom>
                        <a:avLst/>
                        <a:gdLst>
                          <a:gd name="T0" fmla="*/ 0 w 17"/>
                          <a:gd name="T1" fmla="*/ 16 h 17"/>
                          <a:gd name="T2" fmla="*/ 14 w 17"/>
                          <a:gd name="T3" fmla="*/ 0 h 17"/>
                          <a:gd name="T4" fmla="*/ 16 w 17"/>
                          <a:gd name="T5" fmla="*/ 8 h 17"/>
                        </a:gdLst>
                        <a:ahLst/>
                        <a:cxnLst>
                          <a:cxn ang="0">
                            <a:pos x="T0" y="T1"/>
                          </a:cxn>
                          <a:cxn ang="0">
                            <a:pos x="T2" y="T3"/>
                          </a:cxn>
                          <a:cxn ang="0">
                            <a:pos x="T4" y="T5"/>
                          </a:cxn>
                        </a:cxnLst>
                        <a:rect l="0" t="0" r="r" b="b"/>
                        <a:pathLst>
                          <a:path w="17" h="17">
                            <a:moveTo>
                              <a:pt x="0" y="16"/>
                            </a:moveTo>
                            <a:lnTo>
                              <a:pt x="14" y="0"/>
                            </a:lnTo>
                            <a:lnTo>
                              <a:pt x="16" y="8"/>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22" name="Line 224"/>
                      <p:cNvSpPr>
                        <a:spLocks noChangeShapeType="1"/>
                      </p:cNvSpPr>
                      <p:nvPr/>
                    </p:nvSpPr>
                    <p:spPr bwMode="auto">
                      <a:xfrm flipH="1" flipV="1">
                        <a:off x="3024" y="2459"/>
                        <a:ext cx="5" cy="2"/>
                      </a:xfrm>
                      <a:prstGeom prst="line">
                        <a:avLst/>
                      </a:prstGeom>
                      <a:noFill/>
                      <a:ln w="12700">
                        <a:solidFill>
                          <a:srgbClr val="BF3F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217" name="Freeform 225"/>
                    <p:cNvSpPr>
                      <a:spLocks/>
                    </p:cNvSpPr>
                    <p:nvPr/>
                  </p:nvSpPr>
                  <p:spPr bwMode="auto">
                    <a:xfrm>
                      <a:off x="2896" y="2474"/>
                      <a:ext cx="66" cy="42"/>
                    </a:xfrm>
                    <a:custGeom>
                      <a:avLst/>
                      <a:gdLst>
                        <a:gd name="T0" fmla="*/ 30 w 66"/>
                        <a:gd name="T1" fmla="*/ 15 h 42"/>
                        <a:gd name="T2" fmla="*/ 6 w 66"/>
                        <a:gd name="T3" fmla="*/ 0 h 42"/>
                        <a:gd name="T4" fmla="*/ 0 w 66"/>
                        <a:gd name="T5" fmla="*/ 11 h 42"/>
                        <a:gd name="T6" fmla="*/ 2 w 66"/>
                        <a:gd name="T7" fmla="*/ 14 h 42"/>
                        <a:gd name="T8" fmla="*/ 6 w 66"/>
                        <a:gd name="T9" fmla="*/ 17 h 42"/>
                        <a:gd name="T10" fmla="*/ 65 w 66"/>
                        <a:gd name="T11" fmla="*/ 41 h 42"/>
                        <a:gd name="T12" fmla="*/ 65 w 66"/>
                        <a:gd name="T13" fmla="*/ 35 h 42"/>
                        <a:gd name="T14" fmla="*/ 30 w 66"/>
                        <a:gd name="T15" fmla="*/ 15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2">
                          <a:moveTo>
                            <a:pt x="30" y="15"/>
                          </a:moveTo>
                          <a:lnTo>
                            <a:pt x="6" y="0"/>
                          </a:lnTo>
                          <a:lnTo>
                            <a:pt x="0" y="11"/>
                          </a:lnTo>
                          <a:lnTo>
                            <a:pt x="2" y="14"/>
                          </a:lnTo>
                          <a:lnTo>
                            <a:pt x="6" y="17"/>
                          </a:lnTo>
                          <a:lnTo>
                            <a:pt x="65" y="41"/>
                          </a:lnTo>
                          <a:lnTo>
                            <a:pt x="65" y="35"/>
                          </a:lnTo>
                          <a:lnTo>
                            <a:pt x="30" y="15"/>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212" name="Group 226"/>
                  <p:cNvGrpSpPr>
                    <a:grpSpLocks/>
                  </p:cNvGrpSpPr>
                  <p:nvPr/>
                </p:nvGrpSpPr>
                <p:grpSpPr bwMode="auto">
                  <a:xfrm>
                    <a:off x="3003" y="2430"/>
                    <a:ext cx="33" cy="48"/>
                    <a:chOff x="3003" y="2430"/>
                    <a:chExt cx="33" cy="48"/>
                  </a:xfrm>
                </p:grpSpPr>
                <p:sp>
                  <p:nvSpPr>
                    <p:cNvPr id="213" name="Freeform 227"/>
                    <p:cNvSpPr>
                      <a:spLocks/>
                    </p:cNvSpPr>
                    <p:nvPr/>
                  </p:nvSpPr>
                  <p:spPr bwMode="auto">
                    <a:xfrm>
                      <a:off x="3003" y="2431"/>
                      <a:ext cx="26" cy="47"/>
                    </a:xfrm>
                    <a:custGeom>
                      <a:avLst/>
                      <a:gdLst>
                        <a:gd name="T0" fmla="*/ 24 w 26"/>
                        <a:gd name="T1" fmla="*/ 0 h 47"/>
                        <a:gd name="T2" fmla="*/ 16 w 26"/>
                        <a:gd name="T3" fmla="*/ 3 h 47"/>
                        <a:gd name="T4" fmla="*/ 9 w 26"/>
                        <a:gd name="T5" fmla="*/ 7 h 47"/>
                        <a:gd name="T6" fmla="*/ 4 w 26"/>
                        <a:gd name="T7" fmla="*/ 15 h 47"/>
                        <a:gd name="T8" fmla="*/ 0 w 26"/>
                        <a:gd name="T9" fmla="*/ 20 h 47"/>
                        <a:gd name="T10" fmla="*/ 1 w 26"/>
                        <a:gd name="T11" fmla="*/ 27 h 47"/>
                        <a:gd name="T12" fmla="*/ 2 w 26"/>
                        <a:gd name="T13" fmla="*/ 39 h 47"/>
                        <a:gd name="T14" fmla="*/ 3 w 26"/>
                        <a:gd name="T15" fmla="*/ 46 h 47"/>
                        <a:gd name="T16" fmla="*/ 12 w 26"/>
                        <a:gd name="T17" fmla="*/ 38 h 47"/>
                        <a:gd name="T18" fmla="*/ 12 w 26"/>
                        <a:gd name="T19" fmla="*/ 30 h 47"/>
                        <a:gd name="T20" fmla="*/ 11 w 26"/>
                        <a:gd name="T21" fmla="*/ 27 h 47"/>
                        <a:gd name="T22" fmla="*/ 10 w 26"/>
                        <a:gd name="T23" fmla="*/ 24 h 47"/>
                        <a:gd name="T24" fmla="*/ 12 w 26"/>
                        <a:gd name="T25" fmla="*/ 23 h 47"/>
                        <a:gd name="T26" fmla="*/ 13 w 26"/>
                        <a:gd name="T27" fmla="*/ 21 h 47"/>
                        <a:gd name="T28" fmla="*/ 15 w 26"/>
                        <a:gd name="T29" fmla="*/ 18 h 47"/>
                        <a:gd name="T30" fmla="*/ 16 w 26"/>
                        <a:gd name="T31" fmla="*/ 15 h 47"/>
                        <a:gd name="T32" fmla="*/ 17 w 26"/>
                        <a:gd name="T33" fmla="*/ 12 h 47"/>
                        <a:gd name="T34" fmla="*/ 19 w 26"/>
                        <a:gd name="T35" fmla="*/ 11 h 47"/>
                        <a:gd name="T36" fmla="*/ 22 w 26"/>
                        <a:gd name="T37" fmla="*/ 10 h 47"/>
                        <a:gd name="T38" fmla="*/ 24 w 26"/>
                        <a:gd name="T39" fmla="*/ 8 h 47"/>
                        <a:gd name="T40" fmla="*/ 25 w 26"/>
                        <a:gd name="T41" fmla="*/ 6 h 47"/>
                        <a:gd name="T42" fmla="*/ 25 w 26"/>
                        <a:gd name="T43" fmla="*/ 3 h 47"/>
                        <a:gd name="T44" fmla="*/ 24 w 26"/>
                        <a:gd name="T4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47">
                          <a:moveTo>
                            <a:pt x="24" y="0"/>
                          </a:moveTo>
                          <a:lnTo>
                            <a:pt x="16" y="3"/>
                          </a:lnTo>
                          <a:lnTo>
                            <a:pt x="9" y="7"/>
                          </a:lnTo>
                          <a:lnTo>
                            <a:pt x="4" y="15"/>
                          </a:lnTo>
                          <a:lnTo>
                            <a:pt x="0" y="20"/>
                          </a:lnTo>
                          <a:lnTo>
                            <a:pt x="1" y="27"/>
                          </a:lnTo>
                          <a:lnTo>
                            <a:pt x="2" y="39"/>
                          </a:lnTo>
                          <a:lnTo>
                            <a:pt x="3" y="46"/>
                          </a:lnTo>
                          <a:lnTo>
                            <a:pt x="12" y="38"/>
                          </a:lnTo>
                          <a:lnTo>
                            <a:pt x="12" y="30"/>
                          </a:lnTo>
                          <a:lnTo>
                            <a:pt x="11" y="27"/>
                          </a:lnTo>
                          <a:lnTo>
                            <a:pt x="10" y="24"/>
                          </a:lnTo>
                          <a:lnTo>
                            <a:pt x="12" y="23"/>
                          </a:lnTo>
                          <a:lnTo>
                            <a:pt x="13" y="21"/>
                          </a:lnTo>
                          <a:lnTo>
                            <a:pt x="15" y="18"/>
                          </a:lnTo>
                          <a:lnTo>
                            <a:pt x="16" y="15"/>
                          </a:lnTo>
                          <a:lnTo>
                            <a:pt x="17" y="12"/>
                          </a:lnTo>
                          <a:lnTo>
                            <a:pt x="19" y="11"/>
                          </a:lnTo>
                          <a:lnTo>
                            <a:pt x="22" y="10"/>
                          </a:lnTo>
                          <a:lnTo>
                            <a:pt x="24" y="8"/>
                          </a:lnTo>
                          <a:lnTo>
                            <a:pt x="25" y="6"/>
                          </a:lnTo>
                          <a:lnTo>
                            <a:pt x="25" y="3"/>
                          </a:lnTo>
                          <a:lnTo>
                            <a:pt x="24"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14" name="Freeform 228"/>
                    <p:cNvSpPr>
                      <a:spLocks/>
                    </p:cNvSpPr>
                    <p:nvPr/>
                  </p:nvSpPr>
                  <p:spPr bwMode="auto">
                    <a:xfrm>
                      <a:off x="3019" y="2430"/>
                      <a:ext cx="17" cy="17"/>
                    </a:xfrm>
                    <a:custGeom>
                      <a:avLst/>
                      <a:gdLst>
                        <a:gd name="T0" fmla="*/ 0 w 17"/>
                        <a:gd name="T1" fmla="*/ 12 h 17"/>
                        <a:gd name="T2" fmla="*/ 14 w 17"/>
                        <a:gd name="T3" fmla="*/ 0 h 17"/>
                        <a:gd name="T4" fmla="*/ 16 w 17"/>
                        <a:gd name="T5" fmla="*/ 6 h 17"/>
                        <a:gd name="T6" fmla="*/ 14 w 17"/>
                        <a:gd name="T7" fmla="*/ 9 h 17"/>
                        <a:gd name="T8" fmla="*/ 5 w 17"/>
                        <a:gd name="T9" fmla="*/ 16 h 17"/>
                        <a:gd name="T10" fmla="*/ 4 w 17"/>
                        <a:gd name="T11" fmla="*/ 16 h 17"/>
                        <a:gd name="T12" fmla="*/ 1 w 17"/>
                        <a:gd name="T13" fmla="*/ 16 h 17"/>
                        <a:gd name="T14" fmla="*/ 0 w 17"/>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0" y="12"/>
                          </a:moveTo>
                          <a:lnTo>
                            <a:pt x="14" y="0"/>
                          </a:lnTo>
                          <a:lnTo>
                            <a:pt x="16" y="6"/>
                          </a:lnTo>
                          <a:lnTo>
                            <a:pt x="14" y="9"/>
                          </a:lnTo>
                          <a:lnTo>
                            <a:pt x="5" y="16"/>
                          </a:lnTo>
                          <a:lnTo>
                            <a:pt x="4" y="16"/>
                          </a:lnTo>
                          <a:lnTo>
                            <a:pt x="1" y="16"/>
                          </a:lnTo>
                          <a:lnTo>
                            <a:pt x="0" y="12"/>
                          </a:lnTo>
                        </a:path>
                      </a:pathLst>
                    </a:custGeom>
                    <a:solidFill>
                      <a:srgbClr val="FF001F"/>
                    </a:solidFill>
                    <a:ln w="12700" cap="rnd" cmpd="sng">
                      <a:solidFill>
                        <a:srgbClr val="FF001F"/>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sp>
            <p:nvSpPr>
              <p:cNvPr id="205" name="Freeform 229"/>
              <p:cNvSpPr>
                <a:spLocks/>
              </p:cNvSpPr>
              <p:nvPr/>
            </p:nvSpPr>
            <p:spPr bwMode="auto">
              <a:xfrm>
                <a:off x="3026" y="2406"/>
                <a:ext cx="168" cy="201"/>
              </a:xfrm>
              <a:custGeom>
                <a:avLst/>
                <a:gdLst>
                  <a:gd name="T0" fmla="*/ 65 w 168"/>
                  <a:gd name="T1" fmla="*/ 0 h 201"/>
                  <a:gd name="T2" fmla="*/ 162 w 168"/>
                  <a:gd name="T3" fmla="*/ 20 h 201"/>
                  <a:gd name="T4" fmla="*/ 154 w 168"/>
                  <a:gd name="T5" fmla="*/ 22 h 201"/>
                  <a:gd name="T6" fmla="*/ 167 w 168"/>
                  <a:gd name="T7" fmla="*/ 28 h 201"/>
                  <a:gd name="T8" fmla="*/ 111 w 168"/>
                  <a:gd name="T9" fmla="*/ 200 h 201"/>
                  <a:gd name="T10" fmla="*/ 41 w 168"/>
                  <a:gd name="T11" fmla="*/ 192 h 201"/>
                  <a:gd name="T12" fmla="*/ 0 w 168"/>
                  <a:gd name="T13" fmla="*/ 169 h 201"/>
                  <a:gd name="T14" fmla="*/ 65 w 16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201">
                    <a:moveTo>
                      <a:pt x="65" y="0"/>
                    </a:moveTo>
                    <a:lnTo>
                      <a:pt x="162" y="20"/>
                    </a:lnTo>
                    <a:lnTo>
                      <a:pt x="154" y="22"/>
                    </a:lnTo>
                    <a:lnTo>
                      <a:pt x="167" y="28"/>
                    </a:lnTo>
                    <a:lnTo>
                      <a:pt x="111" y="200"/>
                    </a:lnTo>
                    <a:lnTo>
                      <a:pt x="41" y="192"/>
                    </a:lnTo>
                    <a:lnTo>
                      <a:pt x="0" y="169"/>
                    </a:lnTo>
                    <a:lnTo>
                      <a:pt x="65" y="0"/>
                    </a:lnTo>
                  </a:path>
                </a:pathLst>
              </a:custGeom>
              <a:solidFill>
                <a:srgbClr val="9FB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06" name="Freeform 230"/>
              <p:cNvSpPr>
                <a:spLocks/>
              </p:cNvSpPr>
              <p:nvPr/>
            </p:nvSpPr>
            <p:spPr bwMode="auto">
              <a:xfrm>
                <a:off x="3001" y="2530"/>
                <a:ext cx="174" cy="99"/>
              </a:xfrm>
              <a:custGeom>
                <a:avLst/>
                <a:gdLst>
                  <a:gd name="T0" fmla="*/ 160 w 174"/>
                  <a:gd name="T1" fmla="*/ 7 h 99"/>
                  <a:gd name="T2" fmla="*/ 165 w 174"/>
                  <a:gd name="T3" fmla="*/ 40 h 99"/>
                  <a:gd name="T4" fmla="*/ 171 w 174"/>
                  <a:gd name="T5" fmla="*/ 67 h 99"/>
                  <a:gd name="T6" fmla="*/ 173 w 174"/>
                  <a:gd name="T7" fmla="*/ 82 h 99"/>
                  <a:gd name="T8" fmla="*/ 170 w 174"/>
                  <a:gd name="T9" fmla="*/ 91 h 99"/>
                  <a:gd name="T10" fmla="*/ 144 w 174"/>
                  <a:gd name="T11" fmla="*/ 97 h 99"/>
                  <a:gd name="T12" fmla="*/ 92 w 174"/>
                  <a:gd name="T13" fmla="*/ 94 h 99"/>
                  <a:gd name="T14" fmla="*/ 65 w 174"/>
                  <a:gd name="T15" fmla="*/ 98 h 99"/>
                  <a:gd name="T16" fmla="*/ 44 w 174"/>
                  <a:gd name="T17" fmla="*/ 95 h 99"/>
                  <a:gd name="T18" fmla="*/ 17 w 174"/>
                  <a:gd name="T19" fmla="*/ 93 h 99"/>
                  <a:gd name="T20" fmla="*/ 10 w 174"/>
                  <a:gd name="T21" fmla="*/ 81 h 99"/>
                  <a:gd name="T22" fmla="*/ 4 w 174"/>
                  <a:gd name="T23" fmla="*/ 72 h 99"/>
                  <a:gd name="T24" fmla="*/ 1 w 174"/>
                  <a:gd name="T25" fmla="*/ 59 h 99"/>
                  <a:gd name="T26" fmla="*/ 0 w 174"/>
                  <a:gd name="T27" fmla="*/ 51 h 99"/>
                  <a:gd name="T28" fmla="*/ 4 w 174"/>
                  <a:gd name="T29" fmla="*/ 49 h 99"/>
                  <a:gd name="T30" fmla="*/ 8 w 174"/>
                  <a:gd name="T31" fmla="*/ 53 h 99"/>
                  <a:gd name="T32" fmla="*/ 19 w 174"/>
                  <a:gd name="T33" fmla="*/ 58 h 99"/>
                  <a:gd name="T34" fmla="*/ 13 w 174"/>
                  <a:gd name="T35" fmla="*/ 51 h 99"/>
                  <a:gd name="T36" fmla="*/ 21 w 174"/>
                  <a:gd name="T37" fmla="*/ 47 h 99"/>
                  <a:gd name="T38" fmla="*/ 37 w 174"/>
                  <a:gd name="T39" fmla="*/ 45 h 99"/>
                  <a:gd name="T40" fmla="*/ 50 w 174"/>
                  <a:gd name="T41" fmla="*/ 45 h 99"/>
                  <a:gd name="T42" fmla="*/ 38 w 174"/>
                  <a:gd name="T43" fmla="*/ 43 h 99"/>
                  <a:gd name="T44" fmla="*/ 29 w 174"/>
                  <a:gd name="T45" fmla="*/ 43 h 99"/>
                  <a:gd name="T46" fmla="*/ 23 w 174"/>
                  <a:gd name="T47" fmla="*/ 40 h 99"/>
                  <a:gd name="T48" fmla="*/ 31 w 174"/>
                  <a:gd name="T49" fmla="*/ 35 h 99"/>
                  <a:gd name="T50" fmla="*/ 53 w 174"/>
                  <a:gd name="T51" fmla="*/ 33 h 99"/>
                  <a:gd name="T52" fmla="*/ 66 w 174"/>
                  <a:gd name="T53" fmla="*/ 37 h 99"/>
                  <a:gd name="T54" fmla="*/ 74 w 174"/>
                  <a:gd name="T55" fmla="*/ 48 h 99"/>
                  <a:gd name="T56" fmla="*/ 88 w 174"/>
                  <a:gd name="T57" fmla="*/ 56 h 99"/>
                  <a:gd name="T58" fmla="*/ 110 w 174"/>
                  <a:gd name="T59" fmla="*/ 57 h 99"/>
                  <a:gd name="T60" fmla="*/ 136 w 174"/>
                  <a:gd name="T61" fmla="*/ 51 h 99"/>
                  <a:gd name="T62" fmla="*/ 148 w 174"/>
                  <a:gd name="T63" fmla="*/ 2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4" h="99">
                    <a:moveTo>
                      <a:pt x="157" y="0"/>
                    </a:moveTo>
                    <a:lnTo>
                      <a:pt x="160" y="7"/>
                    </a:lnTo>
                    <a:lnTo>
                      <a:pt x="163" y="26"/>
                    </a:lnTo>
                    <a:lnTo>
                      <a:pt x="165" y="40"/>
                    </a:lnTo>
                    <a:lnTo>
                      <a:pt x="168" y="59"/>
                    </a:lnTo>
                    <a:lnTo>
                      <a:pt x="171" y="67"/>
                    </a:lnTo>
                    <a:lnTo>
                      <a:pt x="173" y="75"/>
                    </a:lnTo>
                    <a:lnTo>
                      <a:pt x="173" y="82"/>
                    </a:lnTo>
                    <a:lnTo>
                      <a:pt x="173" y="86"/>
                    </a:lnTo>
                    <a:lnTo>
                      <a:pt x="170" y="91"/>
                    </a:lnTo>
                    <a:lnTo>
                      <a:pt x="165" y="94"/>
                    </a:lnTo>
                    <a:lnTo>
                      <a:pt x="144" y="97"/>
                    </a:lnTo>
                    <a:lnTo>
                      <a:pt x="119" y="97"/>
                    </a:lnTo>
                    <a:lnTo>
                      <a:pt x="92" y="94"/>
                    </a:lnTo>
                    <a:lnTo>
                      <a:pt x="75" y="97"/>
                    </a:lnTo>
                    <a:lnTo>
                      <a:pt x="65" y="98"/>
                    </a:lnTo>
                    <a:lnTo>
                      <a:pt x="54" y="97"/>
                    </a:lnTo>
                    <a:lnTo>
                      <a:pt x="44" y="95"/>
                    </a:lnTo>
                    <a:lnTo>
                      <a:pt x="36" y="94"/>
                    </a:lnTo>
                    <a:lnTo>
                      <a:pt x="17" y="93"/>
                    </a:lnTo>
                    <a:lnTo>
                      <a:pt x="10" y="87"/>
                    </a:lnTo>
                    <a:lnTo>
                      <a:pt x="10" y="81"/>
                    </a:lnTo>
                    <a:lnTo>
                      <a:pt x="6" y="76"/>
                    </a:lnTo>
                    <a:lnTo>
                      <a:pt x="4" y="72"/>
                    </a:lnTo>
                    <a:lnTo>
                      <a:pt x="4" y="65"/>
                    </a:lnTo>
                    <a:lnTo>
                      <a:pt x="1" y="59"/>
                    </a:lnTo>
                    <a:lnTo>
                      <a:pt x="0" y="54"/>
                    </a:lnTo>
                    <a:lnTo>
                      <a:pt x="0" y="51"/>
                    </a:lnTo>
                    <a:lnTo>
                      <a:pt x="2" y="49"/>
                    </a:lnTo>
                    <a:lnTo>
                      <a:pt x="4" y="49"/>
                    </a:lnTo>
                    <a:lnTo>
                      <a:pt x="6" y="50"/>
                    </a:lnTo>
                    <a:lnTo>
                      <a:pt x="8" y="53"/>
                    </a:lnTo>
                    <a:lnTo>
                      <a:pt x="12" y="55"/>
                    </a:lnTo>
                    <a:lnTo>
                      <a:pt x="19" y="58"/>
                    </a:lnTo>
                    <a:lnTo>
                      <a:pt x="15" y="55"/>
                    </a:lnTo>
                    <a:lnTo>
                      <a:pt x="13" y="51"/>
                    </a:lnTo>
                    <a:lnTo>
                      <a:pt x="16" y="48"/>
                    </a:lnTo>
                    <a:lnTo>
                      <a:pt x="21" y="47"/>
                    </a:lnTo>
                    <a:lnTo>
                      <a:pt x="28" y="47"/>
                    </a:lnTo>
                    <a:lnTo>
                      <a:pt x="37" y="45"/>
                    </a:lnTo>
                    <a:lnTo>
                      <a:pt x="47" y="45"/>
                    </a:lnTo>
                    <a:lnTo>
                      <a:pt x="50" y="45"/>
                    </a:lnTo>
                    <a:lnTo>
                      <a:pt x="45" y="43"/>
                    </a:lnTo>
                    <a:lnTo>
                      <a:pt x="38" y="43"/>
                    </a:lnTo>
                    <a:lnTo>
                      <a:pt x="34" y="43"/>
                    </a:lnTo>
                    <a:lnTo>
                      <a:pt x="29" y="43"/>
                    </a:lnTo>
                    <a:lnTo>
                      <a:pt x="24" y="42"/>
                    </a:lnTo>
                    <a:lnTo>
                      <a:pt x="23" y="40"/>
                    </a:lnTo>
                    <a:lnTo>
                      <a:pt x="22" y="36"/>
                    </a:lnTo>
                    <a:lnTo>
                      <a:pt x="31" y="35"/>
                    </a:lnTo>
                    <a:lnTo>
                      <a:pt x="44" y="34"/>
                    </a:lnTo>
                    <a:lnTo>
                      <a:pt x="53" y="33"/>
                    </a:lnTo>
                    <a:lnTo>
                      <a:pt x="60" y="35"/>
                    </a:lnTo>
                    <a:lnTo>
                      <a:pt x="66" y="37"/>
                    </a:lnTo>
                    <a:lnTo>
                      <a:pt x="70" y="44"/>
                    </a:lnTo>
                    <a:lnTo>
                      <a:pt x="74" y="48"/>
                    </a:lnTo>
                    <a:lnTo>
                      <a:pt x="80" y="53"/>
                    </a:lnTo>
                    <a:lnTo>
                      <a:pt x="88" y="56"/>
                    </a:lnTo>
                    <a:lnTo>
                      <a:pt x="99" y="58"/>
                    </a:lnTo>
                    <a:lnTo>
                      <a:pt x="110" y="57"/>
                    </a:lnTo>
                    <a:lnTo>
                      <a:pt x="133" y="51"/>
                    </a:lnTo>
                    <a:lnTo>
                      <a:pt x="136" y="51"/>
                    </a:lnTo>
                    <a:lnTo>
                      <a:pt x="145" y="38"/>
                    </a:lnTo>
                    <a:lnTo>
                      <a:pt x="148" y="23"/>
                    </a:lnTo>
                    <a:lnTo>
                      <a:pt x="157"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179" name="Group 231"/>
            <p:cNvGrpSpPr>
              <a:grpSpLocks/>
            </p:cNvGrpSpPr>
            <p:nvPr/>
          </p:nvGrpSpPr>
          <p:grpSpPr bwMode="auto">
            <a:xfrm>
              <a:off x="2504" y="2549"/>
              <a:ext cx="193" cy="219"/>
              <a:chOff x="2504" y="2549"/>
              <a:chExt cx="193" cy="219"/>
            </a:xfrm>
          </p:grpSpPr>
          <p:sp>
            <p:nvSpPr>
              <p:cNvPr id="196" name="Freeform 232"/>
              <p:cNvSpPr>
                <a:spLocks/>
              </p:cNvSpPr>
              <p:nvPr/>
            </p:nvSpPr>
            <p:spPr bwMode="auto">
              <a:xfrm>
                <a:off x="2527" y="2577"/>
                <a:ext cx="149" cy="174"/>
              </a:xfrm>
              <a:custGeom>
                <a:avLst/>
                <a:gdLst>
                  <a:gd name="T0" fmla="*/ 0 w 149"/>
                  <a:gd name="T1" fmla="*/ 128 h 174"/>
                  <a:gd name="T2" fmla="*/ 3 w 149"/>
                  <a:gd name="T3" fmla="*/ 119 h 174"/>
                  <a:gd name="T4" fmla="*/ 0 w 149"/>
                  <a:gd name="T5" fmla="*/ 98 h 174"/>
                  <a:gd name="T6" fmla="*/ 0 w 149"/>
                  <a:gd name="T7" fmla="*/ 84 h 174"/>
                  <a:gd name="T8" fmla="*/ 3 w 149"/>
                  <a:gd name="T9" fmla="*/ 62 h 174"/>
                  <a:gd name="T10" fmla="*/ 8 w 149"/>
                  <a:gd name="T11" fmla="*/ 46 h 174"/>
                  <a:gd name="T12" fmla="*/ 15 w 149"/>
                  <a:gd name="T13" fmla="*/ 33 h 174"/>
                  <a:gd name="T14" fmla="*/ 24 w 149"/>
                  <a:gd name="T15" fmla="*/ 20 h 174"/>
                  <a:gd name="T16" fmla="*/ 38 w 149"/>
                  <a:gd name="T17" fmla="*/ 10 h 174"/>
                  <a:gd name="T18" fmla="*/ 55 w 149"/>
                  <a:gd name="T19" fmla="*/ 3 h 174"/>
                  <a:gd name="T20" fmla="*/ 77 w 149"/>
                  <a:gd name="T21" fmla="*/ 0 h 174"/>
                  <a:gd name="T22" fmla="*/ 103 w 149"/>
                  <a:gd name="T23" fmla="*/ 7 h 174"/>
                  <a:gd name="T24" fmla="*/ 127 w 149"/>
                  <a:gd name="T25" fmla="*/ 21 h 174"/>
                  <a:gd name="T26" fmla="*/ 140 w 149"/>
                  <a:gd name="T27" fmla="*/ 33 h 174"/>
                  <a:gd name="T28" fmla="*/ 148 w 149"/>
                  <a:gd name="T29" fmla="*/ 50 h 174"/>
                  <a:gd name="T30" fmla="*/ 148 w 149"/>
                  <a:gd name="T31" fmla="*/ 67 h 174"/>
                  <a:gd name="T32" fmla="*/ 144 w 149"/>
                  <a:gd name="T33" fmla="*/ 84 h 174"/>
                  <a:gd name="T34" fmla="*/ 135 w 149"/>
                  <a:gd name="T35" fmla="*/ 104 h 174"/>
                  <a:gd name="T36" fmla="*/ 134 w 149"/>
                  <a:gd name="T37" fmla="*/ 117 h 174"/>
                  <a:gd name="T38" fmla="*/ 133 w 149"/>
                  <a:gd name="T39" fmla="*/ 123 h 174"/>
                  <a:gd name="T40" fmla="*/ 131 w 149"/>
                  <a:gd name="T41" fmla="*/ 128 h 174"/>
                  <a:gd name="T42" fmla="*/ 119 w 149"/>
                  <a:gd name="T43" fmla="*/ 146 h 174"/>
                  <a:gd name="T44" fmla="*/ 113 w 149"/>
                  <a:gd name="T45" fmla="*/ 153 h 174"/>
                  <a:gd name="T46" fmla="*/ 107 w 149"/>
                  <a:gd name="T47" fmla="*/ 161 h 174"/>
                  <a:gd name="T48" fmla="*/ 104 w 149"/>
                  <a:gd name="T49" fmla="*/ 164 h 174"/>
                  <a:gd name="T50" fmla="*/ 102 w 149"/>
                  <a:gd name="T51" fmla="*/ 166 h 174"/>
                  <a:gd name="T52" fmla="*/ 100 w 149"/>
                  <a:gd name="T53" fmla="*/ 167 h 174"/>
                  <a:gd name="T54" fmla="*/ 96 w 149"/>
                  <a:gd name="T55" fmla="*/ 167 h 174"/>
                  <a:gd name="T56" fmla="*/ 90 w 149"/>
                  <a:gd name="T57" fmla="*/ 166 h 174"/>
                  <a:gd name="T58" fmla="*/ 87 w 149"/>
                  <a:gd name="T59" fmla="*/ 165 h 174"/>
                  <a:gd name="T60" fmla="*/ 83 w 149"/>
                  <a:gd name="T61" fmla="*/ 165 h 174"/>
                  <a:gd name="T62" fmla="*/ 73 w 149"/>
                  <a:gd name="T63" fmla="*/ 173 h 174"/>
                  <a:gd name="T64" fmla="*/ 0 w 149"/>
                  <a:gd name="T65" fmla="*/ 12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9" h="174">
                    <a:moveTo>
                      <a:pt x="0" y="128"/>
                    </a:moveTo>
                    <a:lnTo>
                      <a:pt x="3" y="119"/>
                    </a:lnTo>
                    <a:lnTo>
                      <a:pt x="0" y="98"/>
                    </a:lnTo>
                    <a:lnTo>
                      <a:pt x="0" y="84"/>
                    </a:lnTo>
                    <a:lnTo>
                      <a:pt x="3" y="62"/>
                    </a:lnTo>
                    <a:lnTo>
                      <a:pt x="8" y="46"/>
                    </a:lnTo>
                    <a:lnTo>
                      <a:pt x="15" y="33"/>
                    </a:lnTo>
                    <a:lnTo>
                      <a:pt x="24" y="20"/>
                    </a:lnTo>
                    <a:lnTo>
                      <a:pt x="38" y="10"/>
                    </a:lnTo>
                    <a:lnTo>
                      <a:pt x="55" y="3"/>
                    </a:lnTo>
                    <a:lnTo>
                      <a:pt x="77" y="0"/>
                    </a:lnTo>
                    <a:lnTo>
                      <a:pt x="103" y="7"/>
                    </a:lnTo>
                    <a:lnTo>
                      <a:pt x="127" y="21"/>
                    </a:lnTo>
                    <a:lnTo>
                      <a:pt x="140" y="33"/>
                    </a:lnTo>
                    <a:lnTo>
                      <a:pt x="148" y="50"/>
                    </a:lnTo>
                    <a:lnTo>
                      <a:pt x="148" y="67"/>
                    </a:lnTo>
                    <a:lnTo>
                      <a:pt x="144" y="84"/>
                    </a:lnTo>
                    <a:lnTo>
                      <a:pt x="135" y="104"/>
                    </a:lnTo>
                    <a:lnTo>
                      <a:pt x="134" y="117"/>
                    </a:lnTo>
                    <a:lnTo>
                      <a:pt x="133" y="123"/>
                    </a:lnTo>
                    <a:lnTo>
                      <a:pt x="131" y="128"/>
                    </a:lnTo>
                    <a:lnTo>
                      <a:pt x="119" y="146"/>
                    </a:lnTo>
                    <a:lnTo>
                      <a:pt x="113" y="153"/>
                    </a:lnTo>
                    <a:lnTo>
                      <a:pt x="107" y="161"/>
                    </a:lnTo>
                    <a:lnTo>
                      <a:pt x="104" y="164"/>
                    </a:lnTo>
                    <a:lnTo>
                      <a:pt x="102" y="166"/>
                    </a:lnTo>
                    <a:lnTo>
                      <a:pt x="100" y="167"/>
                    </a:lnTo>
                    <a:lnTo>
                      <a:pt x="96" y="167"/>
                    </a:lnTo>
                    <a:lnTo>
                      <a:pt x="90" y="166"/>
                    </a:lnTo>
                    <a:lnTo>
                      <a:pt x="87" y="165"/>
                    </a:lnTo>
                    <a:lnTo>
                      <a:pt x="83" y="165"/>
                    </a:lnTo>
                    <a:lnTo>
                      <a:pt x="73" y="173"/>
                    </a:lnTo>
                    <a:lnTo>
                      <a:pt x="0" y="128"/>
                    </a:lnTo>
                  </a:path>
                </a:pathLst>
              </a:custGeom>
              <a:solidFill>
                <a:srgbClr val="FFB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97" name="Oval 233"/>
              <p:cNvSpPr>
                <a:spLocks noChangeArrowheads="1"/>
              </p:cNvSpPr>
              <p:nvPr/>
            </p:nvSpPr>
            <p:spPr bwMode="auto">
              <a:xfrm>
                <a:off x="2613" y="2715"/>
                <a:ext cx="15" cy="18"/>
              </a:xfrm>
              <a:prstGeom prst="ellipse">
                <a:avLst/>
              </a:prstGeom>
              <a:noFill/>
              <a:ln w="12700">
                <a:solidFill>
                  <a:srgbClr val="00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8" name="Freeform 234"/>
              <p:cNvSpPr>
                <a:spLocks/>
              </p:cNvSpPr>
              <p:nvPr/>
            </p:nvSpPr>
            <p:spPr bwMode="auto">
              <a:xfrm>
                <a:off x="2608" y="2690"/>
                <a:ext cx="19" cy="34"/>
              </a:xfrm>
              <a:custGeom>
                <a:avLst/>
                <a:gdLst>
                  <a:gd name="T0" fmla="*/ 1 w 19"/>
                  <a:gd name="T1" fmla="*/ 0 h 34"/>
                  <a:gd name="T2" fmla="*/ 0 w 19"/>
                  <a:gd name="T3" fmla="*/ 5 h 34"/>
                  <a:gd name="T4" fmla="*/ 0 w 19"/>
                  <a:gd name="T5" fmla="*/ 11 h 34"/>
                  <a:gd name="T6" fmla="*/ 4 w 19"/>
                  <a:gd name="T7" fmla="*/ 22 h 34"/>
                  <a:gd name="T8" fmla="*/ 8 w 19"/>
                  <a:gd name="T9" fmla="*/ 32 h 34"/>
                  <a:gd name="T10" fmla="*/ 14 w 19"/>
                  <a:gd name="T11" fmla="*/ 33 h 34"/>
                  <a:gd name="T12" fmla="*/ 18 w 19"/>
                  <a:gd name="T13" fmla="*/ 32 h 34"/>
                </a:gdLst>
                <a:ahLst/>
                <a:cxnLst>
                  <a:cxn ang="0">
                    <a:pos x="T0" y="T1"/>
                  </a:cxn>
                  <a:cxn ang="0">
                    <a:pos x="T2" y="T3"/>
                  </a:cxn>
                  <a:cxn ang="0">
                    <a:pos x="T4" y="T5"/>
                  </a:cxn>
                  <a:cxn ang="0">
                    <a:pos x="T6" y="T7"/>
                  </a:cxn>
                  <a:cxn ang="0">
                    <a:pos x="T8" y="T9"/>
                  </a:cxn>
                  <a:cxn ang="0">
                    <a:pos x="T10" y="T11"/>
                  </a:cxn>
                  <a:cxn ang="0">
                    <a:pos x="T12" y="T13"/>
                  </a:cxn>
                </a:cxnLst>
                <a:rect l="0" t="0" r="r" b="b"/>
                <a:pathLst>
                  <a:path w="19" h="34">
                    <a:moveTo>
                      <a:pt x="1" y="0"/>
                    </a:moveTo>
                    <a:lnTo>
                      <a:pt x="0" y="5"/>
                    </a:lnTo>
                    <a:lnTo>
                      <a:pt x="0" y="11"/>
                    </a:lnTo>
                    <a:lnTo>
                      <a:pt x="4" y="22"/>
                    </a:lnTo>
                    <a:lnTo>
                      <a:pt x="8" y="32"/>
                    </a:lnTo>
                    <a:lnTo>
                      <a:pt x="14" y="33"/>
                    </a:lnTo>
                    <a:lnTo>
                      <a:pt x="18" y="32"/>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99" name="Freeform 235"/>
              <p:cNvSpPr>
                <a:spLocks/>
              </p:cNvSpPr>
              <p:nvPr/>
            </p:nvSpPr>
            <p:spPr bwMode="auto">
              <a:xfrm>
                <a:off x="2516" y="2695"/>
                <a:ext cx="97" cy="73"/>
              </a:xfrm>
              <a:custGeom>
                <a:avLst/>
                <a:gdLst>
                  <a:gd name="T0" fmla="*/ 16 w 97"/>
                  <a:gd name="T1" fmla="*/ 0 h 73"/>
                  <a:gd name="T2" fmla="*/ 59 w 97"/>
                  <a:gd name="T3" fmla="*/ 20 h 73"/>
                  <a:gd name="T4" fmla="*/ 74 w 97"/>
                  <a:gd name="T5" fmla="*/ 29 h 73"/>
                  <a:gd name="T6" fmla="*/ 82 w 97"/>
                  <a:gd name="T7" fmla="*/ 35 h 73"/>
                  <a:gd name="T8" fmla="*/ 87 w 97"/>
                  <a:gd name="T9" fmla="*/ 41 h 73"/>
                  <a:gd name="T10" fmla="*/ 91 w 97"/>
                  <a:gd name="T11" fmla="*/ 45 h 73"/>
                  <a:gd name="T12" fmla="*/ 94 w 97"/>
                  <a:gd name="T13" fmla="*/ 51 h 73"/>
                  <a:gd name="T14" fmla="*/ 96 w 97"/>
                  <a:gd name="T15" fmla="*/ 55 h 73"/>
                  <a:gd name="T16" fmla="*/ 83 w 97"/>
                  <a:gd name="T17" fmla="*/ 72 h 73"/>
                  <a:gd name="T18" fmla="*/ 0 w 97"/>
                  <a:gd name="T19" fmla="*/ 12 h 73"/>
                  <a:gd name="T20" fmla="*/ 16 w 97"/>
                  <a:gd name="T2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73">
                    <a:moveTo>
                      <a:pt x="16" y="0"/>
                    </a:moveTo>
                    <a:lnTo>
                      <a:pt x="59" y="20"/>
                    </a:lnTo>
                    <a:lnTo>
                      <a:pt x="74" y="29"/>
                    </a:lnTo>
                    <a:lnTo>
                      <a:pt x="82" y="35"/>
                    </a:lnTo>
                    <a:lnTo>
                      <a:pt x="87" y="41"/>
                    </a:lnTo>
                    <a:lnTo>
                      <a:pt x="91" y="45"/>
                    </a:lnTo>
                    <a:lnTo>
                      <a:pt x="94" y="51"/>
                    </a:lnTo>
                    <a:lnTo>
                      <a:pt x="96" y="55"/>
                    </a:lnTo>
                    <a:lnTo>
                      <a:pt x="83" y="72"/>
                    </a:lnTo>
                    <a:lnTo>
                      <a:pt x="0" y="12"/>
                    </a:lnTo>
                    <a:lnTo>
                      <a:pt x="16" y="0"/>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200" name="Group 236"/>
              <p:cNvGrpSpPr>
                <a:grpSpLocks/>
              </p:cNvGrpSpPr>
              <p:nvPr/>
            </p:nvGrpSpPr>
            <p:grpSpPr bwMode="auto">
              <a:xfrm>
                <a:off x="2504" y="2549"/>
                <a:ext cx="193" cy="161"/>
                <a:chOff x="2504" y="2549"/>
                <a:chExt cx="193" cy="161"/>
              </a:xfrm>
            </p:grpSpPr>
            <p:sp>
              <p:nvSpPr>
                <p:cNvPr id="201" name="Freeform 237"/>
                <p:cNvSpPr>
                  <a:spLocks/>
                </p:cNvSpPr>
                <p:nvPr/>
              </p:nvSpPr>
              <p:spPr bwMode="auto">
                <a:xfrm>
                  <a:off x="2504" y="2549"/>
                  <a:ext cx="193" cy="161"/>
                </a:xfrm>
                <a:custGeom>
                  <a:avLst/>
                  <a:gdLst>
                    <a:gd name="T0" fmla="*/ 90 w 193"/>
                    <a:gd name="T1" fmla="*/ 5 h 161"/>
                    <a:gd name="T2" fmla="*/ 98 w 193"/>
                    <a:gd name="T3" fmla="*/ 0 h 161"/>
                    <a:gd name="T4" fmla="*/ 114 w 193"/>
                    <a:gd name="T5" fmla="*/ 8 h 161"/>
                    <a:gd name="T6" fmla="*/ 137 w 193"/>
                    <a:gd name="T7" fmla="*/ 20 h 161"/>
                    <a:gd name="T8" fmla="*/ 181 w 193"/>
                    <a:gd name="T9" fmla="*/ 70 h 161"/>
                    <a:gd name="T10" fmla="*/ 188 w 193"/>
                    <a:gd name="T11" fmla="*/ 78 h 161"/>
                    <a:gd name="T12" fmla="*/ 191 w 193"/>
                    <a:gd name="T13" fmla="*/ 87 h 161"/>
                    <a:gd name="T14" fmla="*/ 192 w 193"/>
                    <a:gd name="T15" fmla="*/ 95 h 161"/>
                    <a:gd name="T16" fmla="*/ 191 w 193"/>
                    <a:gd name="T17" fmla="*/ 103 h 161"/>
                    <a:gd name="T18" fmla="*/ 189 w 193"/>
                    <a:gd name="T19" fmla="*/ 109 h 161"/>
                    <a:gd name="T20" fmla="*/ 186 w 193"/>
                    <a:gd name="T21" fmla="*/ 116 h 161"/>
                    <a:gd name="T22" fmla="*/ 181 w 193"/>
                    <a:gd name="T23" fmla="*/ 120 h 161"/>
                    <a:gd name="T24" fmla="*/ 158 w 193"/>
                    <a:gd name="T25" fmla="*/ 134 h 161"/>
                    <a:gd name="T26" fmla="*/ 153 w 193"/>
                    <a:gd name="T27" fmla="*/ 136 h 161"/>
                    <a:gd name="T28" fmla="*/ 147 w 193"/>
                    <a:gd name="T29" fmla="*/ 136 h 161"/>
                    <a:gd name="T30" fmla="*/ 137 w 193"/>
                    <a:gd name="T31" fmla="*/ 143 h 161"/>
                    <a:gd name="T32" fmla="*/ 122 w 193"/>
                    <a:gd name="T33" fmla="*/ 143 h 161"/>
                    <a:gd name="T34" fmla="*/ 117 w 193"/>
                    <a:gd name="T35" fmla="*/ 145 h 161"/>
                    <a:gd name="T36" fmla="*/ 115 w 193"/>
                    <a:gd name="T37" fmla="*/ 139 h 161"/>
                    <a:gd name="T38" fmla="*/ 110 w 193"/>
                    <a:gd name="T39" fmla="*/ 138 h 161"/>
                    <a:gd name="T40" fmla="*/ 105 w 193"/>
                    <a:gd name="T41" fmla="*/ 139 h 161"/>
                    <a:gd name="T42" fmla="*/ 102 w 193"/>
                    <a:gd name="T43" fmla="*/ 143 h 161"/>
                    <a:gd name="T44" fmla="*/ 101 w 193"/>
                    <a:gd name="T45" fmla="*/ 146 h 161"/>
                    <a:gd name="T46" fmla="*/ 102 w 193"/>
                    <a:gd name="T47" fmla="*/ 149 h 161"/>
                    <a:gd name="T48" fmla="*/ 94 w 193"/>
                    <a:gd name="T49" fmla="*/ 151 h 161"/>
                    <a:gd name="T50" fmla="*/ 86 w 193"/>
                    <a:gd name="T51" fmla="*/ 155 h 161"/>
                    <a:gd name="T52" fmla="*/ 74 w 193"/>
                    <a:gd name="T53" fmla="*/ 156 h 161"/>
                    <a:gd name="T54" fmla="*/ 62 w 193"/>
                    <a:gd name="T55" fmla="*/ 158 h 161"/>
                    <a:gd name="T56" fmla="*/ 47 w 193"/>
                    <a:gd name="T57" fmla="*/ 160 h 161"/>
                    <a:gd name="T58" fmla="*/ 28 w 193"/>
                    <a:gd name="T59" fmla="*/ 155 h 161"/>
                    <a:gd name="T60" fmla="*/ 12 w 193"/>
                    <a:gd name="T61" fmla="*/ 149 h 161"/>
                    <a:gd name="T62" fmla="*/ 10 w 193"/>
                    <a:gd name="T63" fmla="*/ 143 h 161"/>
                    <a:gd name="T64" fmla="*/ 7 w 193"/>
                    <a:gd name="T65" fmla="*/ 138 h 161"/>
                    <a:gd name="T66" fmla="*/ 6 w 193"/>
                    <a:gd name="T67" fmla="*/ 129 h 161"/>
                    <a:gd name="T68" fmla="*/ 2 w 193"/>
                    <a:gd name="T69" fmla="*/ 111 h 161"/>
                    <a:gd name="T70" fmla="*/ 1 w 193"/>
                    <a:gd name="T71" fmla="*/ 103 h 161"/>
                    <a:gd name="T72" fmla="*/ 0 w 193"/>
                    <a:gd name="T73" fmla="*/ 95 h 161"/>
                    <a:gd name="T74" fmla="*/ 2 w 193"/>
                    <a:gd name="T75" fmla="*/ 88 h 161"/>
                    <a:gd name="T76" fmla="*/ 6 w 193"/>
                    <a:gd name="T77" fmla="*/ 79 h 161"/>
                    <a:gd name="T78" fmla="*/ 10 w 193"/>
                    <a:gd name="T79" fmla="*/ 69 h 161"/>
                    <a:gd name="T80" fmla="*/ 18 w 193"/>
                    <a:gd name="T81" fmla="*/ 54 h 161"/>
                    <a:gd name="T82" fmla="*/ 34 w 193"/>
                    <a:gd name="T83" fmla="*/ 34 h 161"/>
                    <a:gd name="T84" fmla="*/ 48 w 193"/>
                    <a:gd name="T85" fmla="*/ 22 h 161"/>
                    <a:gd name="T86" fmla="*/ 68 w 193"/>
                    <a:gd name="T87" fmla="*/ 11 h 161"/>
                    <a:gd name="T88" fmla="*/ 80 w 193"/>
                    <a:gd name="T89" fmla="*/ 8 h 161"/>
                    <a:gd name="T90" fmla="*/ 90 w 193"/>
                    <a:gd name="T91"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3" h="161">
                      <a:moveTo>
                        <a:pt x="90" y="5"/>
                      </a:moveTo>
                      <a:lnTo>
                        <a:pt x="98" y="0"/>
                      </a:lnTo>
                      <a:lnTo>
                        <a:pt x="114" y="8"/>
                      </a:lnTo>
                      <a:lnTo>
                        <a:pt x="137" y="20"/>
                      </a:lnTo>
                      <a:lnTo>
                        <a:pt x="181" y="70"/>
                      </a:lnTo>
                      <a:lnTo>
                        <a:pt x="188" y="78"/>
                      </a:lnTo>
                      <a:lnTo>
                        <a:pt x="191" y="87"/>
                      </a:lnTo>
                      <a:lnTo>
                        <a:pt x="192" y="95"/>
                      </a:lnTo>
                      <a:lnTo>
                        <a:pt x="191" y="103"/>
                      </a:lnTo>
                      <a:lnTo>
                        <a:pt x="189" y="109"/>
                      </a:lnTo>
                      <a:lnTo>
                        <a:pt x="186" y="116"/>
                      </a:lnTo>
                      <a:lnTo>
                        <a:pt x="181" y="120"/>
                      </a:lnTo>
                      <a:lnTo>
                        <a:pt x="158" y="134"/>
                      </a:lnTo>
                      <a:lnTo>
                        <a:pt x="153" y="136"/>
                      </a:lnTo>
                      <a:lnTo>
                        <a:pt x="147" y="136"/>
                      </a:lnTo>
                      <a:lnTo>
                        <a:pt x="137" y="143"/>
                      </a:lnTo>
                      <a:lnTo>
                        <a:pt x="122" y="143"/>
                      </a:lnTo>
                      <a:lnTo>
                        <a:pt x="117" y="145"/>
                      </a:lnTo>
                      <a:lnTo>
                        <a:pt x="115" y="139"/>
                      </a:lnTo>
                      <a:lnTo>
                        <a:pt x="110" y="138"/>
                      </a:lnTo>
                      <a:lnTo>
                        <a:pt x="105" y="139"/>
                      </a:lnTo>
                      <a:lnTo>
                        <a:pt x="102" y="143"/>
                      </a:lnTo>
                      <a:lnTo>
                        <a:pt x="101" y="146"/>
                      </a:lnTo>
                      <a:lnTo>
                        <a:pt x="102" y="149"/>
                      </a:lnTo>
                      <a:lnTo>
                        <a:pt x="94" y="151"/>
                      </a:lnTo>
                      <a:lnTo>
                        <a:pt x="86" y="155"/>
                      </a:lnTo>
                      <a:lnTo>
                        <a:pt x="74" y="156"/>
                      </a:lnTo>
                      <a:lnTo>
                        <a:pt x="62" y="158"/>
                      </a:lnTo>
                      <a:lnTo>
                        <a:pt x="47" y="160"/>
                      </a:lnTo>
                      <a:lnTo>
                        <a:pt x="28" y="155"/>
                      </a:lnTo>
                      <a:lnTo>
                        <a:pt x="12" y="149"/>
                      </a:lnTo>
                      <a:lnTo>
                        <a:pt x="10" y="143"/>
                      </a:lnTo>
                      <a:lnTo>
                        <a:pt x="7" y="138"/>
                      </a:lnTo>
                      <a:lnTo>
                        <a:pt x="6" y="129"/>
                      </a:lnTo>
                      <a:lnTo>
                        <a:pt x="2" y="111"/>
                      </a:lnTo>
                      <a:lnTo>
                        <a:pt x="1" y="103"/>
                      </a:lnTo>
                      <a:lnTo>
                        <a:pt x="0" y="95"/>
                      </a:lnTo>
                      <a:lnTo>
                        <a:pt x="2" y="88"/>
                      </a:lnTo>
                      <a:lnTo>
                        <a:pt x="6" y="79"/>
                      </a:lnTo>
                      <a:lnTo>
                        <a:pt x="10" y="69"/>
                      </a:lnTo>
                      <a:lnTo>
                        <a:pt x="18" y="54"/>
                      </a:lnTo>
                      <a:lnTo>
                        <a:pt x="34" y="34"/>
                      </a:lnTo>
                      <a:lnTo>
                        <a:pt x="48" y="22"/>
                      </a:lnTo>
                      <a:lnTo>
                        <a:pt x="68" y="11"/>
                      </a:lnTo>
                      <a:lnTo>
                        <a:pt x="80" y="8"/>
                      </a:lnTo>
                      <a:lnTo>
                        <a:pt x="90" y="5"/>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202" name="Freeform 238"/>
                <p:cNvSpPr>
                  <a:spLocks/>
                </p:cNvSpPr>
                <p:nvPr/>
              </p:nvSpPr>
              <p:spPr bwMode="auto">
                <a:xfrm>
                  <a:off x="2652" y="2675"/>
                  <a:ext cx="28" cy="30"/>
                </a:xfrm>
                <a:custGeom>
                  <a:avLst/>
                  <a:gdLst>
                    <a:gd name="T0" fmla="*/ 5 w 28"/>
                    <a:gd name="T1" fmla="*/ 4 h 30"/>
                    <a:gd name="T2" fmla="*/ 22 w 28"/>
                    <a:gd name="T3" fmla="*/ 4 h 30"/>
                    <a:gd name="T4" fmla="*/ 20 w 28"/>
                    <a:gd name="T5" fmla="*/ 0 h 30"/>
                    <a:gd name="T6" fmla="*/ 23 w 28"/>
                    <a:gd name="T7" fmla="*/ 0 h 30"/>
                    <a:gd name="T8" fmla="*/ 27 w 28"/>
                    <a:gd name="T9" fmla="*/ 4 h 30"/>
                    <a:gd name="T10" fmla="*/ 27 w 28"/>
                    <a:gd name="T11" fmla="*/ 7 h 30"/>
                    <a:gd name="T12" fmla="*/ 24 w 28"/>
                    <a:gd name="T13" fmla="*/ 8 h 30"/>
                    <a:gd name="T14" fmla="*/ 24 w 28"/>
                    <a:gd name="T15" fmla="*/ 12 h 30"/>
                    <a:gd name="T16" fmla="*/ 23 w 28"/>
                    <a:gd name="T17" fmla="*/ 17 h 30"/>
                    <a:gd name="T18" fmla="*/ 21 w 28"/>
                    <a:gd name="T19" fmla="*/ 21 h 30"/>
                    <a:gd name="T20" fmla="*/ 20 w 28"/>
                    <a:gd name="T21" fmla="*/ 23 h 30"/>
                    <a:gd name="T22" fmla="*/ 18 w 28"/>
                    <a:gd name="T23" fmla="*/ 25 h 30"/>
                    <a:gd name="T24" fmla="*/ 16 w 28"/>
                    <a:gd name="T25" fmla="*/ 26 h 30"/>
                    <a:gd name="T26" fmla="*/ 14 w 28"/>
                    <a:gd name="T27" fmla="*/ 28 h 30"/>
                    <a:gd name="T28" fmla="*/ 11 w 28"/>
                    <a:gd name="T29" fmla="*/ 29 h 30"/>
                    <a:gd name="T30" fmla="*/ 9 w 28"/>
                    <a:gd name="T31" fmla="*/ 29 h 30"/>
                    <a:gd name="T32" fmla="*/ 7 w 28"/>
                    <a:gd name="T33" fmla="*/ 29 h 30"/>
                    <a:gd name="T34" fmla="*/ 9 w 28"/>
                    <a:gd name="T35" fmla="*/ 26 h 30"/>
                    <a:gd name="T36" fmla="*/ 11 w 28"/>
                    <a:gd name="T37" fmla="*/ 26 h 30"/>
                    <a:gd name="T38" fmla="*/ 14 w 28"/>
                    <a:gd name="T39" fmla="*/ 24 h 30"/>
                    <a:gd name="T40" fmla="*/ 17 w 28"/>
                    <a:gd name="T41" fmla="*/ 23 h 30"/>
                    <a:gd name="T42" fmla="*/ 18 w 28"/>
                    <a:gd name="T43" fmla="*/ 21 h 30"/>
                    <a:gd name="T44" fmla="*/ 19 w 28"/>
                    <a:gd name="T45" fmla="*/ 19 h 30"/>
                    <a:gd name="T46" fmla="*/ 20 w 28"/>
                    <a:gd name="T47" fmla="*/ 15 h 30"/>
                    <a:gd name="T48" fmla="*/ 21 w 28"/>
                    <a:gd name="T49" fmla="*/ 11 h 30"/>
                    <a:gd name="T50" fmla="*/ 22 w 28"/>
                    <a:gd name="T51" fmla="*/ 8 h 30"/>
                    <a:gd name="T52" fmla="*/ 0 w 28"/>
                    <a:gd name="T53" fmla="*/ 10 h 30"/>
                    <a:gd name="T54" fmla="*/ 5 w 28"/>
                    <a:gd name="T55"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30">
                      <a:moveTo>
                        <a:pt x="5" y="4"/>
                      </a:moveTo>
                      <a:lnTo>
                        <a:pt x="22" y="4"/>
                      </a:lnTo>
                      <a:lnTo>
                        <a:pt x="20" y="0"/>
                      </a:lnTo>
                      <a:lnTo>
                        <a:pt x="23" y="0"/>
                      </a:lnTo>
                      <a:lnTo>
                        <a:pt x="27" y="4"/>
                      </a:lnTo>
                      <a:lnTo>
                        <a:pt x="27" y="7"/>
                      </a:lnTo>
                      <a:lnTo>
                        <a:pt x="24" y="8"/>
                      </a:lnTo>
                      <a:lnTo>
                        <a:pt x="24" y="12"/>
                      </a:lnTo>
                      <a:lnTo>
                        <a:pt x="23" y="17"/>
                      </a:lnTo>
                      <a:lnTo>
                        <a:pt x="21" y="21"/>
                      </a:lnTo>
                      <a:lnTo>
                        <a:pt x="20" y="23"/>
                      </a:lnTo>
                      <a:lnTo>
                        <a:pt x="18" y="25"/>
                      </a:lnTo>
                      <a:lnTo>
                        <a:pt x="16" y="26"/>
                      </a:lnTo>
                      <a:lnTo>
                        <a:pt x="14" y="28"/>
                      </a:lnTo>
                      <a:lnTo>
                        <a:pt x="11" y="29"/>
                      </a:lnTo>
                      <a:lnTo>
                        <a:pt x="9" y="29"/>
                      </a:lnTo>
                      <a:lnTo>
                        <a:pt x="7" y="29"/>
                      </a:lnTo>
                      <a:lnTo>
                        <a:pt x="9" y="26"/>
                      </a:lnTo>
                      <a:lnTo>
                        <a:pt x="11" y="26"/>
                      </a:lnTo>
                      <a:lnTo>
                        <a:pt x="14" y="24"/>
                      </a:lnTo>
                      <a:lnTo>
                        <a:pt x="17" y="23"/>
                      </a:lnTo>
                      <a:lnTo>
                        <a:pt x="18" y="21"/>
                      </a:lnTo>
                      <a:lnTo>
                        <a:pt x="19" y="19"/>
                      </a:lnTo>
                      <a:lnTo>
                        <a:pt x="20" y="15"/>
                      </a:lnTo>
                      <a:lnTo>
                        <a:pt x="21" y="11"/>
                      </a:lnTo>
                      <a:lnTo>
                        <a:pt x="22" y="8"/>
                      </a:lnTo>
                      <a:lnTo>
                        <a:pt x="0" y="10"/>
                      </a:lnTo>
                      <a:lnTo>
                        <a:pt x="5" y="4"/>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nvGrpSpPr>
            <p:cNvPr id="180" name="Group 239"/>
            <p:cNvGrpSpPr>
              <a:grpSpLocks/>
            </p:cNvGrpSpPr>
            <p:nvPr/>
          </p:nvGrpSpPr>
          <p:grpSpPr bwMode="auto">
            <a:xfrm>
              <a:off x="2717" y="2586"/>
              <a:ext cx="187" cy="214"/>
              <a:chOff x="2717" y="2586"/>
              <a:chExt cx="187" cy="214"/>
            </a:xfrm>
          </p:grpSpPr>
          <p:grpSp>
            <p:nvGrpSpPr>
              <p:cNvPr id="192" name="Group 240"/>
              <p:cNvGrpSpPr>
                <a:grpSpLocks/>
              </p:cNvGrpSpPr>
              <p:nvPr/>
            </p:nvGrpSpPr>
            <p:grpSpPr bwMode="auto">
              <a:xfrm>
                <a:off x="2717" y="2586"/>
                <a:ext cx="178" cy="214"/>
                <a:chOff x="2717" y="2586"/>
                <a:chExt cx="178" cy="214"/>
              </a:xfrm>
            </p:grpSpPr>
            <p:sp>
              <p:nvSpPr>
                <p:cNvPr id="194" name="Freeform 241"/>
                <p:cNvSpPr>
                  <a:spLocks/>
                </p:cNvSpPr>
                <p:nvPr/>
              </p:nvSpPr>
              <p:spPr bwMode="auto">
                <a:xfrm>
                  <a:off x="2730" y="2595"/>
                  <a:ext cx="165" cy="205"/>
                </a:xfrm>
                <a:custGeom>
                  <a:avLst/>
                  <a:gdLst>
                    <a:gd name="T0" fmla="*/ 142 w 165"/>
                    <a:gd name="T1" fmla="*/ 29 h 205"/>
                    <a:gd name="T2" fmla="*/ 153 w 165"/>
                    <a:gd name="T3" fmla="*/ 58 h 205"/>
                    <a:gd name="T4" fmla="*/ 154 w 165"/>
                    <a:gd name="T5" fmla="*/ 68 h 205"/>
                    <a:gd name="T6" fmla="*/ 151 w 165"/>
                    <a:gd name="T7" fmla="*/ 78 h 205"/>
                    <a:gd name="T8" fmla="*/ 153 w 165"/>
                    <a:gd name="T9" fmla="*/ 93 h 205"/>
                    <a:gd name="T10" fmla="*/ 164 w 165"/>
                    <a:gd name="T11" fmla="*/ 115 h 205"/>
                    <a:gd name="T12" fmla="*/ 156 w 165"/>
                    <a:gd name="T13" fmla="*/ 126 h 205"/>
                    <a:gd name="T14" fmla="*/ 159 w 165"/>
                    <a:gd name="T15" fmla="*/ 131 h 205"/>
                    <a:gd name="T16" fmla="*/ 157 w 165"/>
                    <a:gd name="T17" fmla="*/ 144 h 205"/>
                    <a:gd name="T18" fmla="*/ 155 w 165"/>
                    <a:gd name="T19" fmla="*/ 155 h 205"/>
                    <a:gd name="T20" fmla="*/ 154 w 165"/>
                    <a:gd name="T21" fmla="*/ 162 h 205"/>
                    <a:gd name="T22" fmla="*/ 155 w 165"/>
                    <a:gd name="T23" fmla="*/ 172 h 205"/>
                    <a:gd name="T24" fmla="*/ 151 w 165"/>
                    <a:gd name="T25" fmla="*/ 181 h 205"/>
                    <a:gd name="T26" fmla="*/ 144 w 165"/>
                    <a:gd name="T27" fmla="*/ 184 h 205"/>
                    <a:gd name="T28" fmla="*/ 133 w 165"/>
                    <a:gd name="T29" fmla="*/ 186 h 205"/>
                    <a:gd name="T30" fmla="*/ 101 w 165"/>
                    <a:gd name="T31" fmla="*/ 204 h 205"/>
                    <a:gd name="T32" fmla="*/ 11 w 165"/>
                    <a:gd name="T33" fmla="*/ 148 h 205"/>
                    <a:gd name="T34" fmla="*/ 10 w 165"/>
                    <a:gd name="T35" fmla="*/ 126 h 205"/>
                    <a:gd name="T36" fmla="*/ 4 w 165"/>
                    <a:gd name="T37" fmla="*/ 110 h 205"/>
                    <a:gd name="T38" fmla="*/ 3 w 165"/>
                    <a:gd name="T39" fmla="*/ 99 h 205"/>
                    <a:gd name="T40" fmla="*/ 0 w 165"/>
                    <a:gd name="T41" fmla="*/ 85 h 205"/>
                    <a:gd name="T42" fmla="*/ 3 w 165"/>
                    <a:gd name="T43" fmla="*/ 66 h 205"/>
                    <a:gd name="T44" fmla="*/ 7 w 165"/>
                    <a:gd name="T45" fmla="*/ 46 h 205"/>
                    <a:gd name="T46" fmla="*/ 13 w 165"/>
                    <a:gd name="T47" fmla="*/ 33 h 205"/>
                    <a:gd name="T48" fmla="*/ 23 w 165"/>
                    <a:gd name="T49" fmla="*/ 22 h 205"/>
                    <a:gd name="T50" fmla="*/ 35 w 165"/>
                    <a:gd name="T51" fmla="*/ 11 h 205"/>
                    <a:gd name="T52" fmla="*/ 49 w 165"/>
                    <a:gd name="T53" fmla="*/ 4 h 205"/>
                    <a:gd name="T54" fmla="*/ 67 w 165"/>
                    <a:gd name="T55" fmla="*/ 1 h 205"/>
                    <a:gd name="T56" fmla="*/ 81 w 165"/>
                    <a:gd name="T57" fmla="*/ 0 h 205"/>
                    <a:gd name="T58" fmla="*/ 97 w 165"/>
                    <a:gd name="T59" fmla="*/ 1 h 205"/>
                    <a:gd name="T60" fmla="*/ 116 w 165"/>
                    <a:gd name="T61" fmla="*/ 5 h 205"/>
                    <a:gd name="T62" fmla="*/ 130 w 165"/>
                    <a:gd name="T63" fmla="*/ 13 h 205"/>
                    <a:gd name="T64" fmla="*/ 142 w 165"/>
                    <a:gd name="T65" fmla="*/ 29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 h="205">
                      <a:moveTo>
                        <a:pt x="142" y="29"/>
                      </a:moveTo>
                      <a:lnTo>
                        <a:pt x="153" y="58"/>
                      </a:lnTo>
                      <a:lnTo>
                        <a:pt x="154" y="68"/>
                      </a:lnTo>
                      <a:lnTo>
                        <a:pt x="151" y="78"/>
                      </a:lnTo>
                      <a:lnTo>
                        <a:pt x="153" y="93"/>
                      </a:lnTo>
                      <a:lnTo>
                        <a:pt x="164" y="115"/>
                      </a:lnTo>
                      <a:lnTo>
                        <a:pt x="156" y="126"/>
                      </a:lnTo>
                      <a:lnTo>
                        <a:pt x="159" y="131"/>
                      </a:lnTo>
                      <a:lnTo>
                        <a:pt x="157" y="144"/>
                      </a:lnTo>
                      <a:lnTo>
                        <a:pt x="155" y="155"/>
                      </a:lnTo>
                      <a:lnTo>
                        <a:pt x="154" y="162"/>
                      </a:lnTo>
                      <a:lnTo>
                        <a:pt x="155" y="172"/>
                      </a:lnTo>
                      <a:lnTo>
                        <a:pt x="151" y="181"/>
                      </a:lnTo>
                      <a:lnTo>
                        <a:pt x="144" y="184"/>
                      </a:lnTo>
                      <a:lnTo>
                        <a:pt x="133" y="186"/>
                      </a:lnTo>
                      <a:lnTo>
                        <a:pt x="101" y="204"/>
                      </a:lnTo>
                      <a:lnTo>
                        <a:pt x="11" y="148"/>
                      </a:lnTo>
                      <a:lnTo>
                        <a:pt x="10" y="126"/>
                      </a:lnTo>
                      <a:lnTo>
                        <a:pt x="4" y="110"/>
                      </a:lnTo>
                      <a:lnTo>
                        <a:pt x="3" y="99"/>
                      </a:lnTo>
                      <a:lnTo>
                        <a:pt x="0" y="85"/>
                      </a:lnTo>
                      <a:lnTo>
                        <a:pt x="3" y="66"/>
                      </a:lnTo>
                      <a:lnTo>
                        <a:pt x="7" y="46"/>
                      </a:lnTo>
                      <a:lnTo>
                        <a:pt x="13" y="33"/>
                      </a:lnTo>
                      <a:lnTo>
                        <a:pt x="23" y="22"/>
                      </a:lnTo>
                      <a:lnTo>
                        <a:pt x="35" y="11"/>
                      </a:lnTo>
                      <a:lnTo>
                        <a:pt x="49" y="4"/>
                      </a:lnTo>
                      <a:lnTo>
                        <a:pt x="67" y="1"/>
                      </a:lnTo>
                      <a:lnTo>
                        <a:pt x="81" y="0"/>
                      </a:lnTo>
                      <a:lnTo>
                        <a:pt x="97" y="1"/>
                      </a:lnTo>
                      <a:lnTo>
                        <a:pt x="116" y="5"/>
                      </a:lnTo>
                      <a:lnTo>
                        <a:pt x="130" y="13"/>
                      </a:lnTo>
                      <a:lnTo>
                        <a:pt x="142" y="29"/>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95" name="Freeform 242"/>
                <p:cNvSpPr>
                  <a:spLocks/>
                </p:cNvSpPr>
                <p:nvPr/>
              </p:nvSpPr>
              <p:spPr bwMode="auto">
                <a:xfrm>
                  <a:off x="2717" y="2586"/>
                  <a:ext cx="169" cy="173"/>
                </a:xfrm>
                <a:custGeom>
                  <a:avLst/>
                  <a:gdLst>
                    <a:gd name="T0" fmla="*/ 14 w 169"/>
                    <a:gd name="T1" fmla="*/ 152 h 173"/>
                    <a:gd name="T2" fmla="*/ 11 w 169"/>
                    <a:gd name="T3" fmla="*/ 131 h 173"/>
                    <a:gd name="T4" fmla="*/ 7 w 169"/>
                    <a:gd name="T5" fmla="*/ 122 h 173"/>
                    <a:gd name="T6" fmla="*/ 2 w 169"/>
                    <a:gd name="T7" fmla="*/ 108 h 173"/>
                    <a:gd name="T8" fmla="*/ 0 w 169"/>
                    <a:gd name="T9" fmla="*/ 97 h 173"/>
                    <a:gd name="T10" fmla="*/ 0 w 169"/>
                    <a:gd name="T11" fmla="*/ 83 h 173"/>
                    <a:gd name="T12" fmla="*/ 3 w 169"/>
                    <a:gd name="T13" fmla="*/ 65 h 173"/>
                    <a:gd name="T14" fmla="*/ 9 w 169"/>
                    <a:gd name="T15" fmla="*/ 47 h 173"/>
                    <a:gd name="T16" fmla="*/ 17 w 169"/>
                    <a:gd name="T17" fmla="*/ 31 h 173"/>
                    <a:gd name="T18" fmla="*/ 28 w 169"/>
                    <a:gd name="T19" fmla="*/ 18 h 173"/>
                    <a:gd name="T20" fmla="*/ 37 w 169"/>
                    <a:gd name="T21" fmla="*/ 10 h 173"/>
                    <a:gd name="T22" fmla="*/ 50 w 169"/>
                    <a:gd name="T23" fmla="*/ 3 h 173"/>
                    <a:gd name="T24" fmla="*/ 64 w 169"/>
                    <a:gd name="T25" fmla="*/ 0 h 173"/>
                    <a:gd name="T26" fmla="*/ 85 w 169"/>
                    <a:gd name="T27" fmla="*/ 0 h 173"/>
                    <a:gd name="T28" fmla="*/ 108 w 169"/>
                    <a:gd name="T29" fmla="*/ 3 h 173"/>
                    <a:gd name="T30" fmla="*/ 125 w 169"/>
                    <a:gd name="T31" fmla="*/ 3 h 173"/>
                    <a:gd name="T32" fmla="*/ 140 w 169"/>
                    <a:gd name="T33" fmla="*/ 5 h 173"/>
                    <a:gd name="T34" fmla="*/ 147 w 169"/>
                    <a:gd name="T35" fmla="*/ 6 h 173"/>
                    <a:gd name="T36" fmla="*/ 153 w 169"/>
                    <a:gd name="T37" fmla="*/ 11 h 173"/>
                    <a:gd name="T38" fmla="*/ 159 w 169"/>
                    <a:gd name="T39" fmla="*/ 21 h 173"/>
                    <a:gd name="T40" fmla="*/ 163 w 169"/>
                    <a:gd name="T41" fmla="*/ 29 h 173"/>
                    <a:gd name="T42" fmla="*/ 168 w 169"/>
                    <a:gd name="T43" fmla="*/ 37 h 173"/>
                    <a:gd name="T44" fmla="*/ 164 w 169"/>
                    <a:gd name="T45" fmla="*/ 49 h 173"/>
                    <a:gd name="T46" fmla="*/ 160 w 169"/>
                    <a:gd name="T47" fmla="*/ 60 h 173"/>
                    <a:gd name="T48" fmla="*/ 160 w 169"/>
                    <a:gd name="T49" fmla="*/ 66 h 173"/>
                    <a:gd name="T50" fmla="*/ 157 w 169"/>
                    <a:gd name="T51" fmla="*/ 73 h 173"/>
                    <a:gd name="T52" fmla="*/ 156 w 169"/>
                    <a:gd name="T53" fmla="*/ 82 h 173"/>
                    <a:gd name="T54" fmla="*/ 151 w 169"/>
                    <a:gd name="T55" fmla="*/ 86 h 173"/>
                    <a:gd name="T56" fmla="*/ 148 w 169"/>
                    <a:gd name="T57" fmla="*/ 113 h 173"/>
                    <a:gd name="T58" fmla="*/ 143 w 169"/>
                    <a:gd name="T59" fmla="*/ 118 h 173"/>
                    <a:gd name="T60" fmla="*/ 138 w 169"/>
                    <a:gd name="T61" fmla="*/ 117 h 173"/>
                    <a:gd name="T62" fmla="*/ 135 w 169"/>
                    <a:gd name="T63" fmla="*/ 111 h 173"/>
                    <a:gd name="T64" fmla="*/ 130 w 169"/>
                    <a:gd name="T65" fmla="*/ 103 h 173"/>
                    <a:gd name="T66" fmla="*/ 124 w 169"/>
                    <a:gd name="T67" fmla="*/ 103 h 173"/>
                    <a:gd name="T68" fmla="*/ 121 w 169"/>
                    <a:gd name="T69" fmla="*/ 113 h 173"/>
                    <a:gd name="T70" fmla="*/ 119 w 169"/>
                    <a:gd name="T71" fmla="*/ 127 h 173"/>
                    <a:gd name="T72" fmla="*/ 121 w 169"/>
                    <a:gd name="T73" fmla="*/ 138 h 173"/>
                    <a:gd name="T74" fmla="*/ 123 w 169"/>
                    <a:gd name="T75" fmla="*/ 144 h 173"/>
                    <a:gd name="T76" fmla="*/ 128 w 169"/>
                    <a:gd name="T77" fmla="*/ 149 h 173"/>
                    <a:gd name="T78" fmla="*/ 137 w 169"/>
                    <a:gd name="T79" fmla="*/ 155 h 173"/>
                    <a:gd name="T80" fmla="*/ 124 w 169"/>
                    <a:gd name="T81" fmla="*/ 153 h 173"/>
                    <a:gd name="T82" fmla="*/ 117 w 169"/>
                    <a:gd name="T83" fmla="*/ 153 h 173"/>
                    <a:gd name="T84" fmla="*/ 116 w 169"/>
                    <a:gd name="T85" fmla="*/ 155 h 173"/>
                    <a:gd name="T86" fmla="*/ 106 w 169"/>
                    <a:gd name="T87" fmla="*/ 165 h 173"/>
                    <a:gd name="T88" fmla="*/ 100 w 169"/>
                    <a:gd name="T89" fmla="*/ 167 h 173"/>
                    <a:gd name="T90" fmla="*/ 92 w 169"/>
                    <a:gd name="T91" fmla="*/ 170 h 173"/>
                    <a:gd name="T92" fmla="*/ 85 w 169"/>
                    <a:gd name="T93" fmla="*/ 172 h 173"/>
                    <a:gd name="T94" fmla="*/ 59 w 169"/>
                    <a:gd name="T95" fmla="*/ 169 h 173"/>
                    <a:gd name="T96" fmla="*/ 48 w 169"/>
                    <a:gd name="T97" fmla="*/ 168 h 173"/>
                    <a:gd name="T98" fmla="*/ 46 w 169"/>
                    <a:gd name="T99" fmla="*/ 165 h 173"/>
                    <a:gd name="T100" fmla="*/ 33 w 169"/>
                    <a:gd name="T101" fmla="*/ 160 h 173"/>
                    <a:gd name="T102" fmla="*/ 23 w 169"/>
                    <a:gd name="T103" fmla="*/ 158 h 173"/>
                    <a:gd name="T104" fmla="*/ 14 w 169"/>
                    <a:gd name="T105" fmla="*/ 15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9" h="173">
                      <a:moveTo>
                        <a:pt x="14" y="152"/>
                      </a:moveTo>
                      <a:lnTo>
                        <a:pt x="11" y="131"/>
                      </a:lnTo>
                      <a:lnTo>
                        <a:pt x="7" y="122"/>
                      </a:lnTo>
                      <a:lnTo>
                        <a:pt x="2" y="108"/>
                      </a:lnTo>
                      <a:lnTo>
                        <a:pt x="0" y="97"/>
                      </a:lnTo>
                      <a:lnTo>
                        <a:pt x="0" y="83"/>
                      </a:lnTo>
                      <a:lnTo>
                        <a:pt x="3" y="65"/>
                      </a:lnTo>
                      <a:lnTo>
                        <a:pt x="9" y="47"/>
                      </a:lnTo>
                      <a:lnTo>
                        <a:pt x="17" y="31"/>
                      </a:lnTo>
                      <a:lnTo>
                        <a:pt x="28" y="18"/>
                      </a:lnTo>
                      <a:lnTo>
                        <a:pt x="37" y="10"/>
                      </a:lnTo>
                      <a:lnTo>
                        <a:pt x="50" y="3"/>
                      </a:lnTo>
                      <a:lnTo>
                        <a:pt x="64" y="0"/>
                      </a:lnTo>
                      <a:lnTo>
                        <a:pt x="85" y="0"/>
                      </a:lnTo>
                      <a:lnTo>
                        <a:pt x="108" y="3"/>
                      </a:lnTo>
                      <a:lnTo>
                        <a:pt x="125" y="3"/>
                      </a:lnTo>
                      <a:lnTo>
                        <a:pt x="140" y="5"/>
                      </a:lnTo>
                      <a:lnTo>
                        <a:pt x="147" y="6"/>
                      </a:lnTo>
                      <a:lnTo>
                        <a:pt x="153" y="11"/>
                      </a:lnTo>
                      <a:lnTo>
                        <a:pt x="159" y="21"/>
                      </a:lnTo>
                      <a:lnTo>
                        <a:pt x="163" y="29"/>
                      </a:lnTo>
                      <a:lnTo>
                        <a:pt x="168" y="37"/>
                      </a:lnTo>
                      <a:lnTo>
                        <a:pt x="164" y="49"/>
                      </a:lnTo>
                      <a:lnTo>
                        <a:pt x="160" y="60"/>
                      </a:lnTo>
                      <a:lnTo>
                        <a:pt x="160" y="66"/>
                      </a:lnTo>
                      <a:lnTo>
                        <a:pt x="157" y="73"/>
                      </a:lnTo>
                      <a:lnTo>
                        <a:pt x="156" y="82"/>
                      </a:lnTo>
                      <a:lnTo>
                        <a:pt x="151" y="86"/>
                      </a:lnTo>
                      <a:lnTo>
                        <a:pt x="148" y="113"/>
                      </a:lnTo>
                      <a:lnTo>
                        <a:pt x="143" y="118"/>
                      </a:lnTo>
                      <a:lnTo>
                        <a:pt x="138" y="117"/>
                      </a:lnTo>
                      <a:lnTo>
                        <a:pt x="135" y="111"/>
                      </a:lnTo>
                      <a:lnTo>
                        <a:pt x="130" y="103"/>
                      </a:lnTo>
                      <a:lnTo>
                        <a:pt x="124" y="103"/>
                      </a:lnTo>
                      <a:lnTo>
                        <a:pt x="121" y="113"/>
                      </a:lnTo>
                      <a:lnTo>
                        <a:pt x="119" y="127"/>
                      </a:lnTo>
                      <a:lnTo>
                        <a:pt x="121" y="138"/>
                      </a:lnTo>
                      <a:lnTo>
                        <a:pt x="123" y="144"/>
                      </a:lnTo>
                      <a:lnTo>
                        <a:pt x="128" y="149"/>
                      </a:lnTo>
                      <a:lnTo>
                        <a:pt x="137" y="155"/>
                      </a:lnTo>
                      <a:lnTo>
                        <a:pt x="124" y="153"/>
                      </a:lnTo>
                      <a:lnTo>
                        <a:pt x="117" y="153"/>
                      </a:lnTo>
                      <a:lnTo>
                        <a:pt x="116" y="155"/>
                      </a:lnTo>
                      <a:lnTo>
                        <a:pt x="106" y="165"/>
                      </a:lnTo>
                      <a:lnTo>
                        <a:pt x="100" y="167"/>
                      </a:lnTo>
                      <a:lnTo>
                        <a:pt x="92" y="170"/>
                      </a:lnTo>
                      <a:lnTo>
                        <a:pt x="85" y="172"/>
                      </a:lnTo>
                      <a:lnTo>
                        <a:pt x="59" y="169"/>
                      </a:lnTo>
                      <a:lnTo>
                        <a:pt x="48" y="168"/>
                      </a:lnTo>
                      <a:lnTo>
                        <a:pt x="46" y="165"/>
                      </a:lnTo>
                      <a:lnTo>
                        <a:pt x="33" y="160"/>
                      </a:lnTo>
                      <a:lnTo>
                        <a:pt x="23" y="158"/>
                      </a:lnTo>
                      <a:lnTo>
                        <a:pt x="14" y="152"/>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93" name="Freeform 243"/>
              <p:cNvSpPr>
                <a:spLocks/>
              </p:cNvSpPr>
              <p:nvPr/>
            </p:nvSpPr>
            <p:spPr bwMode="auto">
              <a:xfrm>
                <a:off x="2860" y="2658"/>
                <a:ext cx="44" cy="52"/>
              </a:xfrm>
              <a:custGeom>
                <a:avLst/>
                <a:gdLst>
                  <a:gd name="T0" fmla="*/ 5 w 44"/>
                  <a:gd name="T1" fmla="*/ 16 h 52"/>
                  <a:gd name="T2" fmla="*/ 32 w 44"/>
                  <a:gd name="T3" fmla="*/ 4 h 52"/>
                  <a:gd name="T4" fmla="*/ 22 w 44"/>
                  <a:gd name="T5" fmla="*/ 4 h 52"/>
                  <a:gd name="T6" fmla="*/ 23 w 44"/>
                  <a:gd name="T7" fmla="*/ 0 h 52"/>
                  <a:gd name="T8" fmla="*/ 43 w 44"/>
                  <a:gd name="T9" fmla="*/ 0 h 52"/>
                  <a:gd name="T10" fmla="*/ 43 w 44"/>
                  <a:gd name="T11" fmla="*/ 4 h 52"/>
                  <a:gd name="T12" fmla="*/ 40 w 44"/>
                  <a:gd name="T13" fmla="*/ 9 h 52"/>
                  <a:gd name="T14" fmla="*/ 41 w 44"/>
                  <a:gd name="T15" fmla="*/ 19 h 52"/>
                  <a:gd name="T16" fmla="*/ 41 w 44"/>
                  <a:gd name="T17" fmla="*/ 29 h 52"/>
                  <a:gd name="T18" fmla="*/ 40 w 44"/>
                  <a:gd name="T19" fmla="*/ 36 h 52"/>
                  <a:gd name="T20" fmla="*/ 38 w 44"/>
                  <a:gd name="T21" fmla="*/ 42 h 52"/>
                  <a:gd name="T22" fmla="*/ 35 w 44"/>
                  <a:gd name="T23" fmla="*/ 46 h 52"/>
                  <a:gd name="T24" fmla="*/ 32 w 44"/>
                  <a:gd name="T25" fmla="*/ 49 h 52"/>
                  <a:gd name="T26" fmla="*/ 28 w 44"/>
                  <a:gd name="T27" fmla="*/ 51 h 52"/>
                  <a:gd name="T28" fmla="*/ 24 w 44"/>
                  <a:gd name="T29" fmla="*/ 51 h 52"/>
                  <a:gd name="T30" fmla="*/ 24 w 44"/>
                  <a:gd name="T31" fmla="*/ 49 h 52"/>
                  <a:gd name="T32" fmla="*/ 30 w 44"/>
                  <a:gd name="T33" fmla="*/ 46 h 52"/>
                  <a:gd name="T34" fmla="*/ 34 w 44"/>
                  <a:gd name="T35" fmla="*/ 41 h 52"/>
                  <a:gd name="T36" fmla="*/ 37 w 44"/>
                  <a:gd name="T37" fmla="*/ 30 h 52"/>
                  <a:gd name="T38" fmla="*/ 37 w 44"/>
                  <a:gd name="T39" fmla="*/ 22 h 52"/>
                  <a:gd name="T40" fmla="*/ 36 w 44"/>
                  <a:gd name="T41" fmla="*/ 14 h 52"/>
                  <a:gd name="T42" fmla="*/ 0 w 44"/>
                  <a:gd name="T43" fmla="*/ 33 h 52"/>
                  <a:gd name="T44" fmla="*/ 5 w 44"/>
                  <a:gd name="T4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52">
                    <a:moveTo>
                      <a:pt x="5" y="16"/>
                    </a:moveTo>
                    <a:lnTo>
                      <a:pt x="32" y="4"/>
                    </a:lnTo>
                    <a:lnTo>
                      <a:pt x="22" y="4"/>
                    </a:lnTo>
                    <a:lnTo>
                      <a:pt x="23" y="0"/>
                    </a:lnTo>
                    <a:lnTo>
                      <a:pt x="43" y="0"/>
                    </a:lnTo>
                    <a:lnTo>
                      <a:pt x="43" y="4"/>
                    </a:lnTo>
                    <a:lnTo>
                      <a:pt x="40" y="9"/>
                    </a:lnTo>
                    <a:lnTo>
                      <a:pt x="41" y="19"/>
                    </a:lnTo>
                    <a:lnTo>
                      <a:pt x="41" y="29"/>
                    </a:lnTo>
                    <a:lnTo>
                      <a:pt x="40" y="36"/>
                    </a:lnTo>
                    <a:lnTo>
                      <a:pt x="38" y="42"/>
                    </a:lnTo>
                    <a:lnTo>
                      <a:pt x="35" y="46"/>
                    </a:lnTo>
                    <a:lnTo>
                      <a:pt x="32" y="49"/>
                    </a:lnTo>
                    <a:lnTo>
                      <a:pt x="28" y="51"/>
                    </a:lnTo>
                    <a:lnTo>
                      <a:pt x="24" y="51"/>
                    </a:lnTo>
                    <a:lnTo>
                      <a:pt x="24" y="49"/>
                    </a:lnTo>
                    <a:lnTo>
                      <a:pt x="30" y="46"/>
                    </a:lnTo>
                    <a:lnTo>
                      <a:pt x="34" y="41"/>
                    </a:lnTo>
                    <a:lnTo>
                      <a:pt x="37" y="30"/>
                    </a:lnTo>
                    <a:lnTo>
                      <a:pt x="37" y="22"/>
                    </a:lnTo>
                    <a:lnTo>
                      <a:pt x="36" y="14"/>
                    </a:lnTo>
                    <a:lnTo>
                      <a:pt x="0" y="33"/>
                    </a:lnTo>
                    <a:lnTo>
                      <a:pt x="5" y="16"/>
                    </a:lnTo>
                  </a:path>
                </a:pathLst>
              </a:custGeom>
              <a:solidFill>
                <a:srgbClr val="9F9F9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81" name="Rectangle 244"/>
            <p:cNvSpPr>
              <a:spLocks noChangeArrowheads="1"/>
            </p:cNvSpPr>
            <p:nvPr/>
          </p:nvSpPr>
          <p:spPr bwMode="auto">
            <a:xfrm>
              <a:off x="3039" y="2535"/>
              <a:ext cx="8" cy="7"/>
            </a:xfrm>
            <a:prstGeom prst="rect">
              <a:avLst/>
            </a:prstGeom>
            <a:solidFill>
              <a:srgbClr val="FADB3A"/>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82" name="Freeform 245"/>
            <p:cNvSpPr>
              <a:spLocks/>
            </p:cNvSpPr>
            <p:nvPr/>
          </p:nvSpPr>
          <p:spPr bwMode="auto">
            <a:xfrm>
              <a:off x="3017" y="2439"/>
              <a:ext cx="17" cy="26"/>
            </a:xfrm>
            <a:custGeom>
              <a:avLst/>
              <a:gdLst>
                <a:gd name="T0" fmla="*/ 0 w 17"/>
                <a:gd name="T1" fmla="*/ 25 h 26"/>
                <a:gd name="T2" fmla="*/ 8 w 17"/>
                <a:gd name="T3" fmla="*/ 4 h 26"/>
                <a:gd name="T4" fmla="*/ 10 w 17"/>
                <a:gd name="T5" fmla="*/ 2 h 26"/>
                <a:gd name="T6" fmla="*/ 16 w 17"/>
                <a:gd name="T7" fmla="*/ 0 h 26"/>
                <a:gd name="T8" fmla="*/ 8 w 17"/>
                <a:gd name="T9" fmla="*/ 21 h 26"/>
                <a:gd name="T10" fmla="*/ 0 w 17"/>
                <a:gd name="T11" fmla="*/ 25 h 26"/>
              </a:gdLst>
              <a:ahLst/>
              <a:cxnLst>
                <a:cxn ang="0">
                  <a:pos x="T0" y="T1"/>
                </a:cxn>
                <a:cxn ang="0">
                  <a:pos x="T2" y="T3"/>
                </a:cxn>
                <a:cxn ang="0">
                  <a:pos x="T4" y="T5"/>
                </a:cxn>
                <a:cxn ang="0">
                  <a:pos x="T6" y="T7"/>
                </a:cxn>
                <a:cxn ang="0">
                  <a:pos x="T8" y="T9"/>
                </a:cxn>
                <a:cxn ang="0">
                  <a:pos x="T10" y="T11"/>
                </a:cxn>
              </a:cxnLst>
              <a:rect l="0" t="0" r="r" b="b"/>
              <a:pathLst>
                <a:path w="17" h="26">
                  <a:moveTo>
                    <a:pt x="0" y="25"/>
                  </a:moveTo>
                  <a:lnTo>
                    <a:pt x="8" y="4"/>
                  </a:lnTo>
                  <a:lnTo>
                    <a:pt x="10" y="2"/>
                  </a:lnTo>
                  <a:lnTo>
                    <a:pt x="16" y="0"/>
                  </a:lnTo>
                  <a:lnTo>
                    <a:pt x="8" y="21"/>
                  </a:lnTo>
                  <a:lnTo>
                    <a:pt x="0" y="25"/>
                  </a:lnTo>
                </a:path>
              </a:pathLst>
            </a:custGeom>
            <a:solidFill>
              <a:srgbClr val="E56C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3" name="Freeform 246"/>
            <p:cNvSpPr>
              <a:spLocks/>
            </p:cNvSpPr>
            <p:nvPr/>
          </p:nvSpPr>
          <p:spPr bwMode="auto">
            <a:xfrm>
              <a:off x="2666" y="2672"/>
              <a:ext cx="17" cy="17"/>
            </a:xfrm>
            <a:custGeom>
              <a:avLst/>
              <a:gdLst>
                <a:gd name="T0" fmla="*/ 0 w 17"/>
                <a:gd name="T1" fmla="*/ 16 h 17"/>
                <a:gd name="T2" fmla="*/ 13 w 17"/>
                <a:gd name="T3" fmla="*/ 0 h 17"/>
                <a:gd name="T4" fmla="*/ 16 w 17"/>
                <a:gd name="T5" fmla="*/ 13 h 17"/>
                <a:gd name="T6" fmla="*/ 0 w 17"/>
                <a:gd name="T7" fmla="*/ 16 h 17"/>
              </a:gdLst>
              <a:ahLst/>
              <a:cxnLst>
                <a:cxn ang="0">
                  <a:pos x="T0" y="T1"/>
                </a:cxn>
                <a:cxn ang="0">
                  <a:pos x="T2" y="T3"/>
                </a:cxn>
                <a:cxn ang="0">
                  <a:pos x="T4" y="T5"/>
                </a:cxn>
                <a:cxn ang="0">
                  <a:pos x="T6" y="T7"/>
                </a:cxn>
              </a:cxnLst>
              <a:rect l="0" t="0" r="r" b="b"/>
              <a:pathLst>
                <a:path w="17" h="17">
                  <a:moveTo>
                    <a:pt x="0" y="16"/>
                  </a:moveTo>
                  <a:lnTo>
                    <a:pt x="13" y="0"/>
                  </a:lnTo>
                  <a:lnTo>
                    <a:pt x="16" y="13"/>
                  </a:lnTo>
                  <a:lnTo>
                    <a:pt x="0" y="16"/>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 name="Freeform 247"/>
            <p:cNvSpPr>
              <a:spLocks/>
            </p:cNvSpPr>
            <p:nvPr/>
          </p:nvSpPr>
          <p:spPr bwMode="auto">
            <a:xfrm>
              <a:off x="3095" y="2586"/>
              <a:ext cx="23" cy="44"/>
            </a:xfrm>
            <a:custGeom>
              <a:avLst/>
              <a:gdLst>
                <a:gd name="T0" fmla="*/ 7 w 23"/>
                <a:gd name="T1" fmla="*/ 2 h 44"/>
                <a:gd name="T2" fmla="*/ 8 w 23"/>
                <a:gd name="T3" fmla="*/ 6 h 44"/>
                <a:gd name="T4" fmla="*/ 10 w 23"/>
                <a:gd name="T5" fmla="*/ 11 h 44"/>
                <a:gd name="T6" fmla="*/ 10 w 23"/>
                <a:gd name="T7" fmla="*/ 16 h 44"/>
                <a:gd name="T8" fmla="*/ 10 w 23"/>
                <a:gd name="T9" fmla="*/ 20 h 44"/>
                <a:gd name="T10" fmla="*/ 9 w 23"/>
                <a:gd name="T11" fmla="*/ 27 h 44"/>
                <a:gd name="T12" fmla="*/ 7 w 23"/>
                <a:gd name="T13" fmla="*/ 30 h 44"/>
                <a:gd name="T14" fmla="*/ 4 w 23"/>
                <a:gd name="T15" fmla="*/ 35 h 44"/>
                <a:gd name="T16" fmla="*/ 0 w 23"/>
                <a:gd name="T17" fmla="*/ 38 h 44"/>
                <a:gd name="T18" fmla="*/ 2 w 23"/>
                <a:gd name="T19" fmla="*/ 41 h 44"/>
                <a:gd name="T20" fmla="*/ 4 w 23"/>
                <a:gd name="T21" fmla="*/ 42 h 44"/>
                <a:gd name="T22" fmla="*/ 6 w 23"/>
                <a:gd name="T23" fmla="*/ 42 h 44"/>
                <a:gd name="T24" fmla="*/ 7 w 23"/>
                <a:gd name="T25" fmla="*/ 42 h 44"/>
                <a:gd name="T26" fmla="*/ 9 w 23"/>
                <a:gd name="T27" fmla="*/ 41 h 44"/>
                <a:gd name="T28" fmla="*/ 10 w 23"/>
                <a:gd name="T29" fmla="*/ 41 h 44"/>
                <a:gd name="T30" fmla="*/ 13 w 23"/>
                <a:gd name="T31" fmla="*/ 41 h 44"/>
                <a:gd name="T32" fmla="*/ 14 w 23"/>
                <a:gd name="T33" fmla="*/ 41 h 44"/>
                <a:gd name="T34" fmla="*/ 14 w 23"/>
                <a:gd name="T35" fmla="*/ 42 h 44"/>
                <a:gd name="T36" fmla="*/ 17 w 23"/>
                <a:gd name="T37" fmla="*/ 43 h 44"/>
                <a:gd name="T38" fmla="*/ 19 w 23"/>
                <a:gd name="T39" fmla="*/ 42 h 44"/>
                <a:gd name="T40" fmla="*/ 20 w 23"/>
                <a:gd name="T41" fmla="*/ 38 h 44"/>
                <a:gd name="T42" fmla="*/ 21 w 23"/>
                <a:gd name="T43" fmla="*/ 32 h 44"/>
                <a:gd name="T44" fmla="*/ 22 w 23"/>
                <a:gd name="T45" fmla="*/ 25 h 44"/>
                <a:gd name="T46" fmla="*/ 21 w 23"/>
                <a:gd name="T47" fmla="*/ 17 h 44"/>
                <a:gd name="T48" fmla="*/ 21 w 23"/>
                <a:gd name="T49" fmla="*/ 12 h 44"/>
                <a:gd name="T50" fmla="*/ 18 w 23"/>
                <a:gd name="T51" fmla="*/ 5 h 44"/>
                <a:gd name="T52" fmla="*/ 17 w 23"/>
                <a:gd name="T53" fmla="*/ 2 h 44"/>
                <a:gd name="T54" fmla="*/ 16 w 23"/>
                <a:gd name="T55" fmla="*/ 0 h 44"/>
                <a:gd name="T56" fmla="*/ 14 w 23"/>
                <a:gd name="T57" fmla="*/ 0 h 44"/>
                <a:gd name="T58" fmla="*/ 11 w 23"/>
                <a:gd name="T59" fmla="*/ 0 h 44"/>
                <a:gd name="T60" fmla="*/ 8 w 23"/>
                <a:gd name="T61" fmla="*/ 0 h 44"/>
                <a:gd name="T62" fmla="*/ 7 w 23"/>
                <a:gd name="T63"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44">
                  <a:moveTo>
                    <a:pt x="7" y="2"/>
                  </a:moveTo>
                  <a:lnTo>
                    <a:pt x="8" y="6"/>
                  </a:lnTo>
                  <a:lnTo>
                    <a:pt x="10" y="11"/>
                  </a:lnTo>
                  <a:lnTo>
                    <a:pt x="10" y="16"/>
                  </a:lnTo>
                  <a:lnTo>
                    <a:pt x="10" y="20"/>
                  </a:lnTo>
                  <a:lnTo>
                    <a:pt x="9" y="27"/>
                  </a:lnTo>
                  <a:lnTo>
                    <a:pt x="7" y="30"/>
                  </a:lnTo>
                  <a:lnTo>
                    <a:pt x="4" y="35"/>
                  </a:lnTo>
                  <a:lnTo>
                    <a:pt x="0" y="38"/>
                  </a:lnTo>
                  <a:lnTo>
                    <a:pt x="2" y="41"/>
                  </a:lnTo>
                  <a:lnTo>
                    <a:pt x="4" y="42"/>
                  </a:lnTo>
                  <a:lnTo>
                    <a:pt x="6" y="42"/>
                  </a:lnTo>
                  <a:lnTo>
                    <a:pt x="7" y="42"/>
                  </a:lnTo>
                  <a:lnTo>
                    <a:pt x="9" y="41"/>
                  </a:lnTo>
                  <a:lnTo>
                    <a:pt x="10" y="41"/>
                  </a:lnTo>
                  <a:lnTo>
                    <a:pt x="13" y="41"/>
                  </a:lnTo>
                  <a:lnTo>
                    <a:pt x="14" y="41"/>
                  </a:lnTo>
                  <a:lnTo>
                    <a:pt x="14" y="42"/>
                  </a:lnTo>
                  <a:lnTo>
                    <a:pt x="17" y="43"/>
                  </a:lnTo>
                  <a:lnTo>
                    <a:pt x="19" y="42"/>
                  </a:lnTo>
                  <a:lnTo>
                    <a:pt x="20" y="38"/>
                  </a:lnTo>
                  <a:lnTo>
                    <a:pt x="21" y="32"/>
                  </a:lnTo>
                  <a:lnTo>
                    <a:pt x="22" y="25"/>
                  </a:lnTo>
                  <a:lnTo>
                    <a:pt x="21" y="17"/>
                  </a:lnTo>
                  <a:lnTo>
                    <a:pt x="21" y="12"/>
                  </a:lnTo>
                  <a:lnTo>
                    <a:pt x="18" y="5"/>
                  </a:lnTo>
                  <a:lnTo>
                    <a:pt x="17" y="2"/>
                  </a:lnTo>
                  <a:lnTo>
                    <a:pt x="16" y="0"/>
                  </a:lnTo>
                  <a:lnTo>
                    <a:pt x="14" y="0"/>
                  </a:lnTo>
                  <a:lnTo>
                    <a:pt x="11" y="0"/>
                  </a:lnTo>
                  <a:lnTo>
                    <a:pt x="8" y="0"/>
                  </a:lnTo>
                  <a:lnTo>
                    <a:pt x="7" y="2"/>
                  </a:lnTo>
                </a:path>
              </a:pathLst>
            </a:custGeom>
            <a:solidFill>
              <a:srgbClr val="7F5F3F"/>
            </a:solidFill>
            <a:ln w="12700" cap="rnd" cmpd="sng">
              <a:solidFill>
                <a:srgbClr val="3F1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185" name="Group 248"/>
            <p:cNvGrpSpPr>
              <a:grpSpLocks/>
            </p:cNvGrpSpPr>
            <p:nvPr/>
          </p:nvGrpSpPr>
          <p:grpSpPr bwMode="auto">
            <a:xfrm>
              <a:off x="2955" y="2563"/>
              <a:ext cx="164" cy="222"/>
              <a:chOff x="2955" y="2563"/>
              <a:chExt cx="164" cy="222"/>
            </a:xfrm>
          </p:grpSpPr>
          <p:sp>
            <p:nvSpPr>
              <p:cNvPr id="190" name="Freeform 249"/>
              <p:cNvSpPr>
                <a:spLocks/>
              </p:cNvSpPr>
              <p:nvPr/>
            </p:nvSpPr>
            <p:spPr bwMode="auto">
              <a:xfrm>
                <a:off x="2955" y="2571"/>
                <a:ext cx="157" cy="214"/>
              </a:xfrm>
              <a:custGeom>
                <a:avLst/>
                <a:gdLst>
                  <a:gd name="T0" fmla="*/ 15 w 157"/>
                  <a:gd name="T1" fmla="*/ 54 h 214"/>
                  <a:gd name="T2" fmla="*/ 8 w 157"/>
                  <a:gd name="T3" fmla="*/ 81 h 214"/>
                  <a:gd name="T4" fmla="*/ 5 w 157"/>
                  <a:gd name="T5" fmla="*/ 97 h 214"/>
                  <a:gd name="T6" fmla="*/ 1 w 157"/>
                  <a:gd name="T7" fmla="*/ 114 h 214"/>
                  <a:gd name="T8" fmla="*/ 0 w 157"/>
                  <a:gd name="T9" fmla="*/ 131 h 214"/>
                  <a:gd name="T10" fmla="*/ 2 w 157"/>
                  <a:gd name="T11" fmla="*/ 144 h 214"/>
                  <a:gd name="T12" fmla="*/ 4 w 157"/>
                  <a:gd name="T13" fmla="*/ 152 h 214"/>
                  <a:gd name="T14" fmla="*/ 5 w 157"/>
                  <a:gd name="T15" fmla="*/ 165 h 214"/>
                  <a:gd name="T16" fmla="*/ 12 w 157"/>
                  <a:gd name="T17" fmla="*/ 173 h 214"/>
                  <a:gd name="T18" fmla="*/ 18 w 157"/>
                  <a:gd name="T19" fmla="*/ 186 h 214"/>
                  <a:gd name="T20" fmla="*/ 31 w 157"/>
                  <a:gd name="T21" fmla="*/ 213 h 214"/>
                  <a:gd name="T22" fmla="*/ 141 w 157"/>
                  <a:gd name="T23" fmla="*/ 190 h 214"/>
                  <a:gd name="T24" fmla="*/ 136 w 157"/>
                  <a:gd name="T25" fmla="*/ 169 h 214"/>
                  <a:gd name="T26" fmla="*/ 143 w 157"/>
                  <a:gd name="T27" fmla="*/ 152 h 214"/>
                  <a:gd name="T28" fmla="*/ 150 w 157"/>
                  <a:gd name="T29" fmla="*/ 129 h 214"/>
                  <a:gd name="T30" fmla="*/ 155 w 157"/>
                  <a:gd name="T31" fmla="*/ 103 h 214"/>
                  <a:gd name="T32" fmla="*/ 156 w 157"/>
                  <a:gd name="T33" fmla="*/ 80 h 214"/>
                  <a:gd name="T34" fmla="*/ 152 w 157"/>
                  <a:gd name="T35" fmla="*/ 56 h 214"/>
                  <a:gd name="T36" fmla="*/ 146 w 157"/>
                  <a:gd name="T37" fmla="*/ 38 h 214"/>
                  <a:gd name="T38" fmla="*/ 132 w 157"/>
                  <a:gd name="T39" fmla="*/ 19 h 214"/>
                  <a:gd name="T40" fmla="*/ 118 w 157"/>
                  <a:gd name="T41" fmla="*/ 8 h 214"/>
                  <a:gd name="T42" fmla="*/ 105 w 157"/>
                  <a:gd name="T43" fmla="*/ 3 h 214"/>
                  <a:gd name="T44" fmla="*/ 88 w 157"/>
                  <a:gd name="T45" fmla="*/ 0 h 214"/>
                  <a:gd name="T46" fmla="*/ 68 w 157"/>
                  <a:gd name="T47" fmla="*/ 0 h 214"/>
                  <a:gd name="T48" fmla="*/ 53 w 157"/>
                  <a:gd name="T49" fmla="*/ 3 h 214"/>
                  <a:gd name="T50" fmla="*/ 41 w 157"/>
                  <a:gd name="T51" fmla="*/ 10 h 214"/>
                  <a:gd name="T52" fmla="*/ 29 w 157"/>
                  <a:gd name="T53" fmla="*/ 20 h 214"/>
                  <a:gd name="T54" fmla="*/ 23 w 157"/>
                  <a:gd name="T55" fmla="*/ 30 h 214"/>
                  <a:gd name="T56" fmla="*/ 17 w 157"/>
                  <a:gd name="T57" fmla="*/ 43 h 214"/>
                  <a:gd name="T58" fmla="*/ 15 w 157"/>
                  <a:gd name="T59" fmla="*/ 5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7" h="214">
                    <a:moveTo>
                      <a:pt x="15" y="54"/>
                    </a:moveTo>
                    <a:lnTo>
                      <a:pt x="8" y="81"/>
                    </a:lnTo>
                    <a:lnTo>
                      <a:pt x="5" y="97"/>
                    </a:lnTo>
                    <a:lnTo>
                      <a:pt x="1" y="114"/>
                    </a:lnTo>
                    <a:lnTo>
                      <a:pt x="0" y="131"/>
                    </a:lnTo>
                    <a:lnTo>
                      <a:pt x="2" y="144"/>
                    </a:lnTo>
                    <a:lnTo>
                      <a:pt x="4" y="152"/>
                    </a:lnTo>
                    <a:lnTo>
                      <a:pt x="5" y="165"/>
                    </a:lnTo>
                    <a:lnTo>
                      <a:pt x="12" y="173"/>
                    </a:lnTo>
                    <a:lnTo>
                      <a:pt x="18" y="186"/>
                    </a:lnTo>
                    <a:lnTo>
                      <a:pt x="31" y="213"/>
                    </a:lnTo>
                    <a:lnTo>
                      <a:pt x="141" y="190"/>
                    </a:lnTo>
                    <a:lnTo>
                      <a:pt x="136" y="169"/>
                    </a:lnTo>
                    <a:lnTo>
                      <a:pt x="143" y="152"/>
                    </a:lnTo>
                    <a:lnTo>
                      <a:pt x="150" y="129"/>
                    </a:lnTo>
                    <a:lnTo>
                      <a:pt x="155" y="103"/>
                    </a:lnTo>
                    <a:lnTo>
                      <a:pt x="156" y="80"/>
                    </a:lnTo>
                    <a:lnTo>
                      <a:pt x="152" y="56"/>
                    </a:lnTo>
                    <a:lnTo>
                      <a:pt x="146" y="38"/>
                    </a:lnTo>
                    <a:lnTo>
                      <a:pt x="132" y="19"/>
                    </a:lnTo>
                    <a:lnTo>
                      <a:pt x="118" y="8"/>
                    </a:lnTo>
                    <a:lnTo>
                      <a:pt x="105" y="3"/>
                    </a:lnTo>
                    <a:lnTo>
                      <a:pt x="88" y="0"/>
                    </a:lnTo>
                    <a:lnTo>
                      <a:pt x="68" y="0"/>
                    </a:lnTo>
                    <a:lnTo>
                      <a:pt x="53" y="3"/>
                    </a:lnTo>
                    <a:lnTo>
                      <a:pt x="41" y="10"/>
                    </a:lnTo>
                    <a:lnTo>
                      <a:pt x="29" y="20"/>
                    </a:lnTo>
                    <a:lnTo>
                      <a:pt x="23" y="30"/>
                    </a:lnTo>
                    <a:lnTo>
                      <a:pt x="17" y="43"/>
                    </a:lnTo>
                    <a:lnTo>
                      <a:pt x="15" y="54"/>
                    </a:lnTo>
                  </a:path>
                </a:pathLst>
              </a:custGeom>
              <a:solidFill>
                <a:srgbClr val="FFB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91" name="Freeform 250"/>
              <p:cNvSpPr>
                <a:spLocks/>
              </p:cNvSpPr>
              <p:nvPr/>
            </p:nvSpPr>
            <p:spPr bwMode="auto">
              <a:xfrm>
                <a:off x="2955" y="2563"/>
                <a:ext cx="164" cy="194"/>
              </a:xfrm>
              <a:custGeom>
                <a:avLst/>
                <a:gdLst>
                  <a:gd name="T0" fmla="*/ 23 w 164"/>
                  <a:gd name="T1" fmla="*/ 25 h 194"/>
                  <a:gd name="T2" fmla="*/ 38 w 164"/>
                  <a:gd name="T3" fmla="*/ 7 h 194"/>
                  <a:gd name="T4" fmla="*/ 63 w 164"/>
                  <a:gd name="T5" fmla="*/ 0 h 194"/>
                  <a:gd name="T6" fmla="*/ 91 w 164"/>
                  <a:gd name="T7" fmla="*/ 0 h 194"/>
                  <a:gd name="T8" fmla="*/ 111 w 164"/>
                  <a:gd name="T9" fmla="*/ 6 h 194"/>
                  <a:gd name="T10" fmla="*/ 126 w 164"/>
                  <a:gd name="T11" fmla="*/ 16 h 194"/>
                  <a:gd name="T12" fmla="*/ 141 w 164"/>
                  <a:gd name="T13" fmla="*/ 29 h 194"/>
                  <a:gd name="T14" fmla="*/ 154 w 164"/>
                  <a:gd name="T15" fmla="*/ 48 h 194"/>
                  <a:gd name="T16" fmla="*/ 161 w 164"/>
                  <a:gd name="T17" fmla="*/ 77 h 194"/>
                  <a:gd name="T18" fmla="*/ 162 w 164"/>
                  <a:gd name="T19" fmla="*/ 104 h 194"/>
                  <a:gd name="T20" fmla="*/ 157 w 164"/>
                  <a:gd name="T21" fmla="*/ 133 h 194"/>
                  <a:gd name="T22" fmla="*/ 150 w 164"/>
                  <a:gd name="T23" fmla="*/ 165 h 194"/>
                  <a:gd name="T24" fmla="*/ 136 w 164"/>
                  <a:gd name="T25" fmla="*/ 181 h 194"/>
                  <a:gd name="T26" fmla="*/ 117 w 164"/>
                  <a:gd name="T27" fmla="*/ 188 h 194"/>
                  <a:gd name="T28" fmla="*/ 102 w 164"/>
                  <a:gd name="T29" fmla="*/ 193 h 194"/>
                  <a:gd name="T30" fmla="*/ 82 w 164"/>
                  <a:gd name="T31" fmla="*/ 189 h 194"/>
                  <a:gd name="T32" fmla="*/ 68 w 164"/>
                  <a:gd name="T33" fmla="*/ 187 h 194"/>
                  <a:gd name="T34" fmla="*/ 41 w 164"/>
                  <a:gd name="T35" fmla="*/ 186 h 194"/>
                  <a:gd name="T36" fmla="*/ 44 w 164"/>
                  <a:gd name="T37" fmla="*/ 171 h 194"/>
                  <a:gd name="T38" fmla="*/ 43 w 164"/>
                  <a:gd name="T39" fmla="*/ 162 h 194"/>
                  <a:gd name="T40" fmla="*/ 39 w 164"/>
                  <a:gd name="T41" fmla="*/ 156 h 194"/>
                  <a:gd name="T42" fmla="*/ 45 w 164"/>
                  <a:gd name="T43" fmla="*/ 147 h 194"/>
                  <a:gd name="T44" fmla="*/ 44 w 164"/>
                  <a:gd name="T45" fmla="*/ 134 h 194"/>
                  <a:gd name="T46" fmla="*/ 37 w 164"/>
                  <a:gd name="T47" fmla="*/ 114 h 194"/>
                  <a:gd name="T48" fmla="*/ 21 w 164"/>
                  <a:gd name="T49" fmla="*/ 105 h 194"/>
                  <a:gd name="T50" fmla="*/ 10 w 164"/>
                  <a:gd name="T51" fmla="*/ 112 h 194"/>
                  <a:gd name="T52" fmla="*/ 13 w 164"/>
                  <a:gd name="T53" fmla="*/ 129 h 194"/>
                  <a:gd name="T54" fmla="*/ 11 w 164"/>
                  <a:gd name="T55" fmla="*/ 140 h 194"/>
                  <a:gd name="T56" fmla="*/ 5 w 164"/>
                  <a:gd name="T57" fmla="*/ 113 h 194"/>
                  <a:gd name="T58" fmla="*/ 3 w 164"/>
                  <a:gd name="T59" fmla="*/ 83 h 194"/>
                  <a:gd name="T60" fmla="*/ 8 w 164"/>
                  <a:gd name="T61" fmla="*/ 54 h 194"/>
                  <a:gd name="T62" fmla="*/ 20 w 164"/>
                  <a:gd name="T63" fmla="*/ 3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94">
                    <a:moveTo>
                      <a:pt x="20" y="37"/>
                    </a:moveTo>
                    <a:lnTo>
                      <a:pt x="23" y="25"/>
                    </a:lnTo>
                    <a:lnTo>
                      <a:pt x="30" y="12"/>
                    </a:lnTo>
                    <a:lnTo>
                      <a:pt x="38" y="7"/>
                    </a:lnTo>
                    <a:lnTo>
                      <a:pt x="47" y="3"/>
                    </a:lnTo>
                    <a:lnTo>
                      <a:pt x="63" y="0"/>
                    </a:lnTo>
                    <a:lnTo>
                      <a:pt x="75" y="0"/>
                    </a:lnTo>
                    <a:lnTo>
                      <a:pt x="91" y="0"/>
                    </a:lnTo>
                    <a:lnTo>
                      <a:pt x="103" y="2"/>
                    </a:lnTo>
                    <a:lnTo>
                      <a:pt x="111" y="6"/>
                    </a:lnTo>
                    <a:lnTo>
                      <a:pt x="117" y="9"/>
                    </a:lnTo>
                    <a:lnTo>
                      <a:pt x="126" y="16"/>
                    </a:lnTo>
                    <a:lnTo>
                      <a:pt x="134" y="24"/>
                    </a:lnTo>
                    <a:lnTo>
                      <a:pt x="141" y="29"/>
                    </a:lnTo>
                    <a:lnTo>
                      <a:pt x="147" y="37"/>
                    </a:lnTo>
                    <a:lnTo>
                      <a:pt x="154" y="48"/>
                    </a:lnTo>
                    <a:lnTo>
                      <a:pt x="157" y="60"/>
                    </a:lnTo>
                    <a:lnTo>
                      <a:pt x="161" y="77"/>
                    </a:lnTo>
                    <a:lnTo>
                      <a:pt x="163" y="90"/>
                    </a:lnTo>
                    <a:lnTo>
                      <a:pt x="162" y="104"/>
                    </a:lnTo>
                    <a:lnTo>
                      <a:pt x="161" y="118"/>
                    </a:lnTo>
                    <a:lnTo>
                      <a:pt x="157" y="133"/>
                    </a:lnTo>
                    <a:lnTo>
                      <a:pt x="153" y="149"/>
                    </a:lnTo>
                    <a:lnTo>
                      <a:pt x="150" y="165"/>
                    </a:lnTo>
                    <a:lnTo>
                      <a:pt x="143" y="176"/>
                    </a:lnTo>
                    <a:lnTo>
                      <a:pt x="136" y="181"/>
                    </a:lnTo>
                    <a:lnTo>
                      <a:pt x="127" y="185"/>
                    </a:lnTo>
                    <a:lnTo>
                      <a:pt x="117" y="188"/>
                    </a:lnTo>
                    <a:lnTo>
                      <a:pt x="111" y="191"/>
                    </a:lnTo>
                    <a:lnTo>
                      <a:pt x="102" y="193"/>
                    </a:lnTo>
                    <a:lnTo>
                      <a:pt x="94" y="192"/>
                    </a:lnTo>
                    <a:lnTo>
                      <a:pt x="82" y="189"/>
                    </a:lnTo>
                    <a:lnTo>
                      <a:pt x="72" y="188"/>
                    </a:lnTo>
                    <a:lnTo>
                      <a:pt x="68" y="187"/>
                    </a:lnTo>
                    <a:lnTo>
                      <a:pt x="69" y="190"/>
                    </a:lnTo>
                    <a:lnTo>
                      <a:pt x="41" y="186"/>
                    </a:lnTo>
                    <a:lnTo>
                      <a:pt x="44" y="176"/>
                    </a:lnTo>
                    <a:lnTo>
                      <a:pt x="44" y="171"/>
                    </a:lnTo>
                    <a:lnTo>
                      <a:pt x="44" y="167"/>
                    </a:lnTo>
                    <a:lnTo>
                      <a:pt x="43" y="162"/>
                    </a:lnTo>
                    <a:lnTo>
                      <a:pt x="41" y="159"/>
                    </a:lnTo>
                    <a:lnTo>
                      <a:pt x="39" y="156"/>
                    </a:lnTo>
                    <a:lnTo>
                      <a:pt x="42" y="152"/>
                    </a:lnTo>
                    <a:lnTo>
                      <a:pt x="45" y="147"/>
                    </a:lnTo>
                    <a:lnTo>
                      <a:pt x="46" y="143"/>
                    </a:lnTo>
                    <a:lnTo>
                      <a:pt x="44" y="134"/>
                    </a:lnTo>
                    <a:lnTo>
                      <a:pt x="43" y="122"/>
                    </a:lnTo>
                    <a:lnTo>
                      <a:pt x="37" y="114"/>
                    </a:lnTo>
                    <a:lnTo>
                      <a:pt x="29" y="112"/>
                    </a:lnTo>
                    <a:lnTo>
                      <a:pt x="21" y="105"/>
                    </a:lnTo>
                    <a:lnTo>
                      <a:pt x="15" y="105"/>
                    </a:lnTo>
                    <a:lnTo>
                      <a:pt x="10" y="112"/>
                    </a:lnTo>
                    <a:lnTo>
                      <a:pt x="10" y="122"/>
                    </a:lnTo>
                    <a:lnTo>
                      <a:pt x="13" y="129"/>
                    </a:lnTo>
                    <a:lnTo>
                      <a:pt x="14" y="141"/>
                    </a:lnTo>
                    <a:lnTo>
                      <a:pt x="11" y="140"/>
                    </a:lnTo>
                    <a:lnTo>
                      <a:pt x="8" y="138"/>
                    </a:lnTo>
                    <a:lnTo>
                      <a:pt x="5" y="113"/>
                    </a:lnTo>
                    <a:lnTo>
                      <a:pt x="0" y="96"/>
                    </a:lnTo>
                    <a:lnTo>
                      <a:pt x="3" y="83"/>
                    </a:lnTo>
                    <a:lnTo>
                      <a:pt x="6" y="69"/>
                    </a:lnTo>
                    <a:lnTo>
                      <a:pt x="8" y="54"/>
                    </a:lnTo>
                    <a:lnTo>
                      <a:pt x="8" y="46"/>
                    </a:lnTo>
                    <a:lnTo>
                      <a:pt x="20" y="37"/>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186" name="Freeform 251"/>
            <p:cNvSpPr>
              <a:spLocks/>
            </p:cNvSpPr>
            <p:nvPr/>
          </p:nvSpPr>
          <p:spPr bwMode="auto">
            <a:xfrm>
              <a:off x="2730" y="2728"/>
              <a:ext cx="115" cy="51"/>
            </a:xfrm>
            <a:custGeom>
              <a:avLst/>
              <a:gdLst>
                <a:gd name="T0" fmla="*/ 0 w 115"/>
                <a:gd name="T1" fmla="*/ 6 h 51"/>
                <a:gd name="T2" fmla="*/ 2 w 115"/>
                <a:gd name="T3" fmla="*/ 0 h 51"/>
                <a:gd name="T4" fmla="*/ 16 w 115"/>
                <a:gd name="T5" fmla="*/ 1 h 51"/>
                <a:gd name="T6" fmla="*/ 32 w 115"/>
                <a:gd name="T7" fmla="*/ 4 h 51"/>
                <a:gd name="T8" fmla="*/ 55 w 115"/>
                <a:gd name="T9" fmla="*/ 12 h 51"/>
                <a:gd name="T10" fmla="*/ 67 w 115"/>
                <a:gd name="T11" fmla="*/ 17 h 51"/>
                <a:gd name="T12" fmla="*/ 81 w 115"/>
                <a:gd name="T13" fmla="*/ 23 h 51"/>
                <a:gd name="T14" fmla="*/ 96 w 115"/>
                <a:gd name="T15" fmla="*/ 30 h 51"/>
                <a:gd name="T16" fmla="*/ 108 w 115"/>
                <a:gd name="T17" fmla="*/ 37 h 51"/>
                <a:gd name="T18" fmla="*/ 113 w 115"/>
                <a:gd name="T19" fmla="*/ 42 h 51"/>
                <a:gd name="T20" fmla="*/ 114 w 115"/>
                <a:gd name="T21" fmla="*/ 50 h 51"/>
                <a:gd name="T22" fmla="*/ 0 w 115"/>
                <a:gd name="T23" fmla="*/ 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5" h="51">
                  <a:moveTo>
                    <a:pt x="0" y="6"/>
                  </a:moveTo>
                  <a:lnTo>
                    <a:pt x="2" y="0"/>
                  </a:lnTo>
                  <a:lnTo>
                    <a:pt x="16" y="1"/>
                  </a:lnTo>
                  <a:lnTo>
                    <a:pt x="32" y="4"/>
                  </a:lnTo>
                  <a:lnTo>
                    <a:pt x="55" y="12"/>
                  </a:lnTo>
                  <a:lnTo>
                    <a:pt x="67" y="17"/>
                  </a:lnTo>
                  <a:lnTo>
                    <a:pt x="81" y="23"/>
                  </a:lnTo>
                  <a:lnTo>
                    <a:pt x="96" y="30"/>
                  </a:lnTo>
                  <a:lnTo>
                    <a:pt x="108" y="37"/>
                  </a:lnTo>
                  <a:lnTo>
                    <a:pt x="113" y="42"/>
                  </a:lnTo>
                  <a:lnTo>
                    <a:pt x="114" y="50"/>
                  </a:lnTo>
                  <a:lnTo>
                    <a:pt x="0" y="6"/>
                  </a:lnTo>
                </a:path>
              </a:pathLst>
            </a:custGeom>
            <a:solidFill>
              <a:srgbClr val="FFF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7" name="Freeform 252"/>
            <p:cNvSpPr>
              <a:spLocks/>
            </p:cNvSpPr>
            <p:nvPr/>
          </p:nvSpPr>
          <p:spPr bwMode="auto">
            <a:xfrm>
              <a:off x="2422" y="2698"/>
              <a:ext cx="759" cy="124"/>
            </a:xfrm>
            <a:custGeom>
              <a:avLst/>
              <a:gdLst>
                <a:gd name="T0" fmla="*/ 3 w 759"/>
                <a:gd name="T1" fmla="*/ 89 h 124"/>
                <a:gd name="T2" fmla="*/ 32 w 759"/>
                <a:gd name="T3" fmla="*/ 53 h 124"/>
                <a:gd name="T4" fmla="*/ 49 w 759"/>
                <a:gd name="T5" fmla="*/ 38 h 124"/>
                <a:gd name="T6" fmla="*/ 63 w 759"/>
                <a:gd name="T7" fmla="*/ 26 h 124"/>
                <a:gd name="T8" fmla="*/ 85 w 759"/>
                <a:gd name="T9" fmla="*/ 7 h 124"/>
                <a:gd name="T10" fmla="*/ 95 w 759"/>
                <a:gd name="T11" fmla="*/ 0 h 124"/>
                <a:gd name="T12" fmla="*/ 161 w 759"/>
                <a:gd name="T13" fmla="*/ 32 h 124"/>
                <a:gd name="T14" fmla="*/ 176 w 759"/>
                <a:gd name="T15" fmla="*/ 50 h 124"/>
                <a:gd name="T16" fmla="*/ 187 w 759"/>
                <a:gd name="T17" fmla="*/ 63 h 124"/>
                <a:gd name="T18" fmla="*/ 200 w 759"/>
                <a:gd name="T19" fmla="*/ 79 h 124"/>
                <a:gd name="T20" fmla="*/ 207 w 759"/>
                <a:gd name="T21" fmla="*/ 89 h 124"/>
                <a:gd name="T22" fmla="*/ 247 w 759"/>
                <a:gd name="T23" fmla="*/ 67 h 124"/>
                <a:gd name="T24" fmla="*/ 265 w 759"/>
                <a:gd name="T25" fmla="*/ 57 h 124"/>
                <a:gd name="T26" fmla="*/ 289 w 759"/>
                <a:gd name="T27" fmla="*/ 48 h 124"/>
                <a:gd name="T28" fmla="*/ 308 w 759"/>
                <a:gd name="T29" fmla="*/ 32 h 124"/>
                <a:gd name="T30" fmla="*/ 339 w 759"/>
                <a:gd name="T31" fmla="*/ 41 h 124"/>
                <a:gd name="T32" fmla="*/ 364 w 759"/>
                <a:gd name="T33" fmla="*/ 51 h 124"/>
                <a:gd name="T34" fmla="*/ 390 w 759"/>
                <a:gd name="T35" fmla="*/ 62 h 124"/>
                <a:gd name="T36" fmla="*/ 394 w 759"/>
                <a:gd name="T37" fmla="*/ 63 h 124"/>
                <a:gd name="T38" fmla="*/ 413 w 759"/>
                <a:gd name="T39" fmla="*/ 67 h 124"/>
                <a:gd name="T40" fmla="*/ 434 w 759"/>
                <a:gd name="T41" fmla="*/ 89 h 124"/>
                <a:gd name="T42" fmla="*/ 445 w 759"/>
                <a:gd name="T43" fmla="*/ 102 h 124"/>
                <a:gd name="T44" fmla="*/ 473 w 759"/>
                <a:gd name="T45" fmla="*/ 116 h 124"/>
                <a:gd name="T46" fmla="*/ 550 w 759"/>
                <a:gd name="T47" fmla="*/ 76 h 124"/>
                <a:gd name="T48" fmla="*/ 663 w 759"/>
                <a:gd name="T49" fmla="*/ 50 h 124"/>
                <a:gd name="T50" fmla="*/ 705 w 759"/>
                <a:gd name="T51" fmla="*/ 63 h 124"/>
                <a:gd name="T52" fmla="*/ 747 w 759"/>
                <a:gd name="T53" fmla="*/ 91 h 124"/>
                <a:gd name="T54" fmla="*/ 758 w 759"/>
                <a:gd name="T55" fmla="*/ 123 h 124"/>
                <a:gd name="T56" fmla="*/ 0 w 759"/>
                <a:gd name="T57" fmla="*/ 123 h 124"/>
                <a:gd name="T58" fmla="*/ 3 w 759"/>
                <a:gd name="T59" fmla="*/ 8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59" h="124">
                  <a:moveTo>
                    <a:pt x="3" y="89"/>
                  </a:moveTo>
                  <a:lnTo>
                    <a:pt x="32" y="53"/>
                  </a:lnTo>
                  <a:lnTo>
                    <a:pt x="49" y="38"/>
                  </a:lnTo>
                  <a:lnTo>
                    <a:pt x="63" y="26"/>
                  </a:lnTo>
                  <a:lnTo>
                    <a:pt x="85" y="7"/>
                  </a:lnTo>
                  <a:lnTo>
                    <a:pt x="95" y="0"/>
                  </a:lnTo>
                  <a:lnTo>
                    <a:pt x="161" y="32"/>
                  </a:lnTo>
                  <a:lnTo>
                    <a:pt x="176" y="50"/>
                  </a:lnTo>
                  <a:lnTo>
                    <a:pt x="187" y="63"/>
                  </a:lnTo>
                  <a:lnTo>
                    <a:pt x="200" y="79"/>
                  </a:lnTo>
                  <a:lnTo>
                    <a:pt x="207" y="89"/>
                  </a:lnTo>
                  <a:lnTo>
                    <a:pt x="247" y="67"/>
                  </a:lnTo>
                  <a:lnTo>
                    <a:pt x="265" y="57"/>
                  </a:lnTo>
                  <a:lnTo>
                    <a:pt x="289" y="48"/>
                  </a:lnTo>
                  <a:lnTo>
                    <a:pt x="308" y="32"/>
                  </a:lnTo>
                  <a:lnTo>
                    <a:pt x="339" y="41"/>
                  </a:lnTo>
                  <a:lnTo>
                    <a:pt x="364" y="51"/>
                  </a:lnTo>
                  <a:lnTo>
                    <a:pt x="390" y="62"/>
                  </a:lnTo>
                  <a:lnTo>
                    <a:pt x="394" y="63"/>
                  </a:lnTo>
                  <a:lnTo>
                    <a:pt x="413" y="67"/>
                  </a:lnTo>
                  <a:lnTo>
                    <a:pt x="434" y="89"/>
                  </a:lnTo>
                  <a:lnTo>
                    <a:pt x="445" y="102"/>
                  </a:lnTo>
                  <a:lnTo>
                    <a:pt x="473" y="116"/>
                  </a:lnTo>
                  <a:lnTo>
                    <a:pt x="550" y="76"/>
                  </a:lnTo>
                  <a:lnTo>
                    <a:pt x="663" y="50"/>
                  </a:lnTo>
                  <a:lnTo>
                    <a:pt x="705" y="63"/>
                  </a:lnTo>
                  <a:lnTo>
                    <a:pt x="747" y="91"/>
                  </a:lnTo>
                  <a:lnTo>
                    <a:pt x="758" y="123"/>
                  </a:lnTo>
                  <a:lnTo>
                    <a:pt x="0" y="123"/>
                  </a:lnTo>
                  <a:lnTo>
                    <a:pt x="3" y="89"/>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8" name="Freeform 253"/>
            <p:cNvSpPr>
              <a:spLocks/>
            </p:cNvSpPr>
            <p:nvPr/>
          </p:nvSpPr>
          <p:spPr bwMode="auto">
            <a:xfrm>
              <a:off x="2505" y="2733"/>
              <a:ext cx="96" cy="69"/>
            </a:xfrm>
            <a:custGeom>
              <a:avLst/>
              <a:gdLst>
                <a:gd name="T0" fmla="*/ 0 w 96"/>
                <a:gd name="T1" fmla="*/ 0 h 69"/>
                <a:gd name="T2" fmla="*/ 46 w 96"/>
                <a:gd name="T3" fmla="*/ 11 h 69"/>
                <a:gd name="T4" fmla="*/ 62 w 96"/>
                <a:gd name="T5" fmla="*/ 17 h 69"/>
                <a:gd name="T6" fmla="*/ 70 w 96"/>
                <a:gd name="T7" fmla="*/ 21 h 69"/>
                <a:gd name="T8" fmla="*/ 79 w 96"/>
                <a:gd name="T9" fmla="*/ 28 h 69"/>
                <a:gd name="T10" fmla="*/ 87 w 96"/>
                <a:gd name="T11" fmla="*/ 38 h 69"/>
                <a:gd name="T12" fmla="*/ 91 w 96"/>
                <a:gd name="T13" fmla="*/ 47 h 69"/>
                <a:gd name="T14" fmla="*/ 95 w 96"/>
                <a:gd name="T15" fmla="*/ 57 h 69"/>
                <a:gd name="T16" fmla="*/ 88 w 96"/>
                <a:gd name="T17" fmla="*/ 68 h 69"/>
                <a:gd name="T18" fmla="*/ 85 w 96"/>
                <a:gd name="T19" fmla="*/ 56 h 69"/>
                <a:gd name="T20" fmla="*/ 78 w 96"/>
                <a:gd name="T21" fmla="*/ 46 h 69"/>
                <a:gd name="T22" fmla="*/ 73 w 96"/>
                <a:gd name="T23" fmla="*/ 38 h 69"/>
                <a:gd name="T24" fmla="*/ 68 w 96"/>
                <a:gd name="T25" fmla="*/ 33 h 69"/>
                <a:gd name="T26" fmla="*/ 58 w 96"/>
                <a:gd name="T27" fmla="*/ 28 h 69"/>
                <a:gd name="T28" fmla="*/ 47 w 96"/>
                <a:gd name="T29" fmla="*/ 22 h 69"/>
                <a:gd name="T30" fmla="*/ 32 w 96"/>
                <a:gd name="T31" fmla="*/ 16 h 69"/>
                <a:gd name="T32" fmla="*/ 18 w 96"/>
                <a:gd name="T33" fmla="*/ 9 h 69"/>
                <a:gd name="T34" fmla="*/ 0 w 96"/>
                <a:gd name="T3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9">
                  <a:moveTo>
                    <a:pt x="0" y="0"/>
                  </a:moveTo>
                  <a:lnTo>
                    <a:pt x="46" y="11"/>
                  </a:lnTo>
                  <a:lnTo>
                    <a:pt x="62" y="17"/>
                  </a:lnTo>
                  <a:lnTo>
                    <a:pt x="70" y="21"/>
                  </a:lnTo>
                  <a:lnTo>
                    <a:pt x="79" y="28"/>
                  </a:lnTo>
                  <a:lnTo>
                    <a:pt x="87" y="38"/>
                  </a:lnTo>
                  <a:lnTo>
                    <a:pt x="91" y="47"/>
                  </a:lnTo>
                  <a:lnTo>
                    <a:pt x="95" y="57"/>
                  </a:lnTo>
                  <a:lnTo>
                    <a:pt x="88" y="68"/>
                  </a:lnTo>
                  <a:lnTo>
                    <a:pt x="85" y="56"/>
                  </a:lnTo>
                  <a:lnTo>
                    <a:pt x="78" y="46"/>
                  </a:lnTo>
                  <a:lnTo>
                    <a:pt x="73" y="38"/>
                  </a:lnTo>
                  <a:lnTo>
                    <a:pt x="68" y="33"/>
                  </a:lnTo>
                  <a:lnTo>
                    <a:pt x="58" y="28"/>
                  </a:lnTo>
                  <a:lnTo>
                    <a:pt x="47" y="22"/>
                  </a:lnTo>
                  <a:lnTo>
                    <a:pt x="32" y="16"/>
                  </a:lnTo>
                  <a:lnTo>
                    <a:pt x="18" y="9"/>
                  </a:lnTo>
                  <a:lnTo>
                    <a:pt x="0" y="0"/>
                  </a:lnTo>
                </a:path>
              </a:pathLst>
            </a:custGeom>
            <a:solidFill>
              <a:srgbClr val="7F7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9" name="Rectangle 254"/>
            <p:cNvSpPr>
              <a:spLocks noChangeArrowheads="1"/>
            </p:cNvSpPr>
            <p:nvPr/>
          </p:nvSpPr>
          <p:spPr bwMode="auto">
            <a:xfrm>
              <a:off x="2294" y="2879"/>
              <a:ext cx="1076"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600" u="none">
                  <a:solidFill>
                    <a:srgbClr val="FFFF66"/>
                  </a:solidFill>
                  <a:latin typeface="Arial" charset="0"/>
                </a:rPr>
                <a:t>Professor Mellon</a:t>
              </a:r>
              <a:endParaRPr lang="en-US" sz="1600" u="none">
                <a:latin typeface="Arial" charset="0"/>
              </a:endParaRPr>
            </a:p>
          </p:txBody>
        </p:sp>
      </p:grpSp>
      <p:sp>
        <p:nvSpPr>
          <p:cNvPr id="258" name="Rectangle 257"/>
          <p:cNvSpPr>
            <a:spLocks noChangeArrowheads="1"/>
          </p:cNvSpPr>
          <p:nvPr/>
        </p:nvSpPr>
        <p:spPr bwMode="auto">
          <a:xfrm>
            <a:off x="6705600" y="4038600"/>
            <a:ext cx="1981200" cy="1282700"/>
          </a:xfrm>
          <a:prstGeom prst="rect">
            <a:avLst/>
          </a:prstGeom>
          <a:noFill/>
          <a:ln w="28575">
            <a:solidFill>
              <a:schemeClr val="tx1"/>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59" name="Text Box 258"/>
          <p:cNvSpPr txBox="1">
            <a:spLocks noChangeArrowheads="1"/>
          </p:cNvSpPr>
          <p:nvPr/>
        </p:nvSpPr>
        <p:spPr bwMode="auto">
          <a:xfrm>
            <a:off x="6896100" y="4113213"/>
            <a:ext cx="16002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2400" u="none">
                <a:latin typeface="Arial" charset="0"/>
              </a:rPr>
              <a:t>Professor</a:t>
            </a:r>
          </a:p>
        </p:txBody>
      </p:sp>
      <p:sp>
        <p:nvSpPr>
          <p:cNvPr id="260" name="Line 259"/>
          <p:cNvSpPr>
            <a:spLocks noChangeShapeType="1"/>
          </p:cNvSpPr>
          <p:nvPr/>
        </p:nvSpPr>
        <p:spPr bwMode="auto">
          <a:xfrm>
            <a:off x="6705600" y="4724400"/>
            <a:ext cx="1981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7950" tIns="53975" rIns="107950" bIns="53975" anchor="ctr"/>
          <a:lstStyle/>
          <a:p>
            <a:endParaRPr lang="en-US"/>
          </a:p>
        </p:txBody>
      </p:sp>
      <p:sp>
        <p:nvSpPr>
          <p:cNvPr id="261" name="Line 260"/>
          <p:cNvSpPr>
            <a:spLocks noChangeShapeType="1"/>
          </p:cNvSpPr>
          <p:nvPr/>
        </p:nvSpPr>
        <p:spPr bwMode="auto">
          <a:xfrm>
            <a:off x="6705600" y="5029200"/>
            <a:ext cx="1981200"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7950" tIns="53975" rIns="107950" bIns="53975" anchor="ctr"/>
          <a:lstStyle/>
          <a:p>
            <a:endParaRPr lang="en-US"/>
          </a:p>
        </p:txBody>
      </p:sp>
    </p:spTree>
    <p:extLst>
      <p:ext uri="{BB962C8B-B14F-4D97-AF65-F5344CB8AC3E}">
        <p14:creationId xmlns:p14="http://schemas.microsoft.com/office/powerpoint/2010/main" val="3004161835"/>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A class is an abstraction in that it:</a:t>
            </a:r>
          </a:p>
          <a:p>
            <a:pPr lvl="1"/>
            <a:r>
              <a:rPr lang="en-US" dirty="0"/>
              <a:t>Emphasizes relevant characteristics</a:t>
            </a:r>
          </a:p>
          <a:p>
            <a:pPr lvl="1"/>
            <a:r>
              <a:rPr lang="en-US" dirty="0"/>
              <a:t>Suppresses other characteristics</a:t>
            </a:r>
          </a:p>
          <a:p>
            <a:endParaRPr lang="en-US" dirty="0"/>
          </a:p>
        </p:txBody>
      </p:sp>
    </p:spTree>
    <p:extLst>
      <p:ext uri="{BB962C8B-B14F-4D97-AF65-F5344CB8AC3E}">
        <p14:creationId xmlns:p14="http://schemas.microsoft.com/office/powerpoint/2010/main" val="30338007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Rectangle 2"/>
          <p:cNvSpPr>
            <a:spLocks noChangeArrowheads="1"/>
          </p:cNvSpPr>
          <p:nvPr/>
        </p:nvSpPr>
        <p:spPr bwMode="auto">
          <a:xfrm>
            <a:off x="3124200" y="6248400"/>
            <a:ext cx="28956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0996" name="Rectangle 4"/>
          <p:cNvSpPr>
            <a:spLocks noChangeArrowheads="1"/>
          </p:cNvSpPr>
          <p:nvPr/>
        </p:nvSpPr>
        <p:spPr bwMode="auto">
          <a:xfrm>
            <a:off x="2711450" y="2852738"/>
            <a:ext cx="2619375" cy="1439862"/>
          </a:xfrm>
          <a:prstGeom prst="rect">
            <a:avLst/>
          </a:prstGeom>
          <a:solidFill>
            <a:srgbClr val="000000"/>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40997" name="Group 5"/>
          <p:cNvGrpSpPr>
            <a:grpSpLocks/>
          </p:cNvGrpSpPr>
          <p:nvPr/>
        </p:nvGrpSpPr>
        <p:grpSpPr bwMode="auto">
          <a:xfrm>
            <a:off x="3757613" y="3884613"/>
            <a:ext cx="809625" cy="766762"/>
            <a:chOff x="2367" y="2447"/>
            <a:chExt cx="510" cy="483"/>
          </a:xfrm>
        </p:grpSpPr>
        <p:sp>
          <p:nvSpPr>
            <p:cNvPr id="340998" name="Freeform 6"/>
            <p:cNvSpPr>
              <a:spLocks/>
            </p:cNvSpPr>
            <p:nvPr/>
          </p:nvSpPr>
          <p:spPr bwMode="auto">
            <a:xfrm>
              <a:off x="2507" y="2462"/>
              <a:ext cx="370" cy="467"/>
            </a:xfrm>
            <a:custGeom>
              <a:avLst/>
              <a:gdLst>
                <a:gd name="T0" fmla="*/ 0 w 370"/>
                <a:gd name="T1" fmla="*/ 342 h 467"/>
                <a:gd name="T2" fmla="*/ 14 w 370"/>
                <a:gd name="T3" fmla="*/ 320 h 467"/>
                <a:gd name="T4" fmla="*/ 10 w 370"/>
                <a:gd name="T5" fmla="*/ 284 h 467"/>
                <a:gd name="T6" fmla="*/ 2 w 370"/>
                <a:gd name="T7" fmla="*/ 205 h 467"/>
                <a:gd name="T8" fmla="*/ 12 w 370"/>
                <a:gd name="T9" fmla="*/ 123 h 467"/>
                <a:gd name="T10" fmla="*/ 36 w 370"/>
                <a:gd name="T11" fmla="*/ 60 h 467"/>
                <a:gd name="T12" fmla="*/ 75 w 370"/>
                <a:gd name="T13" fmla="*/ 24 h 467"/>
                <a:gd name="T14" fmla="*/ 135 w 370"/>
                <a:gd name="T15" fmla="*/ 7 h 467"/>
                <a:gd name="T16" fmla="*/ 205 w 370"/>
                <a:gd name="T17" fmla="*/ 0 h 467"/>
                <a:gd name="T18" fmla="*/ 258 w 370"/>
                <a:gd name="T19" fmla="*/ 7 h 467"/>
                <a:gd name="T20" fmla="*/ 313 w 370"/>
                <a:gd name="T21" fmla="*/ 41 h 467"/>
                <a:gd name="T22" fmla="*/ 337 w 370"/>
                <a:gd name="T23" fmla="*/ 87 h 467"/>
                <a:gd name="T24" fmla="*/ 359 w 370"/>
                <a:gd name="T25" fmla="*/ 142 h 467"/>
                <a:gd name="T26" fmla="*/ 369 w 370"/>
                <a:gd name="T27" fmla="*/ 224 h 467"/>
                <a:gd name="T28" fmla="*/ 357 w 370"/>
                <a:gd name="T29" fmla="*/ 243 h 467"/>
                <a:gd name="T30" fmla="*/ 362 w 370"/>
                <a:gd name="T31" fmla="*/ 265 h 467"/>
                <a:gd name="T32" fmla="*/ 359 w 370"/>
                <a:gd name="T33" fmla="*/ 308 h 467"/>
                <a:gd name="T34" fmla="*/ 347 w 370"/>
                <a:gd name="T35" fmla="*/ 352 h 467"/>
                <a:gd name="T36" fmla="*/ 289 w 370"/>
                <a:gd name="T37" fmla="*/ 426 h 467"/>
                <a:gd name="T38" fmla="*/ 248 w 370"/>
                <a:gd name="T39" fmla="*/ 443 h 467"/>
                <a:gd name="T40" fmla="*/ 200 w 370"/>
                <a:gd name="T41" fmla="*/ 455 h 467"/>
                <a:gd name="T42" fmla="*/ 161 w 370"/>
                <a:gd name="T43" fmla="*/ 466 h 467"/>
                <a:gd name="T44" fmla="*/ 0 w 370"/>
                <a:gd name="T45" fmla="*/ 342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0" h="467">
                  <a:moveTo>
                    <a:pt x="0" y="342"/>
                  </a:moveTo>
                  <a:lnTo>
                    <a:pt x="14" y="320"/>
                  </a:lnTo>
                  <a:lnTo>
                    <a:pt x="10" y="284"/>
                  </a:lnTo>
                  <a:lnTo>
                    <a:pt x="2" y="205"/>
                  </a:lnTo>
                  <a:lnTo>
                    <a:pt x="12" y="123"/>
                  </a:lnTo>
                  <a:lnTo>
                    <a:pt x="36" y="60"/>
                  </a:lnTo>
                  <a:lnTo>
                    <a:pt x="75" y="24"/>
                  </a:lnTo>
                  <a:lnTo>
                    <a:pt x="135" y="7"/>
                  </a:lnTo>
                  <a:lnTo>
                    <a:pt x="205" y="0"/>
                  </a:lnTo>
                  <a:lnTo>
                    <a:pt x="258" y="7"/>
                  </a:lnTo>
                  <a:lnTo>
                    <a:pt x="313" y="41"/>
                  </a:lnTo>
                  <a:lnTo>
                    <a:pt x="337" y="87"/>
                  </a:lnTo>
                  <a:lnTo>
                    <a:pt x="359" y="142"/>
                  </a:lnTo>
                  <a:lnTo>
                    <a:pt x="369" y="224"/>
                  </a:lnTo>
                  <a:lnTo>
                    <a:pt x="357" y="243"/>
                  </a:lnTo>
                  <a:lnTo>
                    <a:pt x="362" y="265"/>
                  </a:lnTo>
                  <a:lnTo>
                    <a:pt x="359" y="308"/>
                  </a:lnTo>
                  <a:lnTo>
                    <a:pt x="347" y="352"/>
                  </a:lnTo>
                  <a:lnTo>
                    <a:pt x="289" y="426"/>
                  </a:lnTo>
                  <a:lnTo>
                    <a:pt x="248" y="443"/>
                  </a:lnTo>
                  <a:lnTo>
                    <a:pt x="200" y="455"/>
                  </a:lnTo>
                  <a:lnTo>
                    <a:pt x="161" y="466"/>
                  </a:lnTo>
                  <a:lnTo>
                    <a:pt x="0" y="342"/>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0999" name="Freeform 7"/>
            <p:cNvSpPr>
              <a:spLocks/>
            </p:cNvSpPr>
            <p:nvPr/>
          </p:nvSpPr>
          <p:spPr bwMode="auto">
            <a:xfrm>
              <a:off x="2488" y="2447"/>
              <a:ext cx="365" cy="380"/>
            </a:xfrm>
            <a:custGeom>
              <a:avLst/>
              <a:gdLst>
                <a:gd name="T0" fmla="*/ 17 w 365"/>
                <a:gd name="T1" fmla="*/ 328 h 380"/>
                <a:gd name="T2" fmla="*/ 2 w 365"/>
                <a:gd name="T3" fmla="*/ 237 h 380"/>
                <a:gd name="T4" fmla="*/ 0 w 365"/>
                <a:gd name="T5" fmla="*/ 186 h 380"/>
                <a:gd name="T6" fmla="*/ 12 w 365"/>
                <a:gd name="T7" fmla="*/ 114 h 380"/>
                <a:gd name="T8" fmla="*/ 31 w 365"/>
                <a:gd name="T9" fmla="*/ 58 h 380"/>
                <a:gd name="T10" fmla="*/ 77 w 365"/>
                <a:gd name="T11" fmla="*/ 15 h 380"/>
                <a:gd name="T12" fmla="*/ 132 w 365"/>
                <a:gd name="T13" fmla="*/ 3 h 380"/>
                <a:gd name="T14" fmla="*/ 202 w 365"/>
                <a:gd name="T15" fmla="*/ 0 h 380"/>
                <a:gd name="T16" fmla="*/ 241 w 365"/>
                <a:gd name="T17" fmla="*/ 5 h 380"/>
                <a:gd name="T18" fmla="*/ 279 w 365"/>
                <a:gd name="T19" fmla="*/ 20 h 380"/>
                <a:gd name="T20" fmla="*/ 313 w 365"/>
                <a:gd name="T21" fmla="*/ 37 h 380"/>
                <a:gd name="T22" fmla="*/ 344 w 365"/>
                <a:gd name="T23" fmla="*/ 61 h 380"/>
                <a:gd name="T24" fmla="*/ 354 w 365"/>
                <a:gd name="T25" fmla="*/ 82 h 380"/>
                <a:gd name="T26" fmla="*/ 318 w 365"/>
                <a:gd name="T27" fmla="*/ 61 h 380"/>
                <a:gd name="T28" fmla="*/ 284 w 365"/>
                <a:gd name="T29" fmla="*/ 58 h 380"/>
                <a:gd name="T30" fmla="*/ 272 w 365"/>
                <a:gd name="T31" fmla="*/ 56 h 380"/>
                <a:gd name="T32" fmla="*/ 301 w 365"/>
                <a:gd name="T33" fmla="*/ 78 h 380"/>
                <a:gd name="T34" fmla="*/ 318 w 365"/>
                <a:gd name="T35" fmla="*/ 102 h 380"/>
                <a:gd name="T36" fmla="*/ 328 w 365"/>
                <a:gd name="T37" fmla="*/ 126 h 380"/>
                <a:gd name="T38" fmla="*/ 342 w 365"/>
                <a:gd name="T39" fmla="*/ 143 h 380"/>
                <a:gd name="T40" fmla="*/ 356 w 365"/>
                <a:gd name="T41" fmla="*/ 164 h 380"/>
                <a:gd name="T42" fmla="*/ 361 w 365"/>
                <a:gd name="T43" fmla="*/ 186 h 380"/>
                <a:gd name="T44" fmla="*/ 364 w 365"/>
                <a:gd name="T45" fmla="*/ 210 h 380"/>
                <a:gd name="T46" fmla="*/ 349 w 365"/>
                <a:gd name="T47" fmla="*/ 256 h 380"/>
                <a:gd name="T48" fmla="*/ 335 w 365"/>
                <a:gd name="T49" fmla="*/ 287 h 380"/>
                <a:gd name="T50" fmla="*/ 316 w 365"/>
                <a:gd name="T51" fmla="*/ 277 h 380"/>
                <a:gd name="T52" fmla="*/ 320 w 365"/>
                <a:gd name="T53" fmla="*/ 265 h 380"/>
                <a:gd name="T54" fmla="*/ 323 w 365"/>
                <a:gd name="T55" fmla="*/ 249 h 380"/>
                <a:gd name="T56" fmla="*/ 311 w 365"/>
                <a:gd name="T57" fmla="*/ 234 h 380"/>
                <a:gd name="T58" fmla="*/ 282 w 365"/>
                <a:gd name="T59" fmla="*/ 241 h 380"/>
                <a:gd name="T60" fmla="*/ 246 w 365"/>
                <a:gd name="T61" fmla="*/ 263 h 380"/>
                <a:gd name="T62" fmla="*/ 231 w 365"/>
                <a:gd name="T63" fmla="*/ 306 h 380"/>
                <a:gd name="T64" fmla="*/ 224 w 365"/>
                <a:gd name="T65" fmla="*/ 326 h 380"/>
                <a:gd name="T66" fmla="*/ 231 w 365"/>
                <a:gd name="T67" fmla="*/ 340 h 380"/>
                <a:gd name="T68" fmla="*/ 246 w 365"/>
                <a:gd name="T69" fmla="*/ 347 h 380"/>
                <a:gd name="T70" fmla="*/ 185 w 365"/>
                <a:gd name="T71" fmla="*/ 367 h 380"/>
                <a:gd name="T72" fmla="*/ 137 w 365"/>
                <a:gd name="T73" fmla="*/ 374 h 380"/>
                <a:gd name="T74" fmla="*/ 99 w 365"/>
                <a:gd name="T75" fmla="*/ 379 h 380"/>
                <a:gd name="T76" fmla="*/ 53 w 365"/>
                <a:gd name="T77" fmla="*/ 352 h 380"/>
                <a:gd name="T78" fmla="*/ 17 w 365"/>
                <a:gd name="T79" fmla="*/ 328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5" h="380">
                  <a:moveTo>
                    <a:pt x="17" y="328"/>
                  </a:moveTo>
                  <a:lnTo>
                    <a:pt x="2" y="237"/>
                  </a:lnTo>
                  <a:lnTo>
                    <a:pt x="0" y="186"/>
                  </a:lnTo>
                  <a:lnTo>
                    <a:pt x="12" y="114"/>
                  </a:lnTo>
                  <a:lnTo>
                    <a:pt x="31" y="58"/>
                  </a:lnTo>
                  <a:lnTo>
                    <a:pt x="77" y="15"/>
                  </a:lnTo>
                  <a:lnTo>
                    <a:pt x="132" y="3"/>
                  </a:lnTo>
                  <a:lnTo>
                    <a:pt x="202" y="0"/>
                  </a:lnTo>
                  <a:lnTo>
                    <a:pt x="241" y="5"/>
                  </a:lnTo>
                  <a:lnTo>
                    <a:pt x="279" y="20"/>
                  </a:lnTo>
                  <a:lnTo>
                    <a:pt x="313" y="37"/>
                  </a:lnTo>
                  <a:lnTo>
                    <a:pt x="344" y="61"/>
                  </a:lnTo>
                  <a:lnTo>
                    <a:pt x="354" y="82"/>
                  </a:lnTo>
                  <a:lnTo>
                    <a:pt x="318" y="61"/>
                  </a:lnTo>
                  <a:lnTo>
                    <a:pt x="284" y="58"/>
                  </a:lnTo>
                  <a:lnTo>
                    <a:pt x="272" y="56"/>
                  </a:lnTo>
                  <a:lnTo>
                    <a:pt x="301" y="78"/>
                  </a:lnTo>
                  <a:lnTo>
                    <a:pt x="318" y="102"/>
                  </a:lnTo>
                  <a:lnTo>
                    <a:pt x="328" y="126"/>
                  </a:lnTo>
                  <a:lnTo>
                    <a:pt x="342" y="143"/>
                  </a:lnTo>
                  <a:lnTo>
                    <a:pt x="356" y="164"/>
                  </a:lnTo>
                  <a:lnTo>
                    <a:pt x="361" y="186"/>
                  </a:lnTo>
                  <a:lnTo>
                    <a:pt x="364" y="210"/>
                  </a:lnTo>
                  <a:lnTo>
                    <a:pt x="349" y="256"/>
                  </a:lnTo>
                  <a:lnTo>
                    <a:pt x="335" y="287"/>
                  </a:lnTo>
                  <a:lnTo>
                    <a:pt x="316" y="277"/>
                  </a:lnTo>
                  <a:lnTo>
                    <a:pt x="320" y="265"/>
                  </a:lnTo>
                  <a:lnTo>
                    <a:pt x="323" y="249"/>
                  </a:lnTo>
                  <a:lnTo>
                    <a:pt x="311" y="234"/>
                  </a:lnTo>
                  <a:lnTo>
                    <a:pt x="282" y="241"/>
                  </a:lnTo>
                  <a:lnTo>
                    <a:pt x="246" y="263"/>
                  </a:lnTo>
                  <a:lnTo>
                    <a:pt x="231" y="306"/>
                  </a:lnTo>
                  <a:lnTo>
                    <a:pt x="224" y="326"/>
                  </a:lnTo>
                  <a:lnTo>
                    <a:pt x="231" y="340"/>
                  </a:lnTo>
                  <a:lnTo>
                    <a:pt x="246" y="347"/>
                  </a:lnTo>
                  <a:lnTo>
                    <a:pt x="185" y="367"/>
                  </a:lnTo>
                  <a:lnTo>
                    <a:pt x="137" y="374"/>
                  </a:lnTo>
                  <a:lnTo>
                    <a:pt x="99" y="379"/>
                  </a:lnTo>
                  <a:lnTo>
                    <a:pt x="53" y="352"/>
                  </a:lnTo>
                  <a:lnTo>
                    <a:pt x="17" y="328"/>
                  </a:lnTo>
                </a:path>
              </a:pathLst>
            </a:custGeom>
            <a:solidFill>
              <a:srgbClr val="3F3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00" name="Freeform 8"/>
            <p:cNvSpPr>
              <a:spLocks/>
            </p:cNvSpPr>
            <p:nvPr/>
          </p:nvSpPr>
          <p:spPr bwMode="auto">
            <a:xfrm>
              <a:off x="2367" y="2792"/>
              <a:ext cx="305" cy="138"/>
            </a:xfrm>
            <a:custGeom>
              <a:avLst/>
              <a:gdLst>
                <a:gd name="T0" fmla="*/ 0 w 305"/>
                <a:gd name="T1" fmla="*/ 96 h 138"/>
                <a:gd name="T2" fmla="*/ 70 w 305"/>
                <a:gd name="T3" fmla="*/ 65 h 138"/>
                <a:gd name="T4" fmla="*/ 126 w 305"/>
                <a:gd name="T5" fmla="*/ 0 h 138"/>
                <a:gd name="T6" fmla="*/ 304 w 305"/>
                <a:gd name="T7" fmla="*/ 137 h 138"/>
              </a:gdLst>
              <a:ahLst/>
              <a:cxnLst>
                <a:cxn ang="0">
                  <a:pos x="T0" y="T1"/>
                </a:cxn>
                <a:cxn ang="0">
                  <a:pos x="T2" y="T3"/>
                </a:cxn>
                <a:cxn ang="0">
                  <a:pos x="T4" y="T5"/>
                </a:cxn>
                <a:cxn ang="0">
                  <a:pos x="T6" y="T7"/>
                </a:cxn>
              </a:cxnLst>
              <a:rect l="0" t="0" r="r" b="b"/>
              <a:pathLst>
                <a:path w="305" h="138">
                  <a:moveTo>
                    <a:pt x="0" y="96"/>
                  </a:moveTo>
                  <a:lnTo>
                    <a:pt x="70" y="65"/>
                  </a:lnTo>
                  <a:lnTo>
                    <a:pt x="126" y="0"/>
                  </a:lnTo>
                  <a:lnTo>
                    <a:pt x="304" y="137"/>
                  </a:lnTo>
                </a:path>
              </a:pathLst>
            </a:custGeom>
            <a:noFill/>
            <a:ln w="12700" cap="rnd" cmpd="sng">
              <a:solidFill>
                <a:srgbClr val="00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01" name="Group 9"/>
          <p:cNvGrpSpPr>
            <a:grpSpLocks/>
          </p:cNvGrpSpPr>
          <p:nvPr/>
        </p:nvGrpSpPr>
        <p:grpSpPr bwMode="auto">
          <a:xfrm>
            <a:off x="4906963" y="2865438"/>
            <a:ext cx="1403350" cy="2754312"/>
            <a:chOff x="3091" y="1805"/>
            <a:chExt cx="884" cy="1735"/>
          </a:xfrm>
        </p:grpSpPr>
        <p:sp>
          <p:nvSpPr>
            <p:cNvPr id="341002" name="Freeform 10"/>
            <p:cNvSpPr>
              <a:spLocks/>
            </p:cNvSpPr>
            <p:nvPr/>
          </p:nvSpPr>
          <p:spPr bwMode="auto">
            <a:xfrm>
              <a:off x="3155" y="3114"/>
              <a:ext cx="648" cy="426"/>
            </a:xfrm>
            <a:custGeom>
              <a:avLst/>
              <a:gdLst>
                <a:gd name="T0" fmla="*/ 53 w 648"/>
                <a:gd name="T1" fmla="*/ 0 h 426"/>
                <a:gd name="T2" fmla="*/ 0 w 648"/>
                <a:gd name="T3" fmla="*/ 425 h 426"/>
                <a:gd name="T4" fmla="*/ 647 w 648"/>
                <a:gd name="T5" fmla="*/ 425 h 426"/>
                <a:gd name="T6" fmla="*/ 623 w 648"/>
                <a:gd name="T7" fmla="*/ 5 h 426"/>
                <a:gd name="T8" fmla="*/ 53 w 648"/>
                <a:gd name="T9" fmla="*/ 0 h 426"/>
              </a:gdLst>
              <a:ahLst/>
              <a:cxnLst>
                <a:cxn ang="0">
                  <a:pos x="T0" y="T1"/>
                </a:cxn>
                <a:cxn ang="0">
                  <a:pos x="T2" y="T3"/>
                </a:cxn>
                <a:cxn ang="0">
                  <a:pos x="T4" y="T5"/>
                </a:cxn>
                <a:cxn ang="0">
                  <a:pos x="T6" y="T7"/>
                </a:cxn>
                <a:cxn ang="0">
                  <a:pos x="T8" y="T9"/>
                </a:cxn>
              </a:cxnLst>
              <a:rect l="0" t="0" r="r" b="b"/>
              <a:pathLst>
                <a:path w="648" h="426">
                  <a:moveTo>
                    <a:pt x="53" y="0"/>
                  </a:moveTo>
                  <a:lnTo>
                    <a:pt x="0" y="425"/>
                  </a:lnTo>
                  <a:lnTo>
                    <a:pt x="647" y="425"/>
                  </a:lnTo>
                  <a:lnTo>
                    <a:pt x="623" y="5"/>
                  </a:lnTo>
                  <a:lnTo>
                    <a:pt x="53" y="0"/>
                  </a:lnTo>
                </a:path>
              </a:pathLst>
            </a:custGeom>
            <a:solidFill>
              <a:srgbClr val="00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03" name="Group 11"/>
            <p:cNvGrpSpPr>
              <a:grpSpLocks/>
            </p:cNvGrpSpPr>
            <p:nvPr/>
          </p:nvGrpSpPr>
          <p:grpSpPr bwMode="auto">
            <a:xfrm>
              <a:off x="3091" y="1805"/>
              <a:ext cx="760" cy="1346"/>
              <a:chOff x="3091" y="1805"/>
              <a:chExt cx="760" cy="1346"/>
            </a:xfrm>
          </p:grpSpPr>
          <p:grpSp>
            <p:nvGrpSpPr>
              <p:cNvPr id="341004" name="Group 12"/>
              <p:cNvGrpSpPr>
                <a:grpSpLocks/>
              </p:cNvGrpSpPr>
              <p:nvPr/>
            </p:nvGrpSpPr>
            <p:grpSpPr bwMode="auto">
              <a:xfrm>
                <a:off x="3361" y="2224"/>
                <a:ext cx="284" cy="326"/>
                <a:chOff x="3361" y="2224"/>
                <a:chExt cx="284" cy="326"/>
              </a:xfrm>
            </p:grpSpPr>
            <p:sp>
              <p:nvSpPr>
                <p:cNvPr id="341005" name="Freeform 13"/>
                <p:cNvSpPr>
                  <a:spLocks/>
                </p:cNvSpPr>
                <p:nvPr/>
              </p:nvSpPr>
              <p:spPr bwMode="auto">
                <a:xfrm>
                  <a:off x="3361" y="2224"/>
                  <a:ext cx="284" cy="326"/>
                </a:xfrm>
                <a:custGeom>
                  <a:avLst/>
                  <a:gdLst>
                    <a:gd name="T0" fmla="*/ 52 w 284"/>
                    <a:gd name="T1" fmla="*/ 0 h 326"/>
                    <a:gd name="T2" fmla="*/ 37 w 284"/>
                    <a:gd name="T3" fmla="*/ 87 h 326"/>
                    <a:gd name="T4" fmla="*/ 29 w 284"/>
                    <a:gd name="T5" fmla="*/ 95 h 326"/>
                    <a:gd name="T6" fmla="*/ 15 w 284"/>
                    <a:gd name="T7" fmla="*/ 104 h 326"/>
                    <a:gd name="T8" fmla="*/ 0 w 284"/>
                    <a:gd name="T9" fmla="*/ 109 h 326"/>
                    <a:gd name="T10" fmla="*/ 18 w 284"/>
                    <a:gd name="T11" fmla="*/ 193 h 326"/>
                    <a:gd name="T12" fmla="*/ 25 w 284"/>
                    <a:gd name="T13" fmla="*/ 234 h 326"/>
                    <a:gd name="T14" fmla="*/ 32 w 284"/>
                    <a:gd name="T15" fmla="*/ 259 h 326"/>
                    <a:gd name="T16" fmla="*/ 43 w 284"/>
                    <a:gd name="T17" fmla="*/ 280 h 326"/>
                    <a:gd name="T18" fmla="*/ 64 w 284"/>
                    <a:gd name="T19" fmla="*/ 294 h 326"/>
                    <a:gd name="T20" fmla="*/ 97 w 284"/>
                    <a:gd name="T21" fmla="*/ 309 h 326"/>
                    <a:gd name="T22" fmla="*/ 138 w 284"/>
                    <a:gd name="T23" fmla="*/ 321 h 326"/>
                    <a:gd name="T24" fmla="*/ 168 w 284"/>
                    <a:gd name="T25" fmla="*/ 325 h 326"/>
                    <a:gd name="T26" fmla="*/ 195 w 284"/>
                    <a:gd name="T27" fmla="*/ 321 h 326"/>
                    <a:gd name="T28" fmla="*/ 226 w 284"/>
                    <a:gd name="T29" fmla="*/ 313 h 326"/>
                    <a:gd name="T30" fmla="*/ 247 w 284"/>
                    <a:gd name="T31" fmla="*/ 300 h 326"/>
                    <a:gd name="T32" fmla="*/ 276 w 284"/>
                    <a:gd name="T33" fmla="*/ 260 h 326"/>
                    <a:gd name="T34" fmla="*/ 283 w 284"/>
                    <a:gd name="T35" fmla="*/ 225 h 326"/>
                    <a:gd name="T36" fmla="*/ 279 w 284"/>
                    <a:gd name="T37" fmla="*/ 176 h 326"/>
                    <a:gd name="T38" fmla="*/ 268 w 284"/>
                    <a:gd name="T39" fmla="*/ 158 h 326"/>
                    <a:gd name="T40" fmla="*/ 236 w 284"/>
                    <a:gd name="T41" fmla="*/ 124 h 326"/>
                    <a:gd name="T42" fmla="*/ 225 w 284"/>
                    <a:gd name="T43" fmla="*/ 113 h 326"/>
                    <a:gd name="T44" fmla="*/ 224 w 284"/>
                    <a:gd name="T45" fmla="*/ 66 h 326"/>
                    <a:gd name="T46" fmla="*/ 230 w 284"/>
                    <a:gd name="T47" fmla="*/ 34 h 326"/>
                    <a:gd name="T48" fmla="*/ 52 w 284"/>
                    <a:gd name="T49"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326">
                      <a:moveTo>
                        <a:pt x="52" y="0"/>
                      </a:moveTo>
                      <a:lnTo>
                        <a:pt x="37" y="87"/>
                      </a:lnTo>
                      <a:lnTo>
                        <a:pt x="29" y="95"/>
                      </a:lnTo>
                      <a:lnTo>
                        <a:pt x="15" y="104"/>
                      </a:lnTo>
                      <a:lnTo>
                        <a:pt x="0" y="109"/>
                      </a:lnTo>
                      <a:lnTo>
                        <a:pt x="18" y="193"/>
                      </a:lnTo>
                      <a:lnTo>
                        <a:pt x="25" y="234"/>
                      </a:lnTo>
                      <a:lnTo>
                        <a:pt x="32" y="259"/>
                      </a:lnTo>
                      <a:lnTo>
                        <a:pt x="43" y="280"/>
                      </a:lnTo>
                      <a:lnTo>
                        <a:pt x="64" y="294"/>
                      </a:lnTo>
                      <a:lnTo>
                        <a:pt x="97" y="309"/>
                      </a:lnTo>
                      <a:lnTo>
                        <a:pt x="138" y="321"/>
                      </a:lnTo>
                      <a:lnTo>
                        <a:pt x="168" y="325"/>
                      </a:lnTo>
                      <a:lnTo>
                        <a:pt x="195" y="321"/>
                      </a:lnTo>
                      <a:lnTo>
                        <a:pt x="226" y="313"/>
                      </a:lnTo>
                      <a:lnTo>
                        <a:pt x="247" y="300"/>
                      </a:lnTo>
                      <a:lnTo>
                        <a:pt x="276" y="260"/>
                      </a:lnTo>
                      <a:lnTo>
                        <a:pt x="283" y="225"/>
                      </a:lnTo>
                      <a:lnTo>
                        <a:pt x="279" y="176"/>
                      </a:lnTo>
                      <a:lnTo>
                        <a:pt x="268" y="158"/>
                      </a:lnTo>
                      <a:lnTo>
                        <a:pt x="236" y="124"/>
                      </a:lnTo>
                      <a:lnTo>
                        <a:pt x="225" y="113"/>
                      </a:lnTo>
                      <a:lnTo>
                        <a:pt x="224" y="66"/>
                      </a:lnTo>
                      <a:lnTo>
                        <a:pt x="230" y="34"/>
                      </a:lnTo>
                      <a:lnTo>
                        <a:pt x="52" y="0"/>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06" name="Freeform 14"/>
                <p:cNvSpPr>
                  <a:spLocks/>
                </p:cNvSpPr>
                <p:nvPr/>
              </p:nvSpPr>
              <p:spPr bwMode="auto">
                <a:xfrm>
                  <a:off x="3362" y="2224"/>
                  <a:ext cx="231" cy="281"/>
                </a:xfrm>
                <a:custGeom>
                  <a:avLst/>
                  <a:gdLst>
                    <a:gd name="T0" fmla="*/ 52 w 231"/>
                    <a:gd name="T1" fmla="*/ 0 h 281"/>
                    <a:gd name="T2" fmla="*/ 37 w 231"/>
                    <a:gd name="T3" fmla="*/ 87 h 281"/>
                    <a:gd name="T4" fmla="*/ 29 w 231"/>
                    <a:gd name="T5" fmla="*/ 95 h 281"/>
                    <a:gd name="T6" fmla="*/ 15 w 231"/>
                    <a:gd name="T7" fmla="*/ 104 h 281"/>
                    <a:gd name="T8" fmla="*/ 0 w 231"/>
                    <a:gd name="T9" fmla="*/ 109 h 281"/>
                    <a:gd name="T10" fmla="*/ 18 w 231"/>
                    <a:gd name="T11" fmla="*/ 193 h 281"/>
                    <a:gd name="T12" fmla="*/ 25 w 231"/>
                    <a:gd name="T13" fmla="*/ 234 h 281"/>
                    <a:gd name="T14" fmla="*/ 32 w 231"/>
                    <a:gd name="T15" fmla="*/ 259 h 281"/>
                    <a:gd name="T16" fmla="*/ 43 w 231"/>
                    <a:gd name="T17" fmla="*/ 280 h 281"/>
                    <a:gd name="T18" fmla="*/ 45 w 231"/>
                    <a:gd name="T19" fmla="*/ 262 h 281"/>
                    <a:gd name="T20" fmla="*/ 45 w 231"/>
                    <a:gd name="T21" fmla="*/ 246 h 281"/>
                    <a:gd name="T22" fmla="*/ 51 w 231"/>
                    <a:gd name="T23" fmla="*/ 231 h 281"/>
                    <a:gd name="T24" fmla="*/ 52 w 231"/>
                    <a:gd name="T25" fmla="*/ 219 h 281"/>
                    <a:gd name="T26" fmla="*/ 56 w 231"/>
                    <a:gd name="T27" fmla="*/ 199 h 281"/>
                    <a:gd name="T28" fmla="*/ 59 w 231"/>
                    <a:gd name="T29" fmla="*/ 182 h 281"/>
                    <a:gd name="T30" fmla="*/ 66 w 231"/>
                    <a:gd name="T31" fmla="*/ 158 h 281"/>
                    <a:gd name="T32" fmla="*/ 75 w 231"/>
                    <a:gd name="T33" fmla="*/ 142 h 281"/>
                    <a:gd name="T34" fmla="*/ 88 w 231"/>
                    <a:gd name="T35" fmla="*/ 129 h 281"/>
                    <a:gd name="T36" fmla="*/ 102 w 231"/>
                    <a:gd name="T37" fmla="*/ 117 h 281"/>
                    <a:gd name="T38" fmla="*/ 119 w 231"/>
                    <a:gd name="T39" fmla="*/ 101 h 281"/>
                    <a:gd name="T40" fmla="*/ 141 w 231"/>
                    <a:gd name="T41" fmla="*/ 88 h 281"/>
                    <a:gd name="T42" fmla="*/ 230 w 231"/>
                    <a:gd name="T43" fmla="*/ 34 h 281"/>
                    <a:gd name="T44" fmla="*/ 52 w 231"/>
                    <a:gd name="T45"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1" h="281">
                      <a:moveTo>
                        <a:pt x="52" y="0"/>
                      </a:moveTo>
                      <a:lnTo>
                        <a:pt x="37" y="87"/>
                      </a:lnTo>
                      <a:lnTo>
                        <a:pt x="29" y="95"/>
                      </a:lnTo>
                      <a:lnTo>
                        <a:pt x="15" y="104"/>
                      </a:lnTo>
                      <a:lnTo>
                        <a:pt x="0" y="109"/>
                      </a:lnTo>
                      <a:lnTo>
                        <a:pt x="18" y="193"/>
                      </a:lnTo>
                      <a:lnTo>
                        <a:pt x="25" y="234"/>
                      </a:lnTo>
                      <a:lnTo>
                        <a:pt x="32" y="259"/>
                      </a:lnTo>
                      <a:lnTo>
                        <a:pt x="43" y="280"/>
                      </a:lnTo>
                      <a:lnTo>
                        <a:pt x="45" y="262"/>
                      </a:lnTo>
                      <a:lnTo>
                        <a:pt x="45" y="246"/>
                      </a:lnTo>
                      <a:lnTo>
                        <a:pt x="51" y="231"/>
                      </a:lnTo>
                      <a:lnTo>
                        <a:pt x="52" y="219"/>
                      </a:lnTo>
                      <a:lnTo>
                        <a:pt x="56" y="199"/>
                      </a:lnTo>
                      <a:lnTo>
                        <a:pt x="59" y="182"/>
                      </a:lnTo>
                      <a:lnTo>
                        <a:pt x="66" y="158"/>
                      </a:lnTo>
                      <a:lnTo>
                        <a:pt x="75" y="142"/>
                      </a:lnTo>
                      <a:lnTo>
                        <a:pt x="88" y="129"/>
                      </a:lnTo>
                      <a:lnTo>
                        <a:pt x="102" y="117"/>
                      </a:lnTo>
                      <a:lnTo>
                        <a:pt x="119" y="101"/>
                      </a:lnTo>
                      <a:lnTo>
                        <a:pt x="141" y="88"/>
                      </a:lnTo>
                      <a:lnTo>
                        <a:pt x="230" y="34"/>
                      </a:lnTo>
                      <a:lnTo>
                        <a:pt x="52" y="0"/>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07" name="Freeform 15"/>
                <p:cNvSpPr>
                  <a:spLocks/>
                </p:cNvSpPr>
                <p:nvPr/>
              </p:nvSpPr>
              <p:spPr bwMode="auto">
                <a:xfrm>
                  <a:off x="3361" y="2224"/>
                  <a:ext cx="231" cy="235"/>
                </a:xfrm>
                <a:custGeom>
                  <a:avLst/>
                  <a:gdLst>
                    <a:gd name="T0" fmla="*/ 52 w 231"/>
                    <a:gd name="T1" fmla="*/ 0 h 235"/>
                    <a:gd name="T2" fmla="*/ 37 w 231"/>
                    <a:gd name="T3" fmla="*/ 87 h 235"/>
                    <a:gd name="T4" fmla="*/ 29 w 231"/>
                    <a:gd name="T5" fmla="*/ 95 h 235"/>
                    <a:gd name="T6" fmla="*/ 15 w 231"/>
                    <a:gd name="T7" fmla="*/ 104 h 235"/>
                    <a:gd name="T8" fmla="*/ 0 w 231"/>
                    <a:gd name="T9" fmla="*/ 109 h 235"/>
                    <a:gd name="T10" fmla="*/ 18 w 231"/>
                    <a:gd name="T11" fmla="*/ 193 h 235"/>
                    <a:gd name="T12" fmla="*/ 25 w 231"/>
                    <a:gd name="T13" fmla="*/ 234 h 235"/>
                    <a:gd name="T14" fmla="*/ 27 w 231"/>
                    <a:gd name="T15" fmla="*/ 212 h 235"/>
                    <a:gd name="T16" fmla="*/ 31 w 231"/>
                    <a:gd name="T17" fmla="*/ 191 h 235"/>
                    <a:gd name="T18" fmla="*/ 36 w 231"/>
                    <a:gd name="T19" fmla="*/ 171 h 235"/>
                    <a:gd name="T20" fmla="*/ 37 w 231"/>
                    <a:gd name="T21" fmla="*/ 155 h 235"/>
                    <a:gd name="T22" fmla="*/ 43 w 231"/>
                    <a:gd name="T23" fmla="*/ 141 h 235"/>
                    <a:gd name="T24" fmla="*/ 53 w 231"/>
                    <a:gd name="T25" fmla="*/ 126 h 235"/>
                    <a:gd name="T26" fmla="*/ 65 w 231"/>
                    <a:gd name="T27" fmla="*/ 117 h 235"/>
                    <a:gd name="T28" fmla="*/ 81 w 231"/>
                    <a:gd name="T29" fmla="*/ 111 h 235"/>
                    <a:gd name="T30" fmla="*/ 94 w 231"/>
                    <a:gd name="T31" fmla="*/ 105 h 235"/>
                    <a:gd name="T32" fmla="*/ 117 w 231"/>
                    <a:gd name="T33" fmla="*/ 93 h 235"/>
                    <a:gd name="T34" fmla="*/ 137 w 231"/>
                    <a:gd name="T35" fmla="*/ 83 h 235"/>
                    <a:gd name="T36" fmla="*/ 230 w 231"/>
                    <a:gd name="T37" fmla="*/ 34 h 235"/>
                    <a:gd name="T38" fmla="*/ 52 w 231"/>
                    <a:gd name="T3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1" h="235">
                      <a:moveTo>
                        <a:pt x="52" y="0"/>
                      </a:moveTo>
                      <a:lnTo>
                        <a:pt x="37" y="87"/>
                      </a:lnTo>
                      <a:lnTo>
                        <a:pt x="29" y="95"/>
                      </a:lnTo>
                      <a:lnTo>
                        <a:pt x="15" y="104"/>
                      </a:lnTo>
                      <a:lnTo>
                        <a:pt x="0" y="109"/>
                      </a:lnTo>
                      <a:lnTo>
                        <a:pt x="18" y="193"/>
                      </a:lnTo>
                      <a:lnTo>
                        <a:pt x="25" y="234"/>
                      </a:lnTo>
                      <a:lnTo>
                        <a:pt x="27" y="212"/>
                      </a:lnTo>
                      <a:lnTo>
                        <a:pt x="31" y="191"/>
                      </a:lnTo>
                      <a:lnTo>
                        <a:pt x="36" y="171"/>
                      </a:lnTo>
                      <a:lnTo>
                        <a:pt x="37" y="155"/>
                      </a:lnTo>
                      <a:lnTo>
                        <a:pt x="43" y="141"/>
                      </a:lnTo>
                      <a:lnTo>
                        <a:pt x="53" y="126"/>
                      </a:lnTo>
                      <a:lnTo>
                        <a:pt x="65" y="117"/>
                      </a:lnTo>
                      <a:lnTo>
                        <a:pt x="81" y="111"/>
                      </a:lnTo>
                      <a:lnTo>
                        <a:pt x="94" y="105"/>
                      </a:lnTo>
                      <a:lnTo>
                        <a:pt x="117" y="93"/>
                      </a:lnTo>
                      <a:lnTo>
                        <a:pt x="137" y="83"/>
                      </a:lnTo>
                      <a:lnTo>
                        <a:pt x="230" y="34"/>
                      </a:lnTo>
                      <a:lnTo>
                        <a:pt x="52" y="0"/>
                      </a:lnTo>
                    </a:path>
                  </a:pathLst>
                </a:custGeom>
                <a:solidFill>
                  <a:srgbClr val="FF9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08" name="Group 16"/>
              <p:cNvGrpSpPr>
                <a:grpSpLocks/>
              </p:cNvGrpSpPr>
              <p:nvPr/>
            </p:nvGrpSpPr>
            <p:grpSpPr bwMode="auto">
              <a:xfrm>
                <a:off x="3324" y="1805"/>
                <a:ext cx="439" cy="500"/>
                <a:chOff x="3324" y="1805"/>
                <a:chExt cx="439" cy="500"/>
              </a:xfrm>
            </p:grpSpPr>
            <p:grpSp>
              <p:nvGrpSpPr>
                <p:cNvPr id="341009" name="Group 17"/>
                <p:cNvGrpSpPr>
                  <a:grpSpLocks/>
                </p:cNvGrpSpPr>
                <p:nvPr/>
              </p:nvGrpSpPr>
              <p:grpSpPr bwMode="auto">
                <a:xfrm>
                  <a:off x="3353" y="1883"/>
                  <a:ext cx="319" cy="422"/>
                  <a:chOff x="3353" y="1883"/>
                  <a:chExt cx="319" cy="422"/>
                </a:xfrm>
              </p:grpSpPr>
              <p:grpSp>
                <p:nvGrpSpPr>
                  <p:cNvPr id="341010" name="Group 18"/>
                  <p:cNvGrpSpPr>
                    <a:grpSpLocks/>
                  </p:cNvGrpSpPr>
                  <p:nvPr/>
                </p:nvGrpSpPr>
                <p:grpSpPr bwMode="auto">
                  <a:xfrm>
                    <a:off x="3353" y="1883"/>
                    <a:ext cx="319" cy="422"/>
                    <a:chOff x="3353" y="1883"/>
                    <a:chExt cx="319" cy="422"/>
                  </a:xfrm>
                </p:grpSpPr>
                <p:sp>
                  <p:nvSpPr>
                    <p:cNvPr id="341011" name="Freeform 19"/>
                    <p:cNvSpPr>
                      <a:spLocks/>
                    </p:cNvSpPr>
                    <p:nvPr/>
                  </p:nvSpPr>
                  <p:spPr bwMode="auto">
                    <a:xfrm>
                      <a:off x="3417" y="2235"/>
                      <a:ext cx="168" cy="69"/>
                    </a:xfrm>
                    <a:custGeom>
                      <a:avLst/>
                      <a:gdLst>
                        <a:gd name="T0" fmla="*/ 0 w 168"/>
                        <a:gd name="T1" fmla="*/ 0 h 69"/>
                        <a:gd name="T2" fmla="*/ 3 w 168"/>
                        <a:gd name="T3" fmla="*/ 11 h 69"/>
                        <a:gd name="T4" fmla="*/ 8 w 168"/>
                        <a:gd name="T5" fmla="*/ 20 h 69"/>
                        <a:gd name="T6" fmla="*/ 13 w 168"/>
                        <a:gd name="T7" fmla="*/ 28 h 69"/>
                        <a:gd name="T8" fmla="*/ 23 w 168"/>
                        <a:gd name="T9" fmla="*/ 38 h 69"/>
                        <a:gd name="T10" fmla="*/ 33 w 168"/>
                        <a:gd name="T11" fmla="*/ 45 h 69"/>
                        <a:gd name="T12" fmla="*/ 44 w 168"/>
                        <a:gd name="T13" fmla="*/ 53 h 69"/>
                        <a:gd name="T14" fmla="*/ 57 w 168"/>
                        <a:gd name="T15" fmla="*/ 60 h 69"/>
                        <a:gd name="T16" fmla="*/ 69 w 168"/>
                        <a:gd name="T17" fmla="*/ 63 h 69"/>
                        <a:gd name="T18" fmla="*/ 87 w 168"/>
                        <a:gd name="T19" fmla="*/ 67 h 69"/>
                        <a:gd name="T20" fmla="*/ 101 w 168"/>
                        <a:gd name="T21" fmla="*/ 68 h 69"/>
                        <a:gd name="T22" fmla="*/ 123 w 168"/>
                        <a:gd name="T23" fmla="*/ 67 h 69"/>
                        <a:gd name="T24" fmla="*/ 135 w 168"/>
                        <a:gd name="T25" fmla="*/ 64 h 69"/>
                        <a:gd name="T26" fmla="*/ 145 w 168"/>
                        <a:gd name="T27" fmla="*/ 60 h 69"/>
                        <a:gd name="T28" fmla="*/ 155 w 168"/>
                        <a:gd name="T29" fmla="*/ 53 h 69"/>
                        <a:gd name="T30" fmla="*/ 167 w 168"/>
                        <a:gd name="T31" fmla="*/ 41 h 69"/>
                        <a:gd name="T32" fmla="*/ 0 w 168"/>
                        <a:gd name="T3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69">
                          <a:moveTo>
                            <a:pt x="0" y="0"/>
                          </a:moveTo>
                          <a:lnTo>
                            <a:pt x="3" y="11"/>
                          </a:lnTo>
                          <a:lnTo>
                            <a:pt x="8" y="20"/>
                          </a:lnTo>
                          <a:lnTo>
                            <a:pt x="13" y="28"/>
                          </a:lnTo>
                          <a:lnTo>
                            <a:pt x="23" y="38"/>
                          </a:lnTo>
                          <a:lnTo>
                            <a:pt x="33" y="45"/>
                          </a:lnTo>
                          <a:lnTo>
                            <a:pt x="44" y="53"/>
                          </a:lnTo>
                          <a:lnTo>
                            <a:pt x="57" y="60"/>
                          </a:lnTo>
                          <a:lnTo>
                            <a:pt x="69" y="63"/>
                          </a:lnTo>
                          <a:lnTo>
                            <a:pt x="87" y="67"/>
                          </a:lnTo>
                          <a:lnTo>
                            <a:pt x="101" y="68"/>
                          </a:lnTo>
                          <a:lnTo>
                            <a:pt x="123" y="67"/>
                          </a:lnTo>
                          <a:lnTo>
                            <a:pt x="135" y="64"/>
                          </a:lnTo>
                          <a:lnTo>
                            <a:pt x="145" y="60"/>
                          </a:lnTo>
                          <a:lnTo>
                            <a:pt x="155" y="53"/>
                          </a:lnTo>
                          <a:lnTo>
                            <a:pt x="167" y="41"/>
                          </a:lnTo>
                          <a:lnTo>
                            <a:pt x="0" y="0"/>
                          </a:lnTo>
                        </a:path>
                      </a:pathLst>
                    </a:custGeom>
                    <a:solidFill>
                      <a:srgbClr val="7F3F00"/>
                    </a:solidFill>
                    <a:ln w="12700" cap="rnd" cmpd="sng">
                      <a:solidFill>
                        <a:srgbClr val="7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12" name="Freeform 20"/>
                    <p:cNvSpPr>
                      <a:spLocks/>
                    </p:cNvSpPr>
                    <p:nvPr/>
                  </p:nvSpPr>
                  <p:spPr bwMode="auto">
                    <a:xfrm>
                      <a:off x="3353" y="1883"/>
                      <a:ext cx="319" cy="421"/>
                    </a:xfrm>
                    <a:custGeom>
                      <a:avLst/>
                      <a:gdLst>
                        <a:gd name="T0" fmla="*/ 236 w 319"/>
                        <a:gd name="T1" fmla="*/ 385 h 421"/>
                        <a:gd name="T2" fmla="*/ 244 w 319"/>
                        <a:gd name="T3" fmla="*/ 373 h 421"/>
                        <a:gd name="T4" fmla="*/ 252 w 319"/>
                        <a:gd name="T5" fmla="*/ 360 h 421"/>
                        <a:gd name="T6" fmla="*/ 268 w 319"/>
                        <a:gd name="T7" fmla="*/ 324 h 421"/>
                        <a:gd name="T8" fmla="*/ 291 w 319"/>
                        <a:gd name="T9" fmla="*/ 269 h 421"/>
                        <a:gd name="T10" fmla="*/ 303 w 319"/>
                        <a:gd name="T11" fmla="*/ 225 h 421"/>
                        <a:gd name="T12" fmla="*/ 310 w 319"/>
                        <a:gd name="T13" fmla="*/ 185 h 421"/>
                        <a:gd name="T14" fmla="*/ 318 w 319"/>
                        <a:gd name="T15" fmla="*/ 128 h 421"/>
                        <a:gd name="T16" fmla="*/ 316 w 319"/>
                        <a:gd name="T17" fmla="*/ 78 h 421"/>
                        <a:gd name="T18" fmla="*/ 305 w 319"/>
                        <a:gd name="T19" fmla="*/ 50 h 421"/>
                        <a:gd name="T20" fmla="*/ 282 w 319"/>
                        <a:gd name="T21" fmla="*/ 28 h 421"/>
                        <a:gd name="T22" fmla="*/ 248 w 319"/>
                        <a:gd name="T23" fmla="*/ 10 h 421"/>
                        <a:gd name="T24" fmla="*/ 214 w 319"/>
                        <a:gd name="T25" fmla="*/ 2 h 421"/>
                        <a:gd name="T26" fmla="*/ 181 w 319"/>
                        <a:gd name="T27" fmla="*/ 0 h 421"/>
                        <a:gd name="T28" fmla="*/ 149 w 319"/>
                        <a:gd name="T29" fmla="*/ 3 h 421"/>
                        <a:gd name="T30" fmla="*/ 117 w 319"/>
                        <a:gd name="T31" fmla="*/ 8 h 421"/>
                        <a:gd name="T32" fmla="*/ 95 w 319"/>
                        <a:gd name="T33" fmla="*/ 16 h 421"/>
                        <a:gd name="T34" fmla="*/ 73 w 319"/>
                        <a:gd name="T35" fmla="*/ 31 h 421"/>
                        <a:gd name="T36" fmla="*/ 56 w 319"/>
                        <a:gd name="T37" fmla="*/ 51 h 421"/>
                        <a:gd name="T38" fmla="*/ 40 w 319"/>
                        <a:gd name="T39" fmla="*/ 79 h 421"/>
                        <a:gd name="T40" fmla="*/ 31 w 319"/>
                        <a:gd name="T41" fmla="*/ 104 h 421"/>
                        <a:gd name="T42" fmla="*/ 23 w 319"/>
                        <a:gd name="T43" fmla="*/ 132 h 421"/>
                        <a:gd name="T44" fmla="*/ 21 w 319"/>
                        <a:gd name="T45" fmla="*/ 164 h 421"/>
                        <a:gd name="T46" fmla="*/ 19 w 319"/>
                        <a:gd name="T47" fmla="*/ 184 h 421"/>
                        <a:gd name="T48" fmla="*/ 20 w 319"/>
                        <a:gd name="T49" fmla="*/ 198 h 421"/>
                        <a:gd name="T50" fmla="*/ 9 w 319"/>
                        <a:gd name="T51" fmla="*/ 200 h 421"/>
                        <a:gd name="T52" fmla="*/ 2 w 319"/>
                        <a:gd name="T53" fmla="*/ 207 h 421"/>
                        <a:gd name="T54" fmla="*/ 0 w 319"/>
                        <a:gd name="T55" fmla="*/ 215 h 421"/>
                        <a:gd name="T56" fmla="*/ 7 w 319"/>
                        <a:gd name="T57" fmla="*/ 234 h 421"/>
                        <a:gd name="T58" fmla="*/ 15 w 319"/>
                        <a:gd name="T59" fmla="*/ 242 h 421"/>
                        <a:gd name="T60" fmla="*/ 23 w 319"/>
                        <a:gd name="T61" fmla="*/ 254 h 421"/>
                        <a:gd name="T62" fmla="*/ 34 w 319"/>
                        <a:gd name="T63" fmla="*/ 263 h 421"/>
                        <a:gd name="T64" fmla="*/ 48 w 319"/>
                        <a:gd name="T65" fmla="*/ 263 h 421"/>
                        <a:gd name="T66" fmla="*/ 45 w 319"/>
                        <a:gd name="T67" fmla="*/ 285 h 421"/>
                        <a:gd name="T68" fmla="*/ 50 w 319"/>
                        <a:gd name="T69" fmla="*/ 310 h 421"/>
                        <a:gd name="T70" fmla="*/ 57 w 319"/>
                        <a:gd name="T71" fmla="*/ 333 h 421"/>
                        <a:gd name="T72" fmla="*/ 62 w 319"/>
                        <a:gd name="T73" fmla="*/ 351 h 421"/>
                        <a:gd name="T74" fmla="*/ 68 w 319"/>
                        <a:gd name="T75" fmla="*/ 364 h 421"/>
                        <a:gd name="T76" fmla="*/ 74 w 319"/>
                        <a:gd name="T77" fmla="*/ 373 h 421"/>
                        <a:gd name="T78" fmla="*/ 82 w 319"/>
                        <a:gd name="T79" fmla="*/ 383 h 421"/>
                        <a:gd name="T80" fmla="*/ 91 w 319"/>
                        <a:gd name="T81" fmla="*/ 393 h 421"/>
                        <a:gd name="T82" fmla="*/ 104 w 319"/>
                        <a:gd name="T83" fmla="*/ 402 h 421"/>
                        <a:gd name="T84" fmla="*/ 114 w 319"/>
                        <a:gd name="T85" fmla="*/ 408 h 421"/>
                        <a:gd name="T86" fmla="*/ 125 w 319"/>
                        <a:gd name="T87" fmla="*/ 413 h 421"/>
                        <a:gd name="T88" fmla="*/ 137 w 319"/>
                        <a:gd name="T89" fmla="*/ 415 h 421"/>
                        <a:gd name="T90" fmla="*/ 148 w 319"/>
                        <a:gd name="T91" fmla="*/ 417 h 421"/>
                        <a:gd name="T92" fmla="*/ 161 w 319"/>
                        <a:gd name="T93" fmla="*/ 419 h 421"/>
                        <a:gd name="T94" fmla="*/ 174 w 319"/>
                        <a:gd name="T95" fmla="*/ 420 h 421"/>
                        <a:gd name="T96" fmla="*/ 190 w 319"/>
                        <a:gd name="T97" fmla="*/ 418 h 421"/>
                        <a:gd name="T98" fmla="*/ 203 w 319"/>
                        <a:gd name="T99" fmla="*/ 414 h 421"/>
                        <a:gd name="T100" fmla="*/ 214 w 319"/>
                        <a:gd name="T101" fmla="*/ 409 h 421"/>
                        <a:gd name="T102" fmla="*/ 226 w 319"/>
                        <a:gd name="T103" fmla="*/ 397 h 421"/>
                        <a:gd name="T104" fmla="*/ 236 w 319"/>
                        <a:gd name="T105" fmla="*/ 38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19" h="421">
                          <a:moveTo>
                            <a:pt x="236" y="385"/>
                          </a:moveTo>
                          <a:lnTo>
                            <a:pt x="244" y="373"/>
                          </a:lnTo>
                          <a:lnTo>
                            <a:pt x="252" y="360"/>
                          </a:lnTo>
                          <a:lnTo>
                            <a:pt x="268" y="324"/>
                          </a:lnTo>
                          <a:lnTo>
                            <a:pt x="291" y="269"/>
                          </a:lnTo>
                          <a:lnTo>
                            <a:pt x="303" y="225"/>
                          </a:lnTo>
                          <a:lnTo>
                            <a:pt x="310" y="185"/>
                          </a:lnTo>
                          <a:lnTo>
                            <a:pt x="318" y="128"/>
                          </a:lnTo>
                          <a:lnTo>
                            <a:pt x="316" y="78"/>
                          </a:lnTo>
                          <a:lnTo>
                            <a:pt x="305" y="50"/>
                          </a:lnTo>
                          <a:lnTo>
                            <a:pt x="282" y="28"/>
                          </a:lnTo>
                          <a:lnTo>
                            <a:pt x="248" y="10"/>
                          </a:lnTo>
                          <a:lnTo>
                            <a:pt x="214" y="2"/>
                          </a:lnTo>
                          <a:lnTo>
                            <a:pt x="181" y="0"/>
                          </a:lnTo>
                          <a:lnTo>
                            <a:pt x="149" y="3"/>
                          </a:lnTo>
                          <a:lnTo>
                            <a:pt x="117" y="8"/>
                          </a:lnTo>
                          <a:lnTo>
                            <a:pt x="95" y="16"/>
                          </a:lnTo>
                          <a:lnTo>
                            <a:pt x="73" y="31"/>
                          </a:lnTo>
                          <a:lnTo>
                            <a:pt x="56" y="51"/>
                          </a:lnTo>
                          <a:lnTo>
                            <a:pt x="40" y="79"/>
                          </a:lnTo>
                          <a:lnTo>
                            <a:pt x="31" y="104"/>
                          </a:lnTo>
                          <a:lnTo>
                            <a:pt x="23" y="132"/>
                          </a:lnTo>
                          <a:lnTo>
                            <a:pt x="21" y="164"/>
                          </a:lnTo>
                          <a:lnTo>
                            <a:pt x="19" y="184"/>
                          </a:lnTo>
                          <a:lnTo>
                            <a:pt x="20" y="198"/>
                          </a:lnTo>
                          <a:lnTo>
                            <a:pt x="9" y="200"/>
                          </a:lnTo>
                          <a:lnTo>
                            <a:pt x="2" y="207"/>
                          </a:lnTo>
                          <a:lnTo>
                            <a:pt x="0" y="215"/>
                          </a:lnTo>
                          <a:lnTo>
                            <a:pt x="7" y="234"/>
                          </a:lnTo>
                          <a:lnTo>
                            <a:pt x="15" y="242"/>
                          </a:lnTo>
                          <a:lnTo>
                            <a:pt x="23" y="254"/>
                          </a:lnTo>
                          <a:lnTo>
                            <a:pt x="34" y="263"/>
                          </a:lnTo>
                          <a:lnTo>
                            <a:pt x="48" y="263"/>
                          </a:lnTo>
                          <a:lnTo>
                            <a:pt x="45" y="285"/>
                          </a:lnTo>
                          <a:lnTo>
                            <a:pt x="50" y="310"/>
                          </a:lnTo>
                          <a:lnTo>
                            <a:pt x="57" y="333"/>
                          </a:lnTo>
                          <a:lnTo>
                            <a:pt x="62" y="351"/>
                          </a:lnTo>
                          <a:lnTo>
                            <a:pt x="68" y="364"/>
                          </a:lnTo>
                          <a:lnTo>
                            <a:pt x="74" y="373"/>
                          </a:lnTo>
                          <a:lnTo>
                            <a:pt x="82" y="383"/>
                          </a:lnTo>
                          <a:lnTo>
                            <a:pt x="91" y="393"/>
                          </a:lnTo>
                          <a:lnTo>
                            <a:pt x="104" y="402"/>
                          </a:lnTo>
                          <a:lnTo>
                            <a:pt x="114" y="408"/>
                          </a:lnTo>
                          <a:lnTo>
                            <a:pt x="125" y="413"/>
                          </a:lnTo>
                          <a:lnTo>
                            <a:pt x="137" y="415"/>
                          </a:lnTo>
                          <a:lnTo>
                            <a:pt x="148" y="417"/>
                          </a:lnTo>
                          <a:lnTo>
                            <a:pt x="161" y="419"/>
                          </a:lnTo>
                          <a:lnTo>
                            <a:pt x="174" y="420"/>
                          </a:lnTo>
                          <a:lnTo>
                            <a:pt x="190" y="418"/>
                          </a:lnTo>
                          <a:lnTo>
                            <a:pt x="203" y="414"/>
                          </a:lnTo>
                          <a:lnTo>
                            <a:pt x="214" y="409"/>
                          </a:lnTo>
                          <a:lnTo>
                            <a:pt x="226" y="397"/>
                          </a:lnTo>
                          <a:lnTo>
                            <a:pt x="236" y="385"/>
                          </a:lnTo>
                        </a:path>
                      </a:pathLst>
                    </a:custGeom>
                    <a:solidFill>
                      <a:srgbClr val="FF9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13" name="Freeform 21"/>
                    <p:cNvSpPr>
                      <a:spLocks/>
                    </p:cNvSpPr>
                    <p:nvPr/>
                  </p:nvSpPr>
                  <p:spPr bwMode="auto">
                    <a:xfrm>
                      <a:off x="3490" y="2153"/>
                      <a:ext cx="155" cy="152"/>
                    </a:xfrm>
                    <a:custGeom>
                      <a:avLst/>
                      <a:gdLst>
                        <a:gd name="T0" fmla="*/ 99 w 155"/>
                        <a:gd name="T1" fmla="*/ 115 h 152"/>
                        <a:gd name="T2" fmla="*/ 107 w 155"/>
                        <a:gd name="T3" fmla="*/ 103 h 152"/>
                        <a:gd name="T4" fmla="*/ 115 w 155"/>
                        <a:gd name="T5" fmla="*/ 90 h 152"/>
                        <a:gd name="T6" fmla="*/ 131 w 155"/>
                        <a:gd name="T7" fmla="*/ 55 h 152"/>
                        <a:gd name="T8" fmla="*/ 154 w 155"/>
                        <a:gd name="T9" fmla="*/ 0 h 152"/>
                        <a:gd name="T10" fmla="*/ 138 w 155"/>
                        <a:gd name="T11" fmla="*/ 23 h 152"/>
                        <a:gd name="T12" fmla="*/ 123 w 155"/>
                        <a:gd name="T13" fmla="*/ 45 h 152"/>
                        <a:gd name="T14" fmla="*/ 115 w 155"/>
                        <a:gd name="T15" fmla="*/ 62 h 152"/>
                        <a:gd name="T16" fmla="*/ 111 w 155"/>
                        <a:gd name="T17" fmla="*/ 75 h 152"/>
                        <a:gd name="T18" fmla="*/ 103 w 155"/>
                        <a:gd name="T19" fmla="*/ 93 h 152"/>
                        <a:gd name="T20" fmla="*/ 95 w 155"/>
                        <a:gd name="T21" fmla="*/ 108 h 152"/>
                        <a:gd name="T22" fmla="*/ 86 w 155"/>
                        <a:gd name="T23" fmla="*/ 117 h 152"/>
                        <a:gd name="T24" fmla="*/ 78 w 155"/>
                        <a:gd name="T25" fmla="*/ 125 h 152"/>
                        <a:gd name="T26" fmla="*/ 68 w 155"/>
                        <a:gd name="T27" fmla="*/ 131 h 152"/>
                        <a:gd name="T28" fmla="*/ 54 w 155"/>
                        <a:gd name="T29" fmla="*/ 126 h 152"/>
                        <a:gd name="T30" fmla="*/ 50 w 155"/>
                        <a:gd name="T31" fmla="*/ 117 h 152"/>
                        <a:gd name="T32" fmla="*/ 39 w 155"/>
                        <a:gd name="T33" fmla="*/ 107 h 152"/>
                        <a:gd name="T34" fmla="*/ 42 w 155"/>
                        <a:gd name="T35" fmla="*/ 125 h 152"/>
                        <a:gd name="T36" fmla="*/ 34 w 155"/>
                        <a:gd name="T37" fmla="*/ 137 h 152"/>
                        <a:gd name="T38" fmla="*/ 25 w 155"/>
                        <a:gd name="T39" fmla="*/ 143 h 152"/>
                        <a:gd name="T40" fmla="*/ 0 w 155"/>
                        <a:gd name="T41" fmla="*/ 146 h 152"/>
                        <a:gd name="T42" fmla="*/ 11 w 155"/>
                        <a:gd name="T43" fmla="*/ 148 h 152"/>
                        <a:gd name="T44" fmla="*/ 24 w 155"/>
                        <a:gd name="T45" fmla="*/ 150 h 152"/>
                        <a:gd name="T46" fmla="*/ 37 w 155"/>
                        <a:gd name="T47" fmla="*/ 151 h 152"/>
                        <a:gd name="T48" fmla="*/ 53 w 155"/>
                        <a:gd name="T49" fmla="*/ 149 h 152"/>
                        <a:gd name="T50" fmla="*/ 66 w 155"/>
                        <a:gd name="T51" fmla="*/ 145 h 152"/>
                        <a:gd name="T52" fmla="*/ 77 w 155"/>
                        <a:gd name="T53" fmla="*/ 139 h 152"/>
                        <a:gd name="T54" fmla="*/ 89 w 155"/>
                        <a:gd name="T55" fmla="*/ 128 h 152"/>
                        <a:gd name="T56" fmla="*/ 99 w 155"/>
                        <a:gd name="T57" fmla="*/ 1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 h="152">
                          <a:moveTo>
                            <a:pt x="99" y="115"/>
                          </a:moveTo>
                          <a:lnTo>
                            <a:pt x="107" y="103"/>
                          </a:lnTo>
                          <a:lnTo>
                            <a:pt x="115" y="90"/>
                          </a:lnTo>
                          <a:lnTo>
                            <a:pt x="131" y="55"/>
                          </a:lnTo>
                          <a:lnTo>
                            <a:pt x="154" y="0"/>
                          </a:lnTo>
                          <a:lnTo>
                            <a:pt x="138" y="23"/>
                          </a:lnTo>
                          <a:lnTo>
                            <a:pt x="123" y="45"/>
                          </a:lnTo>
                          <a:lnTo>
                            <a:pt x="115" y="62"/>
                          </a:lnTo>
                          <a:lnTo>
                            <a:pt x="111" y="75"/>
                          </a:lnTo>
                          <a:lnTo>
                            <a:pt x="103" y="93"/>
                          </a:lnTo>
                          <a:lnTo>
                            <a:pt x="95" y="108"/>
                          </a:lnTo>
                          <a:lnTo>
                            <a:pt x="86" y="117"/>
                          </a:lnTo>
                          <a:lnTo>
                            <a:pt x="78" y="125"/>
                          </a:lnTo>
                          <a:lnTo>
                            <a:pt x="68" y="131"/>
                          </a:lnTo>
                          <a:lnTo>
                            <a:pt x="54" y="126"/>
                          </a:lnTo>
                          <a:lnTo>
                            <a:pt x="50" y="117"/>
                          </a:lnTo>
                          <a:lnTo>
                            <a:pt x="39" y="107"/>
                          </a:lnTo>
                          <a:lnTo>
                            <a:pt x="42" y="125"/>
                          </a:lnTo>
                          <a:lnTo>
                            <a:pt x="34" y="137"/>
                          </a:lnTo>
                          <a:lnTo>
                            <a:pt x="25" y="143"/>
                          </a:lnTo>
                          <a:lnTo>
                            <a:pt x="0" y="146"/>
                          </a:lnTo>
                          <a:lnTo>
                            <a:pt x="11" y="148"/>
                          </a:lnTo>
                          <a:lnTo>
                            <a:pt x="24" y="150"/>
                          </a:lnTo>
                          <a:lnTo>
                            <a:pt x="37" y="151"/>
                          </a:lnTo>
                          <a:lnTo>
                            <a:pt x="53" y="149"/>
                          </a:lnTo>
                          <a:lnTo>
                            <a:pt x="66" y="145"/>
                          </a:lnTo>
                          <a:lnTo>
                            <a:pt x="77" y="139"/>
                          </a:lnTo>
                          <a:lnTo>
                            <a:pt x="89" y="128"/>
                          </a:lnTo>
                          <a:lnTo>
                            <a:pt x="99" y="115"/>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41014" name="Freeform 22"/>
                  <p:cNvSpPr>
                    <a:spLocks/>
                  </p:cNvSpPr>
                  <p:nvPr/>
                </p:nvSpPr>
                <p:spPr bwMode="auto">
                  <a:xfrm>
                    <a:off x="3354" y="2092"/>
                    <a:ext cx="68" cy="144"/>
                  </a:xfrm>
                  <a:custGeom>
                    <a:avLst/>
                    <a:gdLst>
                      <a:gd name="T0" fmla="*/ 62 w 68"/>
                      <a:gd name="T1" fmla="*/ 117 h 144"/>
                      <a:gd name="T2" fmla="*/ 58 w 68"/>
                      <a:gd name="T3" fmla="*/ 107 h 144"/>
                      <a:gd name="T4" fmla="*/ 58 w 68"/>
                      <a:gd name="T5" fmla="*/ 96 h 144"/>
                      <a:gd name="T6" fmla="*/ 59 w 68"/>
                      <a:gd name="T7" fmla="*/ 87 h 144"/>
                      <a:gd name="T8" fmla="*/ 62 w 68"/>
                      <a:gd name="T9" fmla="*/ 77 h 144"/>
                      <a:gd name="T10" fmla="*/ 64 w 68"/>
                      <a:gd name="T11" fmla="*/ 66 h 144"/>
                      <a:gd name="T12" fmla="*/ 64 w 68"/>
                      <a:gd name="T13" fmla="*/ 57 h 144"/>
                      <a:gd name="T14" fmla="*/ 64 w 68"/>
                      <a:gd name="T15" fmla="*/ 48 h 144"/>
                      <a:gd name="T16" fmla="*/ 67 w 68"/>
                      <a:gd name="T17" fmla="*/ 37 h 144"/>
                      <a:gd name="T18" fmla="*/ 63 w 68"/>
                      <a:gd name="T19" fmla="*/ 33 h 144"/>
                      <a:gd name="T20" fmla="*/ 57 w 68"/>
                      <a:gd name="T21" fmla="*/ 27 h 144"/>
                      <a:gd name="T22" fmla="*/ 53 w 68"/>
                      <a:gd name="T23" fmla="*/ 19 h 144"/>
                      <a:gd name="T24" fmla="*/ 51 w 68"/>
                      <a:gd name="T25" fmla="*/ 15 h 144"/>
                      <a:gd name="T26" fmla="*/ 49 w 68"/>
                      <a:gd name="T27" fmla="*/ 9 h 144"/>
                      <a:gd name="T28" fmla="*/ 43 w 68"/>
                      <a:gd name="T29" fmla="*/ 3 h 144"/>
                      <a:gd name="T30" fmla="*/ 38 w 68"/>
                      <a:gd name="T31" fmla="*/ 5 h 144"/>
                      <a:gd name="T32" fmla="*/ 2 w 68"/>
                      <a:gd name="T33" fmla="*/ 0 h 144"/>
                      <a:gd name="T34" fmla="*/ 0 w 68"/>
                      <a:gd name="T35" fmla="*/ 8 h 144"/>
                      <a:gd name="T36" fmla="*/ 6 w 68"/>
                      <a:gd name="T37" fmla="*/ 26 h 144"/>
                      <a:gd name="T38" fmla="*/ 15 w 68"/>
                      <a:gd name="T39" fmla="*/ 35 h 144"/>
                      <a:gd name="T40" fmla="*/ 22 w 68"/>
                      <a:gd name="T41" fmla="*/ 47 h 144"/>
                      <a:gd name="T42" fmla="*/ 34 w 68"/>
                      <a:gd name="T43" fmla="*/ 55 h 144"/>
                      <a:gd name="T44" fmla="*/ 48 w 68"/>
                      <a:gd name="T45" fmla="*/ 55 h 144"/>
                      <a:gd name="T46" fmla="*/ 45 w 68"/>
                      <a:gd name="T47" fmla="*/ 78 h 144"/>
                      <a:gd name="T48" fmla="*/ 50 w 68"/>
                      <a:gd name="T49" fmla="*/ 102 h 144"/>
                      <a:gd name="T50" fmla="*/ 57 w 68"/>
                      <a:gd name="T51" fmla="*/ 126 h 144"/>
                      <a:gd name="T52" fmla="*/ 62 w 68"/>
                      <a:gd name="T53" fmla="*/ 143 h 144"/>
                      <a:gd name="T54" fmla="*/ 62 w 68"/>
                      <a:gd name="T55" fmla="*/ 11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8" h="144">
                        <a:moveTo>
                          <a:pt x="62" y="117"/>
                        </a:moveTo>
                        <a:lnTo>
                          <a:pt x="58" y="107"/>
                        </a:lnTo>
                        <a:lnTo>
                          <a:pt x="58" y="96"/>
                        </a:lnTo>
                        <a:lnTo>
                          <a:pt x="59" y="87"/>
                        </a:lnTo>
                        <a:lnTo>
                          <a:pt x="62" y="77"/>
                        </a:lnTo>
                        <a:lnTo>
                          <a:pt x="64" y="66"/>
                        </a:lnTo>
                        <a:lnTo>
                          <a:pt x="64" y="57"/>
                        </a:lnTo>
                        <a:lnTo>
                          <a:pt x="64" y="48"/>
                        </a:lnTo>
                        <a:lnTo>
                          <a:pt x="67" y="37"/>
                        </a:lnTo>
                        <a:lnTo>
                          <a:pt x="63" y="33"/>
                        </a:lnTo>
                        <a:lnTo>
                          <a:pt x="57" y="27"/>
                        </a:lnTo>
                        <a:lnTo>
                          <a:pt x="53" y="19"/>
                        </a:lnTo>
                        <a:lnTo>
                          <a:pt x="51" y="15"/>
                        </a:lnTo>
                        <a:lnTo>
                          <a:pt x="49" y="9"/>
                        </a:lnTo>
                        <a:lnTo>
                          <a:pt x="43" y="3"/>
                        </a:lnTo>
                        <a:lnTo>
                          <a:pt x="38" y="5"/>
                        </a:lnTo>
                        <a:lnTo>
                          <a:pt x="2" y="0"/>
                        </a:lnTo>
                        <a:lnTo>
                          <a:pt x="0" y="8"/>
                        </a:lnTo>
                        <a:lnTo>
                          <a:pt x="6" y="26"/>
                        </a:lnTo>
                        <a:lnTo>
                          <a:pt x="15" y="35"/>
                        </a:lnTo>
                        <a:lnTo>
                          <a:pt x="22" y="47"/>
                        </a:lnTo>
                        <a:lnTo>
                          <a:pt x="34" y="55"/>
                        </a:lnTo>
                        <a:lnTo>
                          <a:pt x="48" y="55"/>
                        </a:lnTo>
                        <a:lnTo>
                          <a:pt x="45" y="78"/>
                        </a:lnTo>
                        <a:lnTo>
                          <a:pt x="50" y="102"/>
                        </a:lnTo>
                        <a:lnTo>
                          <a:pt x="57" y="126"/>
                        </a:lnTo>
                        <a:lnTo>
                          <a:pt x="62" y="143"/>
                        </a:lnTo>
                        <a:lnTo>
                          <a:pt x="62" y="117"/>
                        </a:lnTo>
                      </a:path>
                    </a:pathLst>
                  </a:custGeom>
                  <a:solidFill>
                    <a:srgbClr val="F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15" name="Group 23"/>
                <p:cNvGrpSpPr>
                  <a:grpSpLocks/>
                </p:cNvGrpSpPr>
                <p:nvPr/>
              </p:nvGrpSpPr>
              <p:grpSpPr bwMode="auto">
                <a:xfrm>
                  <a:off x="3430" y="2022"/>
                  <a:ext cx="198" cy="222"/>
                  <a:chOff x="3430" y="2022"/>
                  <a:chExt cx="198" cy="222"/>
                </a:xfrm>
              </p:grpSpPr>
              <p:grpSp>
                <p:nvGrpSpPr>
                  <p:cNvPr id="341016" name="Group 24"/>
                  <p:cNvGrpSpPr>
                    <a:grpSpLocks/>
                  </p:cNvGrpSpPr>
                  <p:nvPr/>
                </p:nvGrpSpPr>
                <p:grpSpPr bwMode="auto">
                  <a:xfrm>
                    <a:off x="3474" y="2198"/>
                    <a:ext cx="81" cy="46"/>
                    <a:chOff x="3474" y="2198"/>
                    <a:chExt cx="81" cy="46"/>
                  </a:xfrm>
                </p:grpSpPr>
                <p:sp>
                  <p:nvSpPr>
                    <p:cNvPr id="341017" name="Oval 25"/>
                    <p:cNvSpPr>
                      <a:spLocks noChangeArrowheads="1"/>
                    </p:cNvSpPr>
                    <p:nvPr/>
                  </p:nvSpPr>
                  <p:spPr bwMode="auto">
                    <a:xfrm>
                      <a:off x="3483" y="2212"/>
                      <a:ext cx="57" cy="19"/>
                    </a:xfrm>
                    <a:prstGeom prst="ellipse">
                      <a:avLst/>
                    </a:prstGeom>
                    <a:solidFill>
                      <a:srgbClr val="FFFFFF"/>
                    </a:solidFill>
                    <a:ln>
                      <a:noFill/>
                    </a:ln>
                    <a:effectLst/>
                    <a:extLst>
                      <a:ext uri="{91240B29-F687-4f45-9708-019B960494DF}">
                        <a14:hiddenLine xmlns:a14="http://schemas.microsoft.com/office/drawing/2010/main" xmlns="" w="9525">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18" name="Freeform 26"/>
                    <p:cNvSpPr>
                      <a:spLocks/>
                    </p:cNvSpPr>
                    <p:nvPr/>
                  </p:nvSpPr>
                  <p:spPr bwMode="auto">
                    <a:xfrm>
                      <a:off x="3474" y="2198"/>
                      <a:ext cx="81" cy="29"/>
                    </a:xfrm>
                    <a:custGeom>
                      <a:avLst/>
                      <a:gdLst>
                        <a:gd name="T0" fmla="*/ 0 w 81"/>
                        <a:gd name="T1" fmla="*/ 16 h 29"/>
                        <a:gd name="T2" fmla="*/ 7 w 81"/>
                        <a:gd name="T3" fmla="*/ 10 h 29"/>
                        <a:gd name="T4" fmla="*/ 12 w 81"/>
                        <a:gd name="T5" fmla="*/ 7 h 29"/>
                        <a:gd name="T6" fmla="*/ 17 w 81"/>
                        <a:gd name="T7" fmla="*/ 4 h 29"/>
                        <a:gd name="T8" fmla="*/ 23 w 81"/>
                        <a:gd name="T9" fmla="*/ 0 h 29"/>
                        <a:gd name="T10" fmla="*/ 30 w 81"/>
                        <a:gd name="T11" fmla="*/ 0 h 29"/>
                        <a:gd name="T12" fmla="*/ 37 w 81"/>
                        <a:gd name="T13" fmla="*/ 1 h 29"/>
                        <a:gd name="T14" fmla="*/ 42 w 81"/>
                        <a:gd name="T15" fmla="*/ 5 h 29"/>
                        <a:gd name="T16" fmla="*/ 47 w 81"/>
                        <a:gd name="T17" fmla="*/ 5 h 29"/>
                        <a:gd name="T18" fmla="*/ 52 w 81"/>
                        <a:gd name="T19" fmla="*/ 5 h 29"/>
                        <a:gd name="T20" fmla="*/ 59 w 81"/>
                        <a:gd name="T21" fmla="*/ 5 h 29"/>
                        <a:gd name="T22" fmla="*/ 66 w 81"/>
                        <a:gd name="T23" fmla="*/ 9 h 29"/>
                        <a:gd name="T24" fmla="*/ 70 w 81"/>
                        <a:gd name="T25" fmla="*/ 14 h 29"/>
                        <a:gd name="T26" fmla="*/ 72 w 81"/>
                        <a:gd name="T27" fmla="*/ 19 h 29"/>
                        <a:gd name="T28" fmla="*/ 76 w 81"/>
                        <a:gd name="T29" fmla="*/ 24 h 29"/>
                        <a:gd name="T30" fmla="*/ 80 w 81"/>
                        <a:gd name="T31" fmla="*/ 28 h 29"/>
                        <a:gd name="T32" fmla="*/ 58 w 81"/>
                        <a:gd name="T33" fmla="*/ 25 h 29"/>
                        <a:gd name="T34" fmla="*/ 50 w 81"/>
                        <a:gd name="T35" fmla="*/ 23 h 29"/>
                        <a:gd name="T36" fmla="*/ 44 w 81"/>
                        <a:gd name="T37" fmla="*/ 21 h 29"/>
                        <a:gd name="T38" fmla="*/ 38 w 81"/>
                        <a:gd name="T39" fmla="*/ 18 h 29"/>
                        <a:gd name="T40" fmla="*/ 33 w 81"/>
                        <a:gd name="T41" fmla="*/ 19 h 29"/>
                        <a:gd name="T42" fmla="*/ 28 w 81"/>
                        <a:gd name="T43" fmla="*/ 18 h 29"/>
                        <a:gd name="T44" fmla="*/ 18 w 81"/>
                        <a:gd name="T45" fmla="*/ 19 h 29"/>
                        <a:gd name="T46" fmla="*/ 11 w 81"/>
                        <a:gd name="T47" fmla="*/ 18 h 29"/>
                        <a:gd name="T48" fmla="*/ 0 w 81"/>
                        <a:gd name="T49"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1" h="29">
                          <a:moveTo>
                            <a:pt x="0" y="16"/>
                          </a:moveTo>
                          <a:lnTo>
                            <a:pt x="7" y="10"/>
                          </a:lnTo>
                          <a:lnTo>
                            <a:pt x="12" y="7"/>
                          </a:lnTo>
                          <a:lnTo>
                            <a:pt x="17" y="4"/>
                          </a:lnTo>
                          <a:lnTo>
                            <a:pt x="23" y="0"/>
                          </a:lnTo>
                          <a:lnTo>
                            <a:pt x="30" y="0"/>
                          </a:lnTo>
                          <a:lnTo>
                            <a:pt x="37" y="1"/>
                          </a:lnTo>
                          <a:lnTo>
                            <a:pt x="42" y="5"/>
                          </a:lnTo>
                          <a:lnTo>
                            <a:pt x="47" y="5"/>
                          </a:lnTo>
                          <a:lnTo>
                            <a:pt x="52" y="5"/>
                          </a:lnTo>
                          <a:lnTo>
                            <a:pt x="59" y="5"/>
                          </a:lnTo>
                          <a:lnTo>
                            <a:pt x="66" y="9"/>
                          </a:lnTo>
                          <a:lnTo>
                            <a:pt x="70" y="14"/>
                          </a:lnTo>
                          <a:lnTo>
                            <a:pt x="72" y="19"/>
                          </a:lnTo>
                          <a:lnTo>
                            <a:pt x="76" y="24"/>
                          </a:lnTo>
                          <a:lnTo>
                            <a:pt x="80" y="28"/>
                          </a:lnTo>
                          <a:lnTo>
                            <a:pt x="58" y="25"/>
                          </a:lnTo>
                          <a:lnTo>
                            <a:pt x="50" y="23"/>
                          </a:lnTo>
                          <a:lnTo>
                            <a:pt x="44" y="21"/>
                          </a:lnTo>
                          <a:lnTo>
                            <a:pt x="38" y="18"/>
                          </a:lnTo>
                          <a:lnTo>
                            <a:pt x="33" y="19"/>
                          </a:lnTo>
                          <a:lnTo>
                            <a:pt x="28" y="18"/>
                          </a:lnTo>
                          <a:lnTo>
                            <a:pt x="18" y="19"/>
                          </a:lnTo>
                          <a:lnTo>
                            <a:pt x="11" y="18"/>
                          </a:lnTo>
                          <a:lnTo>
                            <a:pt x="0" y="16"/>
                          </a:lnTo>
                        </a:path>
                      </a:pathLst>
                    </a:custGeom>
                    <a:solidFill>
                      <a:srgbClr val="FF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19" name="Freeform 27"/>
                    <p:cNvSpPr>
                      <a:spLocks/>
                    </p:cNvSpPr>
                    <p:nvPr/>
                  </p:nvSpPr>
                  <p:spPr bwMode="auto">
                    <a:xfrm>
                      <a:off x="3474" y="2214"/>
                      <a:ext cx="80" cy="30"/>
                    </a:xfrm>
                    <a:custGeom>
                      <a:avLst/>
                      <a:gdLst>
                        <a:gd name="T0" fmla="*/ 0 w 80"/>
                        <a:gd name="T1" fmla="*/ 0 h 30"/>
                        <a:gd name="T2" fmla="*/ 8 w 80"/>
                        <a:gd name="T3" fmla="*/ 1 h 30"/>
                        <a:gd name="T4" fmla="*/ 16 w 80"/>
                        <a:gd name="T5" fmla="*/ 4 h 30"/>
                        <a:gd name="T6" fmla="*/ 21 w 80"/>
                        <a:gd name="T7" fmla="*/ 4 h 30"/>
                        <a:gd name="T8" fmla="*/ 26 w 80"/>
                        <a:gd name="T9" fmla="*/ 5 h 30"/>
                        <a:gd name="T10" fmla="*/ 32 w 80"/>
                        <a:gd name="T11" fmla="*/ 5 h 30"/>
                        <a:gd name="T12" fmla="*/ 37 w 80"/>
                        <a:gd name="T13" fmla="*/ 8 h 30"/>
                        <a:gd name="T14" fmla="*/ 42 w 80"/>
                        <a:gd name="T15" fmla="*/ 8 h 30"/>
                        <a:gd name="T16" fmla="*/ 48 w 80"/>
                        <a:gd name="T17" fmla="*/ 8 h 30"/>
                        <a:gd name="T18" fmla="*/ 56 w 80"/>
                        <a:gd name="T19" fmla="*/ 9 h 30"/>
                        <a:gd name="T20" fmla="*/ 63 w 80"/>
                        <a:gd name="T21" fmla="*/ 9 h 30"/>
                        <a:gd name="T22" fmla="*/ 71 w 80"/>
                        <a:gd name="T23" fmla="*/ 10 h 30"/>
                        <a:gd name="T24" fmla="*/ 79 w 80"/>
                        <a:gd name="T25" fmla="*/ 12 h 30"/>
                        <a:gd name="T26" fmla="*/ 74 w 80"/>
                        <a:gd name="T27" fmla="*/ 17 h 30"/>
                        <a:gd name="T28" fmla="*/ 64 w 80"/>
                        <a:gd name="T29" fmla="*/ 24 h 30"/>
                        <a:gd name="T30" fmla="*/ 56 w 80"/>
                        <a:gd name="T31" fmla="*/ 28 h 30"/>
                        <a:gd name="T32" fmla="*/ 49 w 80"/>
                        <a:gd name="T33" fmla="*/ 29 h 30"/>
                        <a:gd name="T34" fmla="*/ 42 w 80"/>
                        <a:gd name="T35" fmla="*/ 29 h 30"/>
                        <a:gd name="T36" fmla="*/ 35 w 80"/>
                        <a:gd name="T37" fmla="*/ 29 h 30"/>
                        <a:gd name="T38" fmla="*/ 28 w 80"/>
                        <a:gd name="T39" fmla="*/ 26 h 30"/>
                        <a:gd name="T40" fmla="*/ 21 w 80"/>
                        <a:gd name="T41" fmla="*/ 22 h 30"/>
                        <a:gd name="T42" fmla="*/ 15 w 80"/>
                        <a:gd name="T43" fmla="*/ 17 h 30"/>
                        <a:gd name="T44" fmla="*/ 10 w 80"/>
                        <a:gd name="T45" fmla="*/ 11 h 30"/>
                        <a:gd name="T46" fmla="*/ 6 w 80"/>
                        <a:gd name="T47" fmla="*/ 5 h 30"/>
                        <a:gd name="T48" fmla="*/ 0 w 80"/>
                        <a:gd name="T4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0" h="30">
                          <a:moveTo>
                            <a:pt x="0" y="0"/>
                          </a:moveTo>
                          <a:lnTo>
                            <a:pt x="8" y="1"/>
                          </a:lnTo>
                          <a:lnTo>
                            <a:pt x="16" y="4"/>
                          </a:lnTo>
                          <a:lnTo>
                            <a:pt x="21" y="4"/>
                          </a:lnTo>
                          <a:lnTo>
                            <a:pt x="26" y="5"/>
                          </a:lnTo>
                          <a:lnTo>
                            <a:pt x="32" y="5"/>
                          </a:lnTo>
                          <a:lnTo>
                            <a:pt x="37" y="8"/>
                          </a:lnTo>
                          <a:lnTo>
                            <a:pt x="42" y="8"/>
                          </a:lnTo>
                          <a:lnTo>
                            <a:pt x="48" y="8"/>
                          </a:lnTo>
                          <a:lnTo>
                            <a:pt x="56" y="9"/>
                          </a:lnTo>
                          <a:lnTo>
                            <a:pt x="63" y="9"/>
                          </a:lnTo>
                          <a:lnTo>
                            <a:pt x="71" y="10"/>
                          </a:lnTo>
                          <a:lnTo>
                            <a:pt x="79" y="12"/>
                          </a:lnTo>
                          <a:lnTo>
                            <a:pt x="74" y="17"/>
                          </a:lnTo>
                          <a:lnTo>
                            <a:pt x="64" y="24"/>
                          </a:lnTo>
                          <a:lnTo>
                            <a:pt x="56" y="28"/>
                          </a:lnTo>
                          <a:lnTo>
                            <a:pt x="49" y="29"/>
                          </a:lnTo>
                          <a:lnTo>
                            <a:pt x="42" y="29"/>
                          </a:lnTo>
                          <a:lnTo>
                            <a:pt x="35" y="29"/>
                          </a:lnTo>
                          <a:lnTo>
                            <a:pt x="28" y="26"/>
                          </a:lnTo>
                          <a:lnTo>
                            <a:pt x="21" y="22"/>
                          </a:lnTo>
                          <a:lnTo>
                            <a:pt x="15" y="17"/>
                          </a:lnTo>
                          <a:lnTo>
                            <a:pt x="10" y="11"/>
                          </a:lnTo>
                          <a:lnTo>
                            <a:pt x="6" y="5"/>
                          </a:lnTo>
                          <a:lnTo>
                            <a:pt x="0" y="0"/>
                          </a:lnTo>
                        </a:path>
                      </a:pathLst>
                    </a:custGeom>
                    <a:solidFill>
                      <a:srgbClr val="FF00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20" name="Group 28"/>
                  <p:cNvGrpSpPr>
                    <a:grpSpLocks/>
                  </p:cNvGrpSpPr>
                  <p:nvPr/>
                </p:nvGrpSpPr>
                <p:grpSpPr bwMode="auto">
                  <a:xfrm>
                    <a:off x="3430" y="2022"/>
                    <a:ext cx="198" cy="86"/>
                    <a:chOff x="3430" y="2022"/>
                    <a:chExt cx="198" cy="86"/>
                  </a:xfrm>
                </p:grpSpPr>
                <p:grpSp>
                  <p:nvGrpSpPr>
                    <p:cNvPr id="341021" name="Group 29"/>
                    <p:cNvGrpSpPr>
                      <a:grpSpLocks/>
                    </p:cNvGrpSpPr>
                    <p:nvPr/>
                  </p:nvGrpSpPr>
                  <p:grpSpPr bwMode="auto">
                    <a:xfrm>
                      <a:off x="3430" y="2022"/>
                      <a:ext cx="82" cy="61"/>
                      <a:chOff x="3430" y="2022"/>
                      <a:chExt cx="82" cy="61"/>
                    </a:xfrm>
                  </p:grpSpPr>
                  <p:sp>
                    <p:nvSpPr>
                      <p:cNvPr id="341022" name="Freeform 30"/>
                      <p:cNvSpPr>
                        <a:spLocks/>
                      </p:cNvSpPr>
                      <p:nvPr/>
                    </p:nvSpPr>
                    <p:spPr bwMode="auto">
                      <a:xfrm>
                        <a:off x="3437" y="2022"/>
                        <a:ext cx="75" cy="41"/>
                      </a:xfrm>
                      <a:custGeom>
                        <a:avLst/>
                        <a:gdLst>
                          <a:gd name="T0" fmla="*/ 2 w 75"/>
                          <a:gd name="T1" fmla="*/ 9 h 41"/>
                          <a:gd name="T2" fmla="*/ 19 w 75"/>
                          <a:gd name="T3" fmla="*/ 1 h 41"/>
                          <a:gd name="T4" fmla="*/ 28 w 75"/>
                          <a:gd name="T5" fmla="*/ 0 h 41"/>
                          <a:gd name="T6" fmla="*/ 34 w 75"/>
                          <a:gd name="T7" fmla="*/ 0 h 41"/>
                          <a:gd name="T8" fmla="*/ 46 w 75"/>
                          <a:gd name="T9" fmla="*/ 2 h 41"/>
                          <a:gd name="T10" fmla="*/ 55 w 75"/>
                          <a:gd name="T11" fmla="*/ 7 h 41"/>
                          <a:gd name="T12" fmla="*/ 62 w 75"/>
                          <a:gd name="T13" fmla="*/ 13 h 41"/>
                          <a:gd name="T14" fmla="*/ 68 w 75"/>
                          <a:gd name="T15" fmla="*/ 22 h 41"/>
                          <a:gd name="T16" fmla="*/ 72 w 75"/>
                          <a:gd name="T17" fmla="*/ 30 h 41"/>
                          <a:gd name="T18" fmla="*/ 74 w 75"/>
                          <a:gd name="T19" fmla="*/ 40 h 41"/>
                          <a:gd name="T20" fmla="*/ 62 w 75"/>
                          <a:gd name="T21" fmla="*/ 30 h 41"/>
                          <a:gd name="T22" fmla="*/ 53 w 75"/>
                          <a:gd name="T23" fmla="*/ 21 h 41"/>
                          <a:gd name="T24" fmla="*/ 46 w 75"/>
                          <a:gd name="T25" fmla="*/ 13 h 41"/>
                          <a:gd name="T26" fmla="*/ 37 w 75"/>
                          <a:gd name="T27" fmla="*/ 7 h 41"/>
                          <a:gd name="T28" fmla="*/ 25 w 75"/>
                          <a:gd name="T29" fmla="*/ 5 h 41"/>
                          <a:gd name="T30" fmla="*/ 17 w 75"/>
                          <a:gd name="T31" fmla="*/ 6 h 41"/>
                          <a:gd name="T32" fmla="*/ 0 w 75"/>
                          <a:gd name="T33" fmla="*/ 13 h 41"/>
                          <a:gd name="T34" fmla="*/ 2 w 75"/>
                          <a:gd name="T35" fmla="*/ 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41">
                            <a:moveTo>
                              <a:pt x="2" y="9"/>
                            </a:moveTo>
                            <a:lnTo>
                              <a:pt x="19" y="1"/>
                            </a:lnTo>
                            <a:lnTo>
                              <a:pt x="28" y="0"/>
                            </a:lnTo>
                            <a:lnTo>
                              <a:pt x="34" y="0"/>
                            </a:lnTo>
                            <a:lnTo>
                              <a:pt x="46" y="2"/>
                            </a:lnTo>
                            <a:lnTo>
                              <a:pt x="55" y="7"/>
                            </a:lnTo>
                            <a:lnTo>
                              <a:pt x="62" y="13"/>
                            </a:lnTo>
                            <a:lnTo>
                              <a:pt x="68" y="22"/>
                            </a:lnTo>
                            <a:lnTo>
                              <a:pt x="72" y="30"/>
                            </a:lnTo>
                            <a:lnTo>
                              <a:pt x="74" y="40"/>
                            </a:lnTo>
                            <a:lnTo>
                              <a:pt x="62" y="30"/>
                            </a:lnTo>
                            <a:lnTo>
                              <a:pt x="53" y="21"/>
                            </a:lnTo>
                            <a:lnTo>
                              <a:pt x="46" y="13"/>
                            </a:lnTo>
                            <a:lnTo>
                              <a:pt x="37" y="7"/>
                            </a:lnTo>
                            <a:lnTo>
                              <a:pt x="25" y="5"/>
                            </a:lnTo>
                            <a:lnTo>
                              <a:pt x="17" y="6"/>
                            </a:lnTo>
                            <a:lnTo>
                              <a:pt x="0" y="13"/>
                            </a:lnTo>
                            <a:lnTo>
                              <a:pt x="2" y="9"/>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23" name="Freeform 31"/>
                      <p:cNvSpPr>
                        <a:spLocks/>
                      </p:cNvSpPr>
                      <p:nvPr/>
                    </p:nvSpPr>
                    <p:spPr bwMode="auto">
                      <a:xfrm>
                        <a:off x="3430" y="2047"/>
                        <a:ext cx="74" cy="30"/>
                      </a:xfrm>
                      <a:custGeom>
                        <a:avLst/>
                        <a:gdLst>
                          <a:gd name="T0" fmla="*/ 0 w 74"/>
                          <a:gd name="T1" fmla="*/ 9 h 30"/>
                          <a:gd name="T2" fmla="*/ 11 w 74"/>
                          <a:gd name="T3" fmla="*/ 9 h 30"/>
                          <a:gd name="T4" fmla="*/ 17 w 74"/>
                          <a:gd name="T5" fmla="*/ 5 h 30"/>
                          <a:gd name="T6" fmla="*/ 24 w 74"/>
                          <a:gd name="T7" fmla="*/ 2 h 30"/>
                          <a:gd name="T8" fmla="*/ 33 w 74"/>
                          <a:gd name="T9" fmla="*/ 0 h 30"/>
                          <a:gd name="T10" fmla="*/ 41 w 74"/>
                          <a:gd name="T11" fmla="*/ 1 h 30"/>
                          <a:gd name="T12" fmla="*/ 50 w 74"/>
                          <a:gd name="T13" fmla="*/ 3 h 30"/>
                          <a:gd name="T14" fmla="*/ 55 w 74"/>
                          <a:gd name="T15" fmla="*/ 6 h 30"/>
                          <a:gd name="T16" fmla="*/ 63 w 74"/>
                          <a:gd name="T17" fmla="*/ 12 h 30"/>
                          <a:gd name="T18" fmla="*/ 68 w 74"/>
                          <a:gd name="T19" fmla="*/ 18 h 30"/>
                          <a:gd name="T20" fmla="*/ 73 w 74"/>
                          <a:gd name="T21" fmla="*/ 25 h 30"/>
                          <a:gd name="T22" fmla="*/ 71 w 74"/>
                          <a:gd name="T23" fmla="*/ 29 h 30"/>
                          <a:gd name="T24" fmla="*/ 65 w 74"/>
                          <a:gd name="T25" fmla="*/ 29 h 30"/>
                          <a:gd name="T26" fmla="*/ 58 w 74"/>
                          <a:gd name="T27" fmla="*/ 19 h 30"/>
                          <a:gd name="T28" fmla="*/ 53 w 74"/>
                          <a:gd name="T29" fmla="*/ 16 h 30"/>
                          <a:gd name="T30" fmla="*/ 49 w 74"/>
                          <a:gd name="T31" fmla="*/ 21 h 30"/>
                          <a:gd name="T32" fmla="*/ 44 w 74"/>
                          <a:gd name="T33" fmla="*/ 23 h 30"/>
                          <a:gd name="T34" fmla="*/ 39 w 74"/>
                          <a:gd name="T35" fmla="*/ 23 h 30"/>
                          <a:gd name="T36" fmla="*/ 33 w 74"/>
                          <a:gd name="T37" fmla="*/ 21 h 30"/>
                          <a:gd name="T38" fmla="*/ 30 w 74"/>
                          <a:gd name="T39" fmla="*/ 18 h 30"/>
                          <a:gd name="T40" fmla="*/ 28 w 74"/>
                          <a:gd name="T41" fmla="*/ 13 h 30"/>
                          <a:gd name="T42" fmla="*/ 21 w 74"/>
                          <a:gd name="T43" fmla="*/ 16 h 30"/>
                          <a:gd name="T44" fmla="*/ 12 w 74"/>
                          <a:gd name="T45" fmla="*/ 15 h 30"/>
                          <a:gd name="T46" fmla="*/ 6 w 74"/>
                          <a:gd name="T47" fmla="*/ 15 h 30"/>
                          <a:gd name="T48" fmla="*/ 0 w 74"/>
                          <a:gd name="T49"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4" h="30">
                            <a:moveTo>
                              <a:pt x="0" y="9"/>
                            </a:moveTo>
                            <a:lnTo>
                              <a:pt x="11" y="9"/>
                            </a:lnTo>
                            <a:lnTo>
                              <a:pt x="17" y="5"/>
                            </a:lnTo>
                            <a:lnTo>
                              <a:pt x="24" y="2"/>
                            </a:lnTo>
                            <a:lnTo>
                              <a:pt x="33" y="0"/>
                            </a:lnTo>
                            <a:lnTo>
                              <a:pt x="41" y="1"/>
                            </a:lnTo>
                            <a:lnTo>
                              <a:pt x="50" y="3"/>
                            </a:lnTo>
                            <a:lnTo>
                              <a:pt x="55" y="6"/>
                            </a:lnTo>
                            <a:lnTo>
                              <a:pt x="63" y="12"/>
                            </a:lnTo>
                            <a:lnTo>
                              <a:pt x="68" y="18"/>
                            </a:lnTo>
                            <a:lnTo>
                              <a:pt x="73" y="25"/>
                            </a:lnTo>
                            <a:lnTo>
                              <a:pt x="71" y="29"/>
                            </a:lnTo>
                            <a:lnTo>
                              <a:pt x="65" y="29"/>
                            </a:lnTo>
                            <a:lnTo>
                              <a:pt x="58" y="19"/>
                            </a:lnTo>
                            <a:lnTo>
                              <a:pt x="53" y="16"/>
                            </a:lnTo>
                            <a:lnTo>
                              <a:pt x="49" y="21"/>
                            </a:lnTo>
                            <a:lnTo>
                              <a:pt x="44" y="23"/>
                            </a:lnTo>
                            <a:lnTo>
                              <a:pt x="39" y="23"/>
                            </a:lnTo>
                            <a:lnTo>
                              <a:pt x="33" y="21"/>
                            </a:lnTo>
                            <a:lnTo>
                              <a:pt x="30" y="18"/>
                            </a:lnTo>
                            <a:lnTo>
                              <a:pt x="28" y="13"/>
                            </a:lnTo>
                            <a:lnTo>
                              <a:pt x="21" y="16"/>
                            </a:lnTo>
                            <a:lnTo>
                              <a:pt x="12" y="15"/>
                            </a:lnTo>
                            <a:lnTo>
                              <a:pt x="6" y="15"/>
                            </a:lnTo>
                            <a:lnTo>
                              <a:pt x="0" y="9"/>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24" name="Freeform 32"/>
                      <p:cNvSpPr>
                        <a:spLocks/>
                      </p:cNvSpPr>
                      <p:nvPr/>
                    </p:nvSpPr>
                    <p:spPr bwMode="auto">
                      <a:xfrm>
                        <a:off x="3445" y="2066"/>
                        <a:ext cx="34" cy="17"/>
                      </a:xfrm>
                      <a:custGeom>
                        <a:avLst/>
                        <a:gdLst>
                          <a:gd name="T0" fmla="*/ 0 w 34"/>
                          <a:gd name="T1" fmla="*/ 0 h 17"/>
                          <a:gd name="T2" fmla="*/ 6 w 34"/>
                          <a:gd name="T3" fmla="*/ 2 h 17"/>
                          <a:gd name="T4" fmla="*/ 10 w 34"/>
                          <a:gd name="T5" fmla="*/ 6 h 17"/>
                          <a:gd name="T6" fmla="*/ 16 w 34"/>
                          <a:gd name="T7" fmla="*/ 10 h 17"/>
                          <a:gd name="T8" fmla="*/ 21 w 34"/>
                          <a:gd name="T9" fmla="*/ 13 h 17"/>
                          <a:gd name="T10" fmla="*/ 27 w 34"/>
                          <a:gd name="T11" fmla="*/ 13 h 17"/>
                          <a:gd name="T12" fmla="*/ 33 w 34"/>
                          <a:gd name="T13" fmla="*/ 10 h 17"/>
                          <a:gd name="T14" fmla="*/ 26 w 34"/>
                          <a:gd name="T15" fmla="*/ 13 h 17"/>
                          <a:gd name="T16" fmla="*/ 22 w 34"/>
                          <a:gd name="T17" fmla="*/ 16 h 17"/>
                          <a:gd name="T18" fmla="*/ 17 w 34"/>
                          <a:gd name="T19" fmla="*/ 14 h 17"/>
                          <a:gd name="T20" fmla="*/ 8 w 34"/>
                          <a:gd name="T21" fmla="*/ 8 h 17"/>
                          <a:gd name="T22" fmla="*/ 0 w 34"/>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17">
                            <a:moveTo>
                              <a:pt x="0" y="0"/>
                            </a:moveTo>
                            <a:lnTo>
                              <a:pt x="6" y="2"/>
                            </a:lnTo>
                            <a:lnTo>
                              <a:pt x="10" y="6"/>
                            </a:lnTo>
                            <a:lnTo>
                              <a:pt x="16" y="10"/>
                            </a:lnTo>
                            <a:lnTo>
                              <a:pt x="21" y="13"/>
                            </a:lnTo>
                            <a:lnTo>
                              <a:pt x="27" y="13"/>
                            </a:lnTo>
                            <a:lnTo>
                              <a:pt x="33" y="10"/>
                            </a:lnTo>
                            <a:lnTo>
                              <a:pt x="26" y="13"/>
                            </a:lnTo>
                            <a:lnTo>
                              <a:pt x="22" y="16"/>
                            </a:lnTo>
                            <a:lnTo>
                              <a:pt x="17" y="14"/>
                            </a:lnTo>
                            <a:lnTo>
                              <a:pt x="8" y="8"/>
                            </a:lnTo>
                            <a:lnTo>
                              <a:pt x="0"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25" name="Group 33"/>
                    <p:cNvGrpSpPr>
                      <a:grpSpLocks/>
                    </p:cNvGrpSpPr>
                    <p:nvPr/>
                  </p:nvGrpSpPr>
                  <p:grpSpPr bwMode="auto">
                    <a:xfrm>
                      <a:off x="3550" y="2049"/>
                      <a:ext cx="78" cy="59"/>
                      <a:chOff x="3550" y="2049"/>
                      <a:chExt cx="78" cy="59"/>
                    </a:xfrm>
                  </p:grpSpPr>
                  <p:sp>
                    <p:nvSpPr>
                      <p:cNvPr id="341026" name="Freeform 34"/>
                      <p:cNvSpPr>
                        <a:spLocks/>
                      </p:cNvSpPr>
                      <p:nvPr/>
                    </p:nvSpPr>
                    <p:spPr bwMode="auto">
                      <a:xfrm>
                        <a:off x="3550" y="2049"/>
                        <a:ext cx="78" cy="40"/>
                      </a:xfrm>
                      <a:custGeom>
                        <a:avLst/>
                        <a:gdLst>
                          <a:gd name="T0" fmla="*/ 1 w 78"/>
                          <a:gd name="T1" fmla="*/ 39 h 40"/>
                          <a:gd name="T2" fmla="*/ 0 w 78"/>
                          <a:gd name="T3" fmla="*/ 35 h 40"/>
                          <a:gd name="T4" fmla="*/ 4 w 78"/>
                          <a:gd name="T5" fmla="*/ 23 h 40"/>
                          <a:gd name="T6" fmla="*/ 11 w 78"/>
                          <a:gd name="T7" fmla="*/ 13 h 40"/>
                          <a:gd name="T8" fmla="*/ 18 w 78"/>
                          <a:gd name="T9" fmla="*/ 8 h 40"/>
                          <a:gd name="T10" fmla="*/ 27 w 78"/>
                          <a:gd name="T11" fmla="*/ 3 h 40"/>
                          <a:gd name="T12" fmla="*/ 42 w 78"/>
                          <a:gd name="T13" fmla="*/ 0 h 40"/>
                          <a:gd name="T14" fmla="*/ 55 w 78"/>
                          <a:gd name="T15" fmla="*/ 0 h 40"/>
                          <a:gd name="T16" fmla="*/ 66 w 78"/>
                          <a:gd name="T17" fmla="*/ 0 h 40"/>
                          <a:gd name="T18" fmla="*/ 75 w 78"/>
                          <a:gd name="T19" fmla="*/ 6 h 40"/>
                          <a:gd name="T20" fmla="*/ 77 w 78"/>
                          <a:gd name="T21" fmla="*/ 11 h 40"/>
                          <a:gd name="T22" fmla="*/ 72 w 78"/>
                          <a:gd name="T23" fmla="*/ 8 h 40"/>
                          <a:gd name="T24" fmla="*/ 63 w 78"/>
                          <a:gd name="T25" fmla="*/ 6 h 40"/>
                          <a:gd name="T26" fmla="*/ 49 w 78"/>
                          <a:gd name="T27" fmla="*/ 6 h 40"/>
                          <a:gd name="T28" fmla="*/ 39 w 78"/>
                          <a:gd name="T29" fmla="*/ 8 h 40"/>
                          <a:gd name="T30" fmla="*/ 30 w 78"/>
                          <a:gd name="T31" fmla="*/ 12 h 40"/>
                          <a:gd name="T32" fmla="*/ 22 w 78"/>
                          <a:gd name="T33" fmla="*/ 15 h 40"/>
                          <a:gd name="T34" fmla="*/ 16 w 78"/>
                          <a:gd name="T35" fmla="*/ 20 h 40"/>
                          <a:gd name="T36" fmla="*/ 11 w 78"/>
                          <a:gd name="T37" fmla="*/ 27 h 40"/>
                          <a:gd name="T38" fmla="*/ 7 w 78"/>
                          <a:gd name="T39" fmla="*/ 35 h 40"/>
                          <a:gd name="T40" fmla="*/ 1 w 78"/>
                          <a:gd name="T41"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8" h="40">
                            <a:moveTo>
                              <a:pt x="1" y="39"/>
                            </a:moveTo>
                            <a:lnTo>
                              <a:pt x="0" y="35"/>
                            </a:lnTo>
                            <a:lnTo>
                              <a:pt x="4" y="23"/>
                            </a:lnTo>
                            <a:lnTo>
                              <a:pt x="11" y="13"/>
                            </a:lnTo>
                            <a:lnTo>
                              <a:pt x="18" y="8"/>
                            </a:lnTo>
                            <a:lnTo>
                              <a:pt x="27" y="3"/>
                            </a:lnTo>
                            <a:lnTo>
                              <a:pt x="42" y="0"/>
                            </a:lnTo>
                            <a:lnTo>
                              <a:pt x="55" y="0"/>
                            </a:lnTo>
                            <a:lnTo>
                              <a:pt x="66" y="0"/>
                            </a:lnTo>
                            <a:lnTo>
                              <a:pt x="75" y="6"/>
                            </a:lnTo>
                            <a:lnTo>
                              <a:pt x="77" y="11"/>
                            </a:lnTo>
                            <a:lnTo>
                              <a:pt x="72" y="8"/>
                            </a:lnTo>
                            <a:lnTo>
                              <a:pt x="63" y="6"/>
                            </a:lnTo>
                            <a:lnTo>
                              <a:pt x="49" y="6"/>
                            </a:lnTo>
                            <a:lnTo>
                              <a:pt x="39" y="8"/>
                            </a:lnTo>
                            <a:lnTo>
                              <a:pt x="30" y="12"/>
                            </a:lnTo>
                            <a:lnTo>
                              <a:pt x="22" y="15"/>
                            </a:lnTo>
                            <a:lnTo>
                              <a:pt x="16" y="20"/>
                            </a:lnTo>
                            <a:lnTo>
                              <a:pt x="11" y="27"/>
                            </a:lnTo>
                            <a:lnTo>
                              <a:pt x="7" y="35"/>
                            </a:lnTo>
                            <a:lnTo>
                              <a:pt x="1" y="39"/>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27" name="Freeform 35"/>
                      <p:cNvSpPr>
                        <a:spLocks/>
                      </p:cNvSpPr>
                      <p:nvPr/>
                    </p:nvSpPr>
                    <p:spPr bwMode="auto">
                      <a:xfrm>
                        <a:off x="3566" y="2072"/>
                        <a:ext cx="62" cy="36"/>
                      </a:xfrm>
                      <a:custGeom>
                        <a:avLst/>
                        <a:gdLst>
                          <a:gd name="T0" fmla="*/ 0 w 62"/>
                          <a:gd name="T1" fmla="*/ 17 h 36"/>
                          <a:gd name="T2" fmla="*/ 1 w 62"/>
                          <a:gd name="T3" fmla="*/ 10 h 36"/>
                          <a:gd name="T4" fmla="*/ 10 w 62"/>
                          <a:gd name="T5" fmla="*/ 4 h 36"/>
                          <a:gd name="T6" fmla="*/ 17 w 62"/>
                          <a:gd name="T7" fmla="*/ 2 h 36"/>
                          <a:gd name="T8" fmla="*/ 27 w 62"/>
                          <a:gd name="T9" fmla="*/ 0 h 36"/>
                          <a:gd name="T10" fmla="*/ 37 w 62"/>
                          <a:gd name="T11" fmla="*/ 2 h 36"/>
                          <a:gd name="T12" fmla="*/ 44 w 62"/>
                          <a:gd name="T13" fmla="*/ 4 h 36"/>
                          <a:gd name="T14" fmla="*/ 53 w 62"/>
                          <a:gd name="T15" fmla="*/ 4 h 36"/>
                          <a:gd name="T16" fmla="*/ 49 w 62"/>
                          <a:gd name="T17" fmla="*/ 8 h 36"/>
                          <a:gd name="T18" fmla="*/ 55 w 62"/>
                          <a:gd name="T19" fmla="*/ 14 h 36"/>
                          <a:gd name="T20" fmla="*/ 56 w 62"/>
                          <a:gd name="T21" fmla="*/ 21 h 36"/>
                          <a:gd name="T22" fmla="*/ 59 w 62"/>
                          <a:gd name="T23" fmla="*/ 28 h 36"/>
                          <a:gd name="T24" fmla="*/ 61 w 62"/>
                          <a:gd name="T25" fmla="*/ 29 h 36"/>
                          <a:gd name="T26" fmla="*/ 59 w 62"/>
                          <a:gd name="T27" fmla="*/ 35 h 36"/>
                          <a:gd name="T28" fmla="*/ 51 w 62"/>
                          <a:gd name="T29" fmla="*/ 31 h 36"/>
                          <a:gd name="T30" fmla="*/ 47 w 62"/>
                          <a:gd name="T31" fmla="*/ 25 h 36"/>
                          <a:gd name="T32" fmla="*/ 46 w 62"/>
                          <a:gd name="T33" fmla="*/ 21 h 36"/>
                          <a:gd name="T34" fmla="*/ 40 w 62"/>
                          <a:gd name="T35" fmla="*/ 20 h 36"/>
                          <a:gd name="T36" fmla="*/ 37 w 62"/>
                          <a:gd name="T37" fmla="*/ 22 h 36"/>
                          <a:gd name="T38" fmla="*/ 31 w 62"/>
                          <a:gd name="T39" fmla="*/ 24 h 36"/>
                          <a:gd name="T40" fmla="*/ 23 w 62"/>
                          <a:gd name="T41" fmla="*/ 24 h 36"/>
                          <a:gd name="T42" fmla="*/ 18 w 62"/>
                          <a:gd name="T43" fmla="*/ 21 h 36"/>
                          <a:gd name="T44" fmla="*/ 15 w 62"/>
                          <a:gd name="T45" fmla="*/ 16 h 36"/>
                          <a:gd name="T46" fmla="*/ 14 w 62"/>
                          <a:gd name="T47" fmla="*/ 12 h 36"/>
                          <a:gd name="T48" fmla="*/ 6 w 62"/>
                          <a:gd name="T49" fmla="*/ 14 h 36"/>
                          <a:gd name="T50" fmla="*/ 0 w 62"/>
                          <a:gd name="T51" fmla="*/ 1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2" h="36">
                            <a:moveTo>
                              <a:pt x="0" y="17"/>
                            </a:moveTo>
                            <a:lnTo>
                              <a:pt x="1" y="10"/>
                            </a:lnTo>
                            <a:lnTo>
                              <a:pt x="10" y="4"/>
                            </a:lnTo>
                            <a:lnTo>
                              <a:pt x="17" y="2"/>
                            </a:lnTo>
                            <a:lnTo>
                              <a:pt x="27" y="0"/>
                            </a:lnTo>
                            <a:lnTo>
                              <a:pt x="37" y="2"/>
                            </a:lnTo>
                            <a:lnTo>
                              <a:pt x="44" y="4"/>
                            </a:lnTo>
                            <a:lnTo>
                              <a:pt x="53" y="4"/>
                            </a:lnTo>
                            <a:lnTo>
                              <a:pt x="49" y="8"/>
                            </a:lnTo>
                            <a:lnTo>
                              <a:pt x="55" y="14"/>
                            </a:lnTo>
                            <a:lnTo>
                              <a:pt x="56" y="21"/>
                            </a:lnTo>
                            <a:lnTo>
                              <a:pt x="59" y="28"/>
                            </a:lnTo>
                            <a:lnTo>
                              <a:pt x="61" y="29"/>
                            </a:lnTo>
                            <a:lnTo>
                              <a:pt x="59" y="35"/>
                            </a:lnTo>
                            <a:lnTo>
                              <a:pt x="51" y="31"/>
                            </a:lnTo>
                            <a:lnTo>
                              <a:pt x="47" y="25"/>
                            </a:lnTo>
                            <a:lnTo>
                              <a:pt x="46" y="21"/>
                            </a:lnTo>
                            <a:lnTo>
                              <a:pt x="40" y="20"/>
                            </a:lnTo>
                            <a:lnTo>
                              <a:pt x="37" y="22"/>
                            </a:lnTo>
                            <a:lnTo>
                              <a:pt x="31" y="24"/>
                            </a:lnTo>
                            <a:lnTo>
                              <a:pt x="23" y="24"/>
                            </a:lnTo>
                            <a:lnTo>
                              <a:pt x="18" y="21"/>
                            </a:lnTo>
                            <a:lnTo>
                              <a:pt x="15" y="16"/>
                            </a:lnTo>
                            <a:lnTo>
                              <a:pt x="14" y="12"/>
                            </a:lnTo>
                            <a:lnTo>
                              <a:pt x="6" y="14"/>
                            </a:lnTo>
                            <a:lnTo>
                              <a:pt x="0" y="17"/>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28" name="Freeform 36"/>
                      <p:cNvSpPr>
                        <a:spLocks/>
                      </p:cNvSpPr>
                      <p:nvPr/>
                    </p:nvSpPr>
                    <p:spPr bwMode="auto">
                      <a:xfrm>
                        <a:off x="3561" y="2091"/>
                        <a:ext cx="17" cy="17"/>
                      </a:xfrm>
                      <a:custGeom>
                        <a:avLst/>
                        <a:gdLst>
                          <a:gd name="T0" fmla="*/ 16 w 17"/>
                          <a:gd name="T1" fmla="*/ 0 h 17"/>
                          <a:gd name="T2" fmla="*/ 3 w 17"/>
                          <a:gd name="T3" fmla="*/ 7 h 17"/>
                          <a:gd name="T4" fmla="*/ 0 w 17"/>
                          <a:gd name="T5" fmla="*/ 12 h 17"/>
                          <a:gd name="T6" fmla="*/ 9 w 17"/>
                          <a:gd name="T7" fmla="*/ 16 h 17"/>
                          <a:gd name="T8" fmla="*/ 9 w 17"/>
                          <a:gd name="T9" fmla="*/ 3 h 17"/>
                          <a:gd name="T10" fmla="*/ 16 w 17"/>
                          <a:gd name="T11" fmla="*/ 0 h 17"/>
                        </a:gdLst>
                        <a:ahLst/>
                        <a:cxnLst>
                          <a:cxn ang="0">
                            <a:pos x="T0" y="T1"/>
                          </a:cxn>
                          <a:cxn ang="0">
                            <a:pos x="T2" y="T3"/>
                          </a:cxn>
                          <a:cxn ang="0">
                            <a:pos x="T4" y="T5"/>
                          </a:cxn>
                          <a:cxn ang="0">
                            <a:pos x="T6" y="T7"/>
                          </a:cxn>
                          <a:cxn ang="0">
                            <a:pos x="T8" y="T9"/>
                          </a:cxn>
                          <a:cxn ang="0">
                            <a:pos x="T10" y="T11"/>
                          </a:cxn>
                        </a:cxnLst>
                        <a:rect l="0" t="0" r="r" b="b"/>
                        <a:pathLst>
                          <a:path w="17" h="17">
                            <a:moveTo>
                              <a:pt x="16" y="0"/>
                            </a:moveTo>
                            <a:lnTo>
                              <a:pt x="3" y="7"/>
                            </a:lnTo>
                            <a:lnTo>
                              <a:pt x="0" y="12"/>
                            </a:lnTo>
                            <a:lnTo>
                              <a:pt x="9" y="16"/>
                            </a:lnTo>
                            <a:lnTo>
                              <a:pt x="9" y="3"/>
                            </a:lnTo>
                            <a:lnTo>
                              <a:pt x="16" y="0"/>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41029" name="Freeform 37"/>
                  <p:cNvSpPr>
                    <a:spLocks/>
                  </p:cNvSpPr>
                  <p:nvPr/>
                </p:nvSpPr>
                <p:spPr bwMode="auto">
                  <a:xfrm>
                    <a:off x="3494" y="2133"/>
                    <a:ext cx="60" cy="34"/>
                  </a:xfrm>
                  <a:custGeom>
                    <a:avLst/>
                    <a:gdLst>
                      <a:gd name="T0" fmla="*/ 15 w 60"/>
                      <a:gd name="T1" fmla="*/ 0 h 34"/>
                      <a:gd name="T2" fmla="*/ 9 w 60"/>
                      <a:gd name="T3" fmla="*/ 3 h 34"/>
                      <a:gd name="T4" fmla="*/ 5 w 60"/>
                      <a:gd name="T5" fmla="*/ 5 h 34"/>
                      <a:gd name="T6" fmla="*/ 1 w 60"/>
                      <a:gd name="T7" fmla="*/ 10 h 34"/>
                      <a:gd name="T8" fmla="*/ 0 w 60"/>
                      <a:gd name="T9" fmla="*/ 15 h 34"/>
                      <a:gd name="T10" fmla="*/ 2 w 60"/>
                      <a:gd name="T11" fmla="*/ 21 h 34"/>
                      <a:gd name="T12" fmla="*/ 10 w 60"/>
                      <a:gd name="T13" fmla="*/ 21 h 34"/>
                      <a:gd name="T14" fmla="*/ 17 w 60"/>
                      <a:gd name="T15" fmla="*/ 25 h 34"/>
                      <a:gd name="T16" fmla="*/ 22 w 60"/>
                      <a:gd name="T17" fmla="*/ 29 h 34"/>
                      <a:gd name="T18" fmla="*/ 29 w 60"/>
                      <a:gd name="T19" fmla="*/ 33 h 34"/>
                      <a:gd name="T20" fmla="*/ 38 w 60"/>
                      <a:gd name="T21" fmla="*/ 31 h 34"/>
                      <a:gd name="T22" fmla="*/ 44 w 60"/>
                      <a:gd name="T23" fmla="*/ 28 h 34"/>
                      <a:gd name="T24" fmla="*/ 53 w 60"/>
                      <a:gd name="T25" fmla="*/ 25 h 34"/>
                      <a:gd name="T26" fmla="*/ 59 w 60"/>
                      <a:gd name="T27" fmla="*/ 2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34">
                        <a:moveTo>
                          <a:pt x="15" y="0"/>
                        </a:moveTo>
                        <a:lnTo>
                          <a:pt x="9" y="3"/>
                        </a:lnTo>
                        <a:lnTo>
                          <a:pt x="5" y="5"/>
                        </a:lnTo>
                        <a:lnTo>
                          <a:pt x="1" y="10"/>
                        </a:lnTo>
                        <a:lnTo>
                          <a:pt x="0" y="15"/>
                        </a:lnTo>
                        <a:lnTo>
                          <a:pt x="2" y="21"/>
                        </a:lnTo>
                        <a:lnTo>
                          <a:pt x="10" y="21"/>
                        </a:lnTo>
                        <a:lnTo>
                          <a:pt x="17" y="25"/>
                        </a:lnTo>
                        <a:lnTo>
                          <a:pt x="22" y="29"/>
                        </a:lnTo>
                        <a:lnTo>
                          <a:pt x="29" y="33"/>
                        </a:lnTo>
                        <a:lnTo>
                          <a:pt x="38" y="31"/>
                        </a:lnTo>
                        <a:lnTo>
                          <a:pt x="44" y="28"/>
                        </a:lnTo>
                        <a:lnTo>
                          <a:pt x="53" y="25"/>
                        </a:lnTo>
                        <a:lnTo>
                          <a:pt x="59" y="25"/>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30" name="Group 38"/>
                <p:cNvGrpSpPr>
                  <a:grpSpLocks/>
                </p:cNvGrpSpPr>
                <p:nvPr/>
              </p:nvGrpSpPr>
              <p:grpSpPr bwMode="auto">
                <a:xfrm>
                  <a:off x="3324" y="1805"/>
                  <a:ext cx="439" cy="427"/>
                  <a:chOff x="3324" y="1805"/>
                  <a:chExt cx="439" cy="427"/>
                </a:xfrm>
              </p:grpSpPr>
              <p:sp>
                <p:nvSpPr>
                  <p:cNvPr id="341031" name="Freeform 39"/>
                  <p:cNvSpPr>
                    <a:spLocks/>
                  </p:cNvSpPr>
                  <p:nvPr/>
                </p:nvSpPr>
                <p:spPr bwMode="auto">
                  <a:xfrm>
                    <a:off x="3324" y="1805"/>
                    <a:ext cx="439" cy="427"/>
                  </a:xfrm>
                  <a:custGeom>
                    <a:avLst/>
                    <a:gdLst>
                      <a:gd name="T0" fmla="*/ 67 w 439"/>
                      <a:gd name="T1" fmla="*/ 392 h 427"/>
                      <a:gd name="T2" fmla="*/ 54 w 439"/>
                      <a:gd name="T3" fmla="*/ 373 h 427"/>
                      <a:gd name="T4" fmla="*/ 40 w 439"/>
                      <a:gd name="T5" fmla="*/ 349 h 427"/>
                      <a:gd name="T6" fmla="*/ 31 w 439"/>
                      <a:gd name="T7" fmla="*/ 323 h 427"/>
                      <a:gd name="T8" fmla="*/ 23 w 439"/>
                      <a:gd name="T9" fmla="*/ 303 h 427"/>
                      <a:gd name="T10" fmla="*/ 15 w 439"/>
                      <a:gd name="T11" fmla="*/ 231 h 427"/>
                      <a:gd name="T12" fmla="*/ 0 w 439"/>
                      <a:gd name="T13" fmla="*/ 199 h 427"/>
                      <a:gd name="T14" fmla="*/ 3 w 439"/>
                      <a:gd name="T15" fmla="*/ 160 h 427"/>
                      <a:gd name="T16" fmla="*/ 38 w 439"/>
                      <a:gd name="T17" fmla="*/ 124 h 427"/>
                      <a:gd name="T18" fmla="*/ 57 w 439"/>
                      <a:gd name="T19" fmla="*/ 74 h 427"/>
                      <a:gd name="T20" fmla="*/ 79 w 439"/>
                      <a:gd name="T21" fmla="*/ 45 h 427"/>
                      <a:gd name="T22" fmla="*/ 115 w 439"/>
                      <a:gd name="T23" fmla="*/ 33 h 427"/>
                      <a:gd name="T24" fmla="*/ 168 w 439"/>
                      <a:gd name="T25" fmla="*/ 5 h 427"/>
                      <a:gd name="T26" fmla="*/ 203 w 439"/>
                      <a:gd name="T27" fmla="*/ 2 h 427"/>
                      <a:gd name="T28" fmla="*/ 236 w 439"/>
                      <a:gd name="T29" fmla="*/ 5 h 427"/>
                      <a:gd name="T30" fmla="*/ 285 w 439"/>
                      <a:gd name="T31" fmla="*/ 18 h 427"/>
                      <a:gd name="T32" fmla="*/ 330 w 439"/>
                      <a:gd name="T33" fmla="*/ 35 h 427"/>
                      <a:gd name="T34" fmla="*/ 361 w 439"/>
                      <a:gd name="T35" fmla="*/ 70 h 427"/>
                      <a:gd name="T36" fmla="*/ 376 w 439"/>
                      <a:gd name="T37" fmla="*/ 104 h 427"/>
                      <a:gd name="T38" fmla="*/ 395 w 439"/>
                      <a:gd name="T39" fmla="*/ 132 h 427"/>
                      <a:gd name="T40" fmla="*/ 422 w 439"/>
                      <a:gd name="T41" fmla="*/ 181 h 427"/>
                      <a:gd name="T42" fmla="*/ 438 w 439"/>
                      <a:gd name="T43" fmla="*/ 224 h 427"/>
                      <a:gd name="T44" fmla="*/ 428 w 439"/>
                      <a:gd name="T45" fmla="*/ 262 h 427"/>
                      <a:gd name="T46" fmla="*/ 421 w 439"/>
                      <a:gd name="T47" fmla="*/ 299 h 427"/>
                      <a:gd name="T48" fmla="*/ 393 w 439"/>
                      <a:gd name="T49" fmla="*/ 327 h 427"/>
                      <a:gd name="T50" fmla="*/ 347 w 439"/>
                      <a:gd name="T51" fmla="*/ 373 h 427"/>
                      <a:gd name="T52" fmla="*/ 330 w 439"/>
                      <a:gd name="T53" fmla="*/ 404 h 427"/>
                      <a:gd name="T54" fmla="*/ 286 w 439"/>
                      <a:gd name="T55" fmla="*/ 426 h 427"/>
                      <a:gd name="T56" fmla="*/ 321 w 439"/>
                      <a:gd name="T57" fmla="*/ 345 h 427"/>
                      <a:gd name="T58" fmla="*/ 337 w 439"/>
                      <a:gd name="T59" fmla="*/ 275 h 427"/>
                      <a:gd name="T60" fmla="*/ 332 w 439"/>
                      <a:gd name="T61" fmla="*/ 238 h 427"/>
                      <a:gd name="T62" fmla="*/ 330 w 439"/>
                      <a:gd name="T63" fmla="*/ 188 h 427"/>
                      <a:gd name="T64" fmla="*/ 287 w 439"/>
                      <a:gd name="T65" fmla="*/ 198 h 427"/>
                      <a:gd name="T66" fmla="*/ 243 w 439"/>
                      <a:gd name="T67" fmla="*/ 210 h 427"/>
                      <a:gd name="T68" fmla="*/ 180 w 439"/>
                      <a:gd name="T69" fmla="*/ 208 h 427"/>
                      <a:gd name="T70" fmla="*/ 152 w 439"/>
                      <a:gd name="T71" fmla="*/ 197 h 427"/>
                      <a:gd name="T72" fmla="*/ 118 w 439"/>
                      <a:gd name="T73" fmla="*/ 202 h 427"/>
                      <a:gd name="T74" fmla="*/ 108 w 439"/>
                      <a:gd name="T75" fmla="*/ 229 h 427"/>
                      <a:gd name="T76" fmla="*/ 89 w 439"/>
                      <a:gd name="T77" fmla="*/ 245 h 427"/>
                      <a:gd name="T78" fmla="*/ 77 w 439"/>
                      <a:gd name="T79" fmla="*/ 288 h 427"/>
                      <a:gd name="T80" fmla="*/ 64 w 439"/>
                      <a:gd name="T81" fmla="*/ 298 h 427"/>
                      <a:gd name="T82" fmla="*/ 50 w 439"/>
                      <a:gd name="T83" fmla="*/ 302 h 427"/>
                      <a:gd name="T84" fmla="*/ 45 w 439"/>
                      <a:gd name="T85" fmla="*/ 314 h 427"/>
                      <a:gd name="T86" fmla="*/ 52 w 439"/>
                      <a:gd name="T87" fmla="*/ 333 h 427"/>
                      <a:gd name="T88" fmla="*/ 76 w 439"/>
                      <a:gd name="T89" fmla="*/ 341 h 427"/>
                      <a:gd name="T90" fmla="*/ 84 w 439"/>
                      <a:gd name="T91" fmla="*/ 40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9" h="427">
                        <a:moveTo>
                          <a:pt x="84" y="402"/>
                        </a:moveTo>
                        <a:lnTo>
                          <a:pt x="67" y="392"/>
                        </a:lnTo>
                        <a:lnTo>
                          <a:pt x="57" y="382"/>
                        </a:lnTo>
                        <a:lnTo>
                          <a:pt x="54" y="373"/>
                        </a:lnTo>
                        <a:lnTo>
                          <a:pt x="50" y="354"/>
                        </a:lnTo>
                        <a:lnTo>
                          <a:pt x="40" y="349"/>
                        </a:lnTo>
                        <a:lnTo>
                          <a:pt x="36" y="332"/>
                        </a:lnTo>
                        <a:lnTo>
                          <a:pt x="31" y="323"/>
                        </a:lnTo>
                        <a:lnTo>
                          <a:pt x="27" y="318"/>
                        </a:lnTo>
                        <a:lnTo>
                          <a:pt x="23" y="303"/>
                        </a:lnTo>
                        <a:lnTo>
                          <a:pt x="6" y="276"/>
                        </a:lnTo>
                        <a:lnTo>
                          <a:pt x="15" y="231"/>
                        </a:lnTo>
                        <a:lnTo>
                          <a:pt x="6" y="226"/>
                        </a:lnTo>
                        <a:lnTo>
                          <a:pt x="0" y="199"/>
                        </a:lnTo>
                        <a:lnTo>
                          <a:pt x="1" y="181"/>
                        </a:lnTo>
                        <a:lnTo>
                          <a:pt x="3" y="160"/>
                        </a:lnTo>
                        <a:lnTo>
                          <a:pt x="13" y="137"/>
                        </a:lnTo>
                        <a:lnTo>
                          <a:pt x="38" y="124"/>
                        </a:lnTo>
                        <a:lnTo>
                          <a:pt x="36" y="101"/>
                        </a:lnTo>
                        <a:lnTo>
                          <a:pt x="57" y="74"/>
                        </a:lnTo>
                        <a:lnTo>
                          <a:pt x="68" y="63"/>
                        </a:lnTo>
                        <a:lnTo>
                          <a:pt x="79" y="45"/>
                        </a:lnTo>
                        <a:lnTo>
                          <a:pt x="97" y="33"/>
                        </a:lnTo>
                        <a:lnTo>
                          <a:pt x="115" y="33"/>
                        </a:lnTo>
                        <a:lnTo>
                          <a:pt x="144" y="7"/>
                        </a:lnTo>
                        <a:lnTo>
                          <a:pt x="168" y="5"/>
                        </a:lnTo>
                        <a:lnTo>
                          <a:pt x="186" y="0"/>
                        </a:lnTo>
                        <a:lnTo>
                          <a:pt x="203" y="2"/>
                        </a:lnTo>
                        <a:lnTo>
                          <a:pt x="219" y="5"/>
                        </a:lnTo>
                        <a:lnTo>
                          <a:pt x="236" y="5"/>
                        </a:lnTo>
                        <a:lnTo>
                          <a:pt x="260" y="7"/>
                        </a:lnTo>
                        <a:lnTo>
                          <a:pt x="285" y="18"/>
                        </a:lnTo>
                        <a:lnTo>
                          <a:pt x="299" y="27"/>
                        </a:lnTo>
                        <a:lnTo>
                          <a:pt x="330" y="35"/>
                        </a:lnTo>
                        <a:lnTo>
                          <a:pt x="350" y="55"/>
                        </a:lnTo>
                        <a:lnTo>
                          <a:pt x="361" y="70"/>
                        </a:lnTo>
                        <a:lnTo>
                          <a:pt x="371" y="87"/>
                        </a:lnTo>
                        <a:lnTo>
                          <a:pt x="376" y="104"/>
                        </a:lnTo>
                        <a:lnTo>
                          <a:pt x="385" y="118"/>
                        </a:lnTo>
                        <a:lnTo>
                          <a:pt x="395" y="132"/>
                        </a:lnTo>
                        <a:lnTo>
                          <a:pt x="412" y="149"/>
                        </a:lnTo>
                        <a:lnTo>
                          <a:pt x="422" y="181"/>
                        </a:lnTo>
                        <a:lnTo>
                          <a:pt x="431" y="206"/>
                        </a:lnTo>
                        <a:lnTo>
                          <a:pt x="438" y="224"/>
                        </a:lnTo>
                        <a:lnTo>
                          <a:pt x="436" y="236"/>
                        </a:lnTo>
                        <a:lnTo>
                          <a:pt x="428" y="262"/>
                        </a:lnTo>
                        <a:lnTo>
                          <a:pt x="419" y="276"/>
                        </a:lnTo>
                        <a:lnTo>
                          <a:pt x="421" y="299"/>
                        </a:lnTo>
                        <a:lnTo>
                          <a:pt x="415" y="312"/>
                        </a:lnTo>
                        <a:lnTo>
                          <a:pt x="393" y="327"/>
                        </a:lnTo>
                        <a:lnTo>
                          <a:pt x="386" y="342"/>
                        </a:lnTo>
                        <a:lnTo>
                          <a:pt x="347" y="373"/>
                        </a:lnTo>
                        <a:lnTo>
                          <a:pt x="347" y="387"/>
                        </a:lnTo>
                        <a:lnTo>
                          <a:pt x="330" y="404"/>
                        </a:lnTo>
                        <a:lnTo>
                          <a:pt x="301" y="419"/>
                        </a:lnTo>
                        <a:lnTo>
                          <a:pt x="286" y="426"/>
                        </a:lnTo>
                        <a:lnTo>
                          <a:pt x="304" y="387"/>
                        </a:lnTo>
                        <a:lnTo>
                          <a:pt x="321" y="345"/>
                        </a:lnTo>
                        <a:lnTo>
                          <a:pt x="330" y="311"/>
                        </a:lnTo>
                        <a:lnTo>
                          <a:pt x="337" y="275"/>
                        </a:lnTo>
                        <a:lnTo>
                          <a:pt x="337" y="257"/>
                        </a:lnTo>
                        <a:lnTo>
                          <a:pt x="332" y="238"/>
                        </a:lnTo>
                        <a:lnTo>
                          <a:pt x="334" y="200"/>
                        </a:lnTo>
                        <a:lnTo>
                          <a:pt x="330" y="188"/>
                        </a:lnTo>
                        <a:lnTo>
                          <a:pt x="321" y="180"/>
                        </a:lnTo>
                        <a:lnTo>
                          <a:pt x="287" y="198"/>
                        </a:lnTo>
                        <a:lnTo>
                          <a:pt x="269" y="206"/>
                        </a:lnTo>
                        <a:lnTo>
                          <a:pt x="243" y="210"/>
                        </a:lnTo>
                        <a:lnTo>
                          <a:pt x="207" y="210"/>
                        </a:lnTo>
                        <a:lnTo>
                          <a:pt x="180" y="208"/>
                        </a:lnTo>
                        <a:lnTo>
                          <a:pt x="166" y="204"/>
                        </a:lnTo>
                        <a:lnTo>
                          <a:pt x="152" y="197"/>
                        </a:lnTo>
                        <a:lnTo>
                          <a:pt x="135" y="197"/>
                        </a:lnTo>
                        <a:lnTo>
                          <a:pt x="118" y="202"/>
                        </a:lnTo>
                        <a:lnTo>
                          <a:pt x="111" y="214"/>
                        </a:lnTo>
                        <a:lnTo>
                          <a:pt x="108" y="229"/>
                        </a:lnTo>
                        <a:lnTo>
                          <a:pt x="101" y="243"/>
                        </a:lnTo>
                        <a:lnTo>
                          <a:pt x="89" y="245"/>
                        </a:lnTo>
                        <a:lnTo>
                          <a:pt x="81" y="262"/>
                        </a:lnTo>
                        <a:lnTo>
                          <a:pt x="77" y="288"/>
                        </a:lnTo>
                        <a:lnTo>
                          <a:pt x="72" y="295"/>
                        </a:lnTo>
                        <a:lnTo>
                          <a:pt x="64" y="298"/>
                        </a:lnTo>
                        <a:lnTo>
                          <a:pt x="56" y="299"/>
                        </a:lnTo>
                        <a:lnTo>
                          <a:pt x="50" y="302"/>
                        </a:lnTo>
                        <a:lnTo>
                          <a:pt x="47" y="308"/>
                        </a:lnTo>
                        <a:lnTo>
                          <a:pt x="45" y="314"/>
                        </a:lnTo>
                        <a:lnTo>
                          <a:pt x="47" y="324"/>
                        </a:lnTo>
                        <a:lnTo>
                          <a:pt x="52" y="333"/>
                        </a:lnTo>
                        <a:lnTo>
                          <a:pt x="63" y="341"/>
                        </a:lnTo>
                        <a:lnTo>
                          <a:pt x="76" y="341"/>
                        </a:lnTo>
                        <a:lnTo>
                          <a:pt x="80" y="376"/>
                        </a:lnTo>
                        <a:lnTo>
                          <a:pt x="84" y="402"/>
                        </a:lnTo>
                      </a:path>
                    </a:pathLst>
                  </a:custGeom>
                  <a:solidFill>
                    <a:srgbClr val="7F5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32" name="Group 40"/>
                  <p:cNvGrpSpPr>
                    <a:grpSpLocks/>
                  </p:cNvGrpSpPr>
                  <p:nvPr/>
                </p:nvGrpSpPr>
                <p:grpSpPr bwMode="auto">
                  <a:xfrm>
                    <a:off x="3339" y="1821"/>
                    <a:ext cx="411" cy="300"/>
                    <a:chOff x="3339" y="1821"/>
                    <a:chExt cx="411" cy="300"/>
                  </a:xfrm>
                </p:grpSpPr>
                <p:sp>
                  <p:nvSpPr>
                    <p:cNvPr id="341033" name="Freeform 41"/>
                    <p:cNvSpPr>
                      <a:spLocks/>
                    </p:cNvSpPr>
                    <p:nvPr/>
                  </p:nvSpPr>
                  <p:spPr bwMode="auto">
                    <a:xfrm>
                      <a:off x="3339" y="1934"/>
                      <a:ext cx="173" cy="120"/>
                    </a:xfrm>
                    <a:custGeom>
                      <a:avLst/>
                      <a:gdLst>
                        <a:gd name="T0" fmla="*/ 5 w 173"/>
                        <a:gd name="T1" fmla="*/ 119 h 120"/>
                        <a:gd name="T2" fmla="*/ 36 w 173"/>
                        <a:gd name="T3" fmla="*/ 119 h 120"/>
                        <a:gd name="T4" fmla="*/ 86 w 173"/>
                        <a:gd name="T5" fmla="*/ 93 h 120"/>
                        <a:gd name="T6" fmla="*/ 49 w 173"/>
                        <a:gd name="T7" fmla="*/ 89 h 120"/>
                        <a:gd name="T8" fmla="*/ 21 w 173"/>
                        <a:gd name="T9" fmla="*/ 85 h 120"/>
                        <a:gd name="T10" fmla="*/ 9 w 173"/>
                        <a:gd name="T11" fmla="*/ 81 h 120"/>
                        <a:gd name="T12" fmla="*/ 0 w 173"/>
                        <a:gd name="T13" fmla="*/ 66 h 120"/>
                        <a:gd name="T14" fmla="*/ 0 w 173"/>
                        <a:gd name="T15" fmla="*/ 39 h 120"/>
                        <a:gd name="T16" fmla="*/ 21 w 173"/>
                        <a:gd name="T17" fmla="*/ 49 h 120"/>
                        <a:gd name="T18" fmla="*/ 37 w 173"/>
                        <a:gd name="T19" fmla="*/ 56 h 120"/>
                        <a:gd name="T20" fmla="*/ 61 w 173"/>
                        <a:gd name="T21" fmla="*/ 59 h 120"/>
                        <a:gd name="T22" fmla="*/ 78 w 173"/>
                        <a:gd name="T23" fmla="*/ 61 h 120"/>
                        <a:gd name="T24" fmla="*/ 102 w 173"/>
                        <a:gd name="T25" fmla="*/ 71 h 120"/>
                        <a:gd name="T26" fmla="*/ 85 w 173"/>
                        <a:gd name="T27" fmla="*/ 51 h 120"/>
                        <a:gd name="T28" fmla="*/ 71 w 173"/>
                        <a:gd name="T29" fmla="*/ 40 h 120"/>
                        <a:gd name="T30" fmla="*/ 51 w 173"/>
                        <a:gd name="T31" fmla="*/ 30 h 120"/>
                        <a:gd name="T32" fmla="*/ 53 w 173"/>
                        <a:gd name="T33" fmla="*/ 8 h 120"/>
                        <a:gd name="T34" fmla="*/ 51 w 173"/>
                        <a:gd name="T35" fmla="*/ 0 h 120"/>
                        <a:gd name="T36" fmla="*/ 78 w 173"/>
                        <a:gd name="T37" fmla="*/ 1 h 120"/>
                        <a:gd name="T38" fmla="*/ 78 w 173"/>
                        <a:gd name="T39" fmla="*/ 20 h 120"/>
                        <a:gd name="T40" fmla="*/ 82 w 173"/>
                        <a:gd name="T41" fmla="*/ 34 h 120"/>
                        <a:gd name="T42" fmla="*/ 90 w 173"/>
                        <a:gd name="T43" fmla="*/ 44 h 120"/>
                        <a:gd name="T44" fmla="*/ 106 w 173"/>
                        <a:gd name="T45" fmla="*/ 52 h 120"/>
                        <a:gd name="T46" fmla="*/ 131 w 173"/>
                        <a:gd name="T47" fmla="*/ 61 h 120"/>
                        <a:gd name="T48" fmla="*/ 160 w 173"/>
                        <a:gd name="T49" fmla="*/ 71 h 120"/>
                        <a:gd name="T50" fmla="*/ 172 w 173"/>
                        <a:gd name="T51" fmla="*/ 7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3" h="120">
                          <a:moveTo>
                            <a:pt x="5" y="119"/>
                          </a:moveTo>
                          <a:lnTo>
                            <a:pt x="36" y="119"/>
                          </a:lnTo>
                          <a:lnTo>
                            <a:pt x="86" y="93"/>
                          </a:lnTo>
                          <a:lnTo>
                            <a:pt x="49" y="89"/>
                          </a:lnTo>
                          <a:lnTo>
                            <a:pt x="21" y="85"/>
                          </a:lnTo>
                          <a:lnTo>
                            <a:pt x="9" y="81"/>
                          </a:lnTo>
                          <a:lnTo>
                            <a:pt x="0" y="66"/>
                          </a:lnTo>
                          <a:lnTo>
                            <a:pt x="0" y="39"/>
                          </a:lnTo>
                          <a:lnTo>
                            <a:pt x="21" y="49"/>
                          </a:lnTo>
                          <a:lnTo>
                            <a:pt x="37" y="56"/>
                          </a:lnTo>
                          <a:lnTo>
                            <a:pt x="61" y="59"/>
                          </a:lnTo>
                          <a:lnTo>
                            <a:pt x="78" y="61"/>
                          </a:lnTo>
                          <a:lnTo>
                            <a:pt x="102" y="71"/>
                          </a:lnTo>
                          <a:lnTo>
                            <a:pt x="85" y="51"/>
                          </a:lnTo>
                          <a:lnTo>
                            <a:pt x="71" y="40"/>
                          </a:lnTo>
                          <a:lnTo>
                            <a:pt x="51" y="30"/>
                          </a:lnTo>
                          <a:lnTo>
                            <a:pt x="53" y="8"/>
                          </a:lnTo>
                          <a:lnTo>
                            <a:pt x="51" y="0"/>
                          </a:lnTo>
                          <a:lnTo>
                            <a:pt x="78" y="1"/>
                          </a:lnTo>
                          <a:lnTo>
                            <a:pt x="78" y="20"/>
                          </a:lnTo>
                          <a:lnTo>
                            <a:pt x="82" y="34"/>
                          </a:lnTo>
                          <a:lnTo>
                            <a:pt x="90" y="44"/>
                          </a:lnTo>
                          <a:lnTo>
                            <a:pt x="106" y="52"/>
                          </a:lnTo>
                          <a:lnTo>
                            <a:pt x="131" y="61"/>
                          </a:lnTo>
                          <a:lnTo>
                            <a:pt x="160" y="71"/>
                          </a:lnTo>
                          <a:lnTo>
                            <a:pt x="172" y="73"/>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34" name="Freeform 42"/>
                    <p:cNvSpPr>
                      <a:spLocks/>
                    </p:cNvSpPr>
                    <p:nvPr/>
                  </p:nvSpPr>
                  <p:spPr bwMode="auto">
                    <a:xfrm>
                      <a:off x="3366" y="1880"/>
                      <a:ext cx="334" cy="99"/>
                    </a:xfrm>
                    <a:custGeom>
                      <a:avLst/>
                      <a:gdLst>
                        <a:gd name="T0" fmla="*/ 0 w 334"/>
                        <a:gd name="T1" fmla="*/ 45 h 99"/>
                        <a:gd name="T2" fmla="*/ 23 w 334"/>
                        <a:gd name="T3" fmla="*/ 38 h 99"/>
                        <a:gd name="T4" fmla="*/ 55 w 334"/>
                        <a:gd name="T5" fmla="*/ 40 h 99"/>
                        <a:gd name="T6" fmla="*/ 78 w 334"/>
                        <a:gd name="T7" fmla="*/ 36 h 99"/>
                        <a:gd name="T8" fmla="*/ 70 w 334"/>
                        <a:gd name="T9" fmla="*/ 58 h 99"/>
                        <a:gd name="T10" fmla="*/ 80 w 334"/>
                        <a:gd name="T11" fmla="*/ 74 h 99"/>
                        <a:gd name="T12" fmla="*/ 102 w 334"/>
                        <a:gd name="T13" fmla="*/ 57 h 99"/>
                        <a:gd name="T14" fmla="*/ 123 w 334"/>
                        <a:gd name="T15" fmla="*/ 36 h 99"/>
                        <a:gd name="T16" fmla="*/ 147 w 334"/>
                        <a:gd name="T17" fmla="*/ 21 h 99"/>
                        <a:gd name="T18" fmla="*/ 178 w 334"/>
                        <a:gd name="T19" fmla="*/ 4 h 99"/>
                        <a:gd name="T20" fmla="*/ 188 w 334"/>
                        <a:gd name="T21" fmla="*/ 0 h 99"/>
                        <a:gd name="T22" fmla="*/ 260 w 334"/>
                        <a:gd name="T23" fmla="*/ 19 h 99"/>
                        <a:gd name="T24" fmla="*/ 285 w 334"/>
                        <a:gd name="T25" fmla="*/ 50 h 99"/>
                        <a:gd name="T26" fmla="*/ 292 w 334"/>
                        <a:gd name="T27" fmla="*/ 59 h 99"/>
                        <a:gd name="T28" fmla="*/ 292 w 334"/>
                        <a:gd name="T29" fmla="*/ 96 h 99"/>
                        <a:gd name="T30" fmla="*/ 307 w 334"/>
                        <a:gd name="T31" fmla="*/ 98 h 99"/>
                        <a:gd name="T32" fmla="*/ 328 w 334"/>
                        <a:gd name="T33" fmla="*/ 74 h 99"/>
                        <a:gd name="T34" fmla="*/ 333 w 334"/>
                        <a:gd name="T35" fmla="*/ 54 h 99"/>
                        <a:gd name="T36" fmla="*/ 333 w 334"/>
                        <a:gd name="T37" fmla="*/ 3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4" h="99">
                          <a:moveTo>
                            <a:pt x="0" y="45"/>
                          </a:moveTo>
                          <a:lnTo>
                            <a:pt x="23" y="38"/>
                          </a:lnTo>
                          <a:lnTo>
                            <a:pt x="55" y="40"/>
                          </a:lnTo>
                          <a:lnTo>
                            <a:pt x="78" y="36"/>
                          </a:lnTo>
                          <a:lnTo>
                            <a:pt x="70" y="58"/>
                          </a:lnTo>
                          <a:lnTo>
                            <a:pt x="80" y="74"/>
                          </a:lnTo>
                          <a:lnTo>
                            <a:pt x="102" y="57"/>
                          </a:lnTo>
                          <a:lnTo>
                            <a:pt x="123" y="36"/>
                          </a:lnTo>
                          <a:lnTo>
                            <a:pt x="147" y="21"/>
                          </a:lnTo>
                          <a:lnTo>
                            <a:pt x="178" y="4"/>
                          </a:lnTo>
                          <a:lnTo>
                            <a:pt x="188" y="0"/>
                          </a:lnTo>
                          <a:lnTo>
                            <a:pt x="260" y="19"/>
                          </a:lnTo>
                          <a:lnTo>
                            <a:pt x="285" y="50"/>
                          </a:lnTo>
                          <a:lnTo>
                            <a:pt x="292" y="59"/>
                          </a:lnTo>
                          <a:lnTo>
                            <a:pt x="292" y="96"/>
                          </a:lnTo>
                          <a:lnTo>
                            <a:pt x="307" y="98"/>
                          </a:lnTo>
                          <a:lnTo>
                            <a:pt x="328" y="74"/>
                          </a:lnTo>
                          <a:lnTo>
                            <a:pt x="333" y="54"/>
                          </a:lnTo>
                          <a:lnTo>
                            <a:pt x="333" y="33"/>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35" name="Freeform 43"/>
                    <p:cNvSpPr>
                      <a:spLocks/>
                    </p:cNvSpPr>
                    <p:nvPr/>
                  </p:nvSpPr>
                  <p:spPr bwMode="auto">
                    <a:xfrm>
                      <a:off x="3385" y="1821"/>
                      <a:ext cx="294" cy="122"/>
                    </a:xfrm>
                    <a:custGeom>
                      <a:avLst/>
                      <a:gdLst>
                        <a:gd name="T0" fmla="*/ 102 w 294"/>
                        <a:gd name="T1" fmla="*/ 82 h 122"/>
                        <a:gd name="T2" fmla="*/ 78 w 294"/>
                        <a:gd name="T3" fmla="*/ 72 h 122"/>
                        <a:gd name="T4" fmla="*/ 40 w 294"/>
                        <a:gd name="T5" fmla="*/ 72 h 122"/>
                        <a:gd name="T6" fmla="*/ 0 w 294"/>
                        <a:gd name="T7" fmla="*/ 78 h 122"/>
                        <a:gd name="T8" fmla="*/ 61 w 294"/>
                        <a:gd name="T9" fmla="*/ 55 h 122"/>
                        <a:gd name="T10" fmla="*/ 111 w 294"/>
                        <a:gd name="T11" fmla="*/ 54 h 122"/>
                        <a:gd name="T12" fmla="*/ 93 w 294"/>
                        <a:gd name="T13" fmla="*/ 42 h 122"/>
                        <a:gd name="T14" fmla="*/ 56 w 294"/>
                        <a:gd name="T15" fmla="*/ 31 h 122"/>
                        <a:gd name="T16" fmla="*/ 104 w 294"/>
                        <a:gd name="T17" fmla="*/ 29 h 122"/>
                        <a:gd name="T18" fmla="*/ 122 w 294"/>
                        <a:gd name="T19" fmla="*/ 39 h 122"/>
                        <a:gd name="T20" fmla="*/ 145 w 294"/>
                        <a:gd name="T21" fmla="*/ 49 h 122"/>
                        <a:gd name="T22" fmla="*/ 160 w 294"/>
                        <a:gd name="T23" fmla="*/ 35 h 122"/>
                        <a:gd name="T24" fmla="*/ 131 w 294"/>
                        <a:gd name="T25" fmla="*/ 5 h 122"/>
                        <a:gd name="T26" fmla="*/ 152 w 294"/>
                        <a:gd name="T27" fmla="*/ 0 h 122"/>
                        <a:gd name="T28" fmla="*/ 169 w 294"/>
                        <a:gd name="T29" fmla="*/ 0 h 122"/>
                        <a:gd name="T30" fmla="*/ 183 w 294"/>
                        <a:gd name="T31" fmla="*/ 39 h 122"/>
                        <a:gd name="T32" fmla="*/ 198 w 294"/>
                        <a:gd name="T33" fmla="*/ 25 h 122"/>
                        <a:gd name="T34" fmla="*/ 203 w 294"/>
                        <a:gd name="T35" fmla="*/ 11 h 122"/>
                        <a:gd name="T36" fmla="*/ 217 w 294"/>
                        <a:gd name="T37" fmla="*/ 27 h 122"/>
                        <a:gd name="T38" fmla="*/ 228 w 294"/>
                        <a:gd name="T39" fmla="*/ 43 h 122"/>
                        <a:gd name="T40" fmla="*/ 232 w 294"/>
                        <a:gd name="T41" fmla="*/ 51 h 122"/>
                        <a:gd name="T42" fmla="*/ 237 w 294"/>
                        <a:gd name="T43" fmla="*/ 61 h 122"/>
                        <a:gd name="T44" fmla="*/ 249 w 294"/>
                        <a:gd name="T45" fmla="*/ 65 h 122"/>
                        <a:gd name="T46" fmla="*/ 253 w 294"/>
                        <a:gd name="T47" fmla="*/ 35 h 122"/>
                        <a:gd name="T48" fmla="*/ 271 w 294"/>
                        <a:gd name="T49" fmla="*/ 41 h 122"/>
                        <a:gd name="T50" fmla="*/ 268 w 294"/>
                        <a:gd name="T51" fmla="*/ 66 h 122"/>
                        <a:gd name="T52" fmla="*/ 265 w 294"/>
                        <a:gd name="T53" fmla="*/ 77 h 122"/>
                        <a:gd name="T54" fmla="*/ 278 w 294"/>
                        <a:gd name="T55" fmla="*/ 92 h 122"/>
                        <a:gd name="T56" fmla="*/ 293 w 294"/>
                        <a:gd name="T57" fmla="*/ 12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4" h="122">
                          <a:moveTo>
                            <a:pt x="102" y="82"/>
                          </a:moveTo>
                          <a:lnTo>
                            <a:pt x="78" y="72"/>
                          </a:lnTo>
                          <a:lnTo>
                            <a:pt x="40" y="72"/>
                          </a:lnTo>
                          <a:lnTo>
                            <a:pt x="0" y="78"/>
                          </a:lnTo>
                          <a:lnTo>
                            <a:pt x="61" y="55"/>
                          </a:lnTo>
                          <a:lnTo>
                            <a:pt x="111" y="54"/>
                          </a:lnTo>
                          <a:lnTo>
                            <a:pt x="93" y="42"/>
                          </a:lnTo>
                          <a:lnTo>
                            <a:pt x="56" y="31"/>
                          </a:lnTo>
                          <a:lnTo>
                            <a:pt x="104" y="29"/>
                          </a:lnTo>
                          <a:lnTo>
                            <a:pt x="122" y="39"/>
                          </a:lnTo>
                          <a:lnTo>
                            <a:pt x="145" y="49"/>
                          </a:lnTo>
                          <a:lnTo>
                            <a:pt x="160" y="35"/>
                          </a:lnTo>
                          <a:lnTo>
                            <a:pt x="131" y="5"/>
                          </a:lnTo>
                          <a:lnTo>
                            <a:pt x="152" y="0"/>
                          </a:lnTo>
                          <a:lnTo>
                            <a:pt x="169" y="0"/>
                          </a:lnTo>
                          <a:lnTo>
                            <a:pt x="183" y="39"/>
                          </a:lnTo>
                          <a:lnTo>
                            <a:pt x="198" y="25"/>
                          </a:lnTo>
                          <a:lnTo>
                            <a:pt x="203" y="11"/>
                          </a:lnTo>
                          <a:lnTo>
                            <a:pt x="217" y="27"/>
                          </a:lnTo>
                          <a:lnTo>
                            <a:pt x="228" y="43"/>
                          </a:lnTo>
                          <a:lnTo>
                            <a:pt x="232" y="51"/>
                          </a:lnTo>
                          <a:lnTo>
                            <a:pt x="237" y="61"/>
                          </a:lnTo>
                          <a:lnTo>
                            <a:pt x="249" y="65"/>
                          </a:lnTo>
                          <a:lnTo>
                            <a:pt x="253" y="35"/>
                          </a:lnTo>
                          <a:lnTo>
                            <a:pt x="271" y="41"/>
                          </a:lnTo>
                          <a:lnTo>
                            <a:pt x="268" y="66"/>
                          </a:lnTo>
                          <a:lnTo>
                            <a:pt x="265" y="77"/>
                          </a:lnTo>
                          <a:lnTo>
                            <a:pt x="278" y="92"/>
                          </a:lnTo>
                          <a:lnTo>
                            <a:pt x="293" y="121"/>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36" name="Freeform 44"/>
                    <p:cNvSpPr>
                      <a:spLocks/>
                    </p:cNvSpPr>
                    <p:nvPr/>
                  </p:nvSpPr>
                  <p:spPr bwMode="auto">
                    <a:xfrm>
                      <a:off x="3667" y="1935"/>
                      <a:ext cx="83" cy="186"/>
                    </a:xfrm>
                    <a:custGeom>
                      <a:avLst/>
                      <a:gdLst>
                        <a:gd name="T0" fmla="*/ 44 w 83"/>
                        <a:gd name="T1" fmla="*/ 0 h 186"/>
                        <a:gd name="T2" fmla="*/ 64 w 83"/>
                        <a:gd name="T3" fmla="*/ 43 h 186"/>
                        <a:gd name="T4" fmla="*/ 73 w 83"/>
                        <a:gd name="T5" fmla="*/ 67 h 186"/>
                        <a:gd name="T6" fmla="*/ 81 w 83"/>
                        <a:gd name="T7" fmla="*/ 89 h 186"/>
                        <a:gd name="T8" fmla="*/ 82 w 83"/>
                        <a:gd name="T9" fmla="*/ 106 h 186"/>
                        <a:gd name="T10" fmla="*/ 77 w 83"/>
                        <a:gd name="T11" fmla="*/ 127 h 186"/>
                        <a:gd name="T12" fmla="*/ 71 w 83"/>
                        <a:gd name="T13" fmla="*/ 137 h 186"/>
                        <a:gd name="T14" fmla="*/ 64 w 83"/>
                        <a:gd name="T15" fmla="*/ 108 h 186"/>
                        <a:gd name="T16" fmla="*/ 56 w 83"/>
                        <a:gd name="T17" fmla="*/ 84 h 186"/>
                        <a:gd name="T18" fmla="*/ 40 w 83"/>
                        <a:gd name="T19" fmla="*/ 55 h 186"/>
                        <a:gd name="T20" fmla="*/ 25 w 83"/>
                        <a:gd name="T21" fmla="*/ 33 h 186"/>
                        <a:gd name="T22" fmla="*/ 16 w 83"/>
                        <a:gd name="T23" fmla="*/ 81 h 186"/>
                        <a:gd name="T24" fmla="*/ 36 w 83"/>
                        <a:gd name="T25" fmla="*/ 109 h 186"/>
                        <a:gd name="T26" fmla="*/ 47 w 83"/>
                        <a:gd name="T27" fmla="*/ 123 h 186"/>
                        <a:gd name="T28" fmla="*/ 53 w 83"/>
                        <a:gd name="T29" fmla="*/ 185 h 186"/>
                        <a:gd name="T30" fmla="*/ 18 w 83"/>
                        <a:gd name="T31" fmla="*/ 170 h 186"/>
                        <a:gd name="T32" fmla="*/ 11 w 83"/>
                        <a:gd name="T33" fmla="*/ 146 h 186"/>
                        <a:gd name="T34" fmla="*/ 0 w 83"/>
                        <a:gd name="T35" fmla="*/ 11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86">
                          <a:moveTo>
                            <a:pt x="44" y="0"/>
                          </a:moveTo>
                          <a:lnTo>
                            <a:pt x="64" y="43"/>
                          </a:lnTo>
                          <a:lnTo>
                            <a:pt x="73" y="67"/>
                          </a:lnTo>
                          <a:lnTo>
                            <a:pt x="81" y="89"/>
                          </a:lnTo>
                          <a:lnTo>
                            <a:pt x="82" y="106"/>
                          </a:lnTo>
                          <a:lnTo>
                            <a:pt x="77" y="127"/>
                          </a:lnTo>
                          <a:lnTo>
                            <a:pt x="71" y="137"/>
                          </a:lnTo>
                          <a:lnTo>
                            <a:pt x="64" y="108"/>
                          </a:lnTo>
                          <a:lnTo>
                            <a:pt x="56" y="84"/>
                          </a:lnTo>
                          <a:lnTo>
                            <a:pt x="40" y="55"/>
                          </a:lnTo>
                          <a:lnTo>
                            <a:pt x="25" y="33"/>
                          </a:lnTo>
                          <a:lnTo>
                            <a:pt x="16" y="81"/>
                          </a:lnTo>
                          <a:lnTo>
                            <a:pt x="36" y="109"/>
                          </a:lnTo>
                          <a:lnTo>
                            <a:pt x="47" y="123"/>
                          </a:lnTo>
                          <a:lnTo>
                            <a:pt x="53" y="185"/>
                          </a:lnTo>
                          <a:lnTo>
                            <a:pt x="18" y="170"/>
                          </a:lnTo>
                          <a:lnTo>
                            <a:pt x="11" y="146"/>
                          </a:lnTo>
                          <a:lnTo>
                            <a:pt x="0" y="117"/>
                          </a:lnTo>
                        </a:path>
                      </a:pathLst>
                    </a:custGeom>
                    <a:noFill/>
                    <a:ln w="12700" cap="rnd" cmpd="sng">
                      <a:solidFill>
                        <a:srgbClr val="5F3F1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sp>
              <p:nvSpPr>
                <p:cNvPr id="341037" name="Oval 45"/>
                <p:cNvSpPr>
                  <a:spLocks noChangeArrowheads="1"/>
                </p:cNvSpPr>
                <p:nvPr/>
              </p:nvSpPr>
              <p:spPr bwMode="auto">
                <a:xfrm>
                  <a:off x="3385" y="2134"/>
                  <a:ext cx="18" cy="20"/>
                </a:xfrm>
                <a:prstGeom prst="ellipse">
                  <a:avLst/>
                </a:prstGeom>
                <a:solidFill>
                  <a:srgbClr val="FF5FBF"/>
                </a:solidFill>
                <a:ln w="12700">
                  <a:solidFill>
                    <a:srgbClr val="FF009F"/>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41038" name="Group 46"/>
              <p:cNvGrpSpPr>
                <a:grpSpLocks/>
              </p:cNvGrpSpPr>
              <p:nvPr/>
            </p:nvGrpSpPr>
            <p:grpSpPr bwMode="auto">
              <a:xfrm>
                <a:off x="3091" y="2216"/>
                <a:ext cx="760" cy="935"/>
                <a:chOff x="3091" y="2216"/>
                <a:chExt cx="760" cy="935"/>
              </a:xfrm>
            </p:grpSpPr>
            <p:sp>
              <p:nvSpPr>
                <p:cNvPr id="341039" name="Freeform 47"/>
                <p:cNvSpPr>
                  <a:spLocks/>
                </p:cNvSpPr>
                <p:nvPr/>
              </p:nvSpPr>
              <p:spPr bwMode="auto">
                <a:xfrm>
                  <a:off x="3449" y="2216"/>
                  <a:ext cx="70" cy="293"/>
                </a:xfrm>
                <a:custGeom>
                  <a:avLst/>
                  <a:gdLst>
                    <a:gd name="T0" fmla="*/ 69 w 70"/>
                    <a:gd name="T1" fmla="*/ 4 h 293"/>
                    <a:gd name="T2" fmla="*/ 13 w 70"/>
                    <a:gd name="T3" fmla="*/ 282 h 293"/>
                    <a:gd name="T4" fmla="*/ 0 w 70"/>
                    <a:gd name="T5" fmla="*/ 292 h 293"/>
                    <a:gd name="T6" fmla="*/ 58 w 70"/>
                    <a:gd name="T7" fmla="*/ 3 h 293"/>
                    <a:gd name="T8" fmla="*/ 62 w 70"/>
                    <a:gd name="T9" fmla="*/ 0 h 293"/>
                    <a:gd name="T10" fmla="*/ 66 w 70"/>
                    <a:gd name="T11" fmla="*/ 0 h 293"/>
                    <a:gd name="T12" fmla="*/ 69 w 70"/>
                    <a:gd name="T13" fmla="*/ 4 h 293"/>
                  </a:gdLst>
                  <a:ahLst/>
                  <a:cxnLst>
                    <a:cxn ang="0">
                      <a:pos x="T0" y="T1"/>
                    </a:cxn>
                    <a:cxn ang="0">
                      <a:pos x="T2" y="T3"/>
                    </a:cxn>
                    <a:cxn ang="0">
                      <a:pos x="T4" y="T5"/>
                    </a:cxn>
                    <a:cxn ang="0">
                      <a:pos x="T6" y="T7"/>
                    </a:cxn>
                    <a:cxn ang="0">
                      <a:pos x="T8" y="T9"/>
                    </a:cxn>
                    <a:cxn ang="0">
                      <a:pos x="T10" y="T11"/>
                    </a:cxn>
                    <a:cxn ang="0">
                      <a:pos x="T12" y="T13"/>
                    </a:cxn>
                  </a:cxnLst>
                  <a:rect l="0" t="0" r="r" b="b"/>
                  <a:pathLst>
                    <a:path w="70" h="293">
                      <a:moveTo>
                        <a:pt x="69" y="4"/>
                      </a:moveTo>
                      <a:lnTo>
                        <a:pt x="13" y="282"/>
                      </a:lnTo>
                      <a:lnTo>
                        <a:pt x="0" y="292"/>
                      </a:lnTo>
                      <a:lnTo>
                        <a:pt x="58" y="3"/>
                      </a:lnTo>
                      <a:lnTo>
                        <a:pt x="62" y="0"/>
                      </a:lnTo>
                      <a:lnTo>
                        <a:pt x="66" y="0"/>
                      </a:lnTo>
                      <a:lnTo>
                        <a:pt x="69" y="4"/>
                      </a:lnTo>
                    </a:path>
                  </a:pathLst>
                </a:custGeom>
                <a:solidFill>
                  <a:srgbClr val="BF7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40" name="Group 48"/>
                <p:cNvGrpSpPr>
                  <a:grpSpLocks/>
                </p:cNvGrpSpPr>
                <p:nvPr/>
              </p:nvGrpSpPr>
              <p:grpSpPr bwMode="auto">
                <a:xfrm>
                  <a:off x="3091" y="2325"/>
                  <a:ext cx="760" cy="826"/>
                  <a:chOff x="3091" y="2325"/>
                  <a:chExt cx="760" cy="826"/>
                </a:xfrm>
              </p:grpSpPr>
              <p:sp>
                <p:nvSpPr>
                  <p:cNvPr id="341041" name="Freeform 49"/>
                  <p:cNvSpPr>
                    <a:spLocks/>
                  </p:cNvSpPr>
                  <p:nvPr/>
                </p:nvSpPr>
                <p:spPr bwMode="auto">
                  <a:xfrm>
                    <a:off x="3091" y="2325"/>
                    <a:ext cx="760" cy="826"/>
                  </a:xfrm>
                  <a:custGeom>
                    <a:avLst/>
                    <a:gdLst>
                      <a:gd name="T0" fmla="*/ 263 w 760"/>
                      <a:gd name="T1" fmla="*/ 8 h 826"/>
                      <a:gd name="T2" fmla="*/ 226 w 760"/>
                      <a:gd name="T3" fmla="*/ 17 h 826"/>
                      <a:gd name="T4" fmla="*/ 186 w 760"/>
                      <a:gd name="T5" fmla="*/ 26 h 826"/>
                      <a:gd name="T6" fmla="*/ 157 w 760"/>
                      <a:gd name="T7" fmla="*/ 35 h 826"/>
                      <a:gd name="T8" fmla="*/ 133 w 760"/>
                      <a:gd name="T9" fmla="*/ 48 h 826"/>
                      <a:gd name="T10" fmla="*/ 113 w 760"/>
                      <a:gd name="T11" fmla="*/ 64 h 826"/>
                      <a:gd name="T12" fmla="*/ 93 w 760"/>
                      <a:gd name="T13" fmla="*/ 84 h 826"/>
                      <a:gd name="T14" fmla="*/ 64 w 760"/>
                      <a:gd name="T15" fmla="*/ 126 h 826"/>
                      <a:gd name="T16" fmla="*/ 0 w 760"/>
                      <a:gd name="T17" fmla="*/ 236 h 826"/>
                      <a:gd name="T18" fmla="*/ 18 w 760"/>
                      <a:gd name="T19" fmla="*/ 255 h 826"/>
                      <a:gd name="T20" fmla="*/ 186 w 760"/>
                      <a:gd name="T21" fmla="*/ 334 h 826"/>
                      <a:gd name="T22" fmla="*/ 180 w 760"/>
                      <a:gd name="T23" fmla="*/ 509 h 826"/>
                      <a:gd name="T24" fmla="*/ 165 w 760"/>
                      <a:gd name="T25" fmla="*/ 636 h 826"/>
                      <a:gd name="T26" fmla="*/ 121 w 760"/>
                      <a:gd name="T27" fmla="*/ 758 h 826"/>
                      <a:gd name="T28" fmla="*/ 715 w 760"/>
                      <a:gd name="T29" fmla="*/ 825 h 826"/>
                      <a:gd name="T30" fmla="*/ 620 w 760"/>
                      <a:gd name="T31" fmla="*/ 513 h 826"/>
                      <a:gd name="T32" fmla="*/ 651 w 760"/>
                      <a:gd name="T33" fmla="*/ 482 h 826"/>
                      <a:gd name="T34" fmla="*/ 668 w 760"/>
                      <a:gd name="T35" fmla="*/ 432 h 826"/>
                      <a:gd name="T36" fmla="*/ 669 w 760"/>
                      <a:gd name="T37" fmla="*/ 383 h 826"/>
                      <a:gd name="T38" fmla="*/ 673 w 760"/>
                      <a:gd name="T39" fmla="*/ 340 h 826"/>
                      <a:gd name="T40" fmla="*/ 704 w 760"/>
                      <a:gd name="T41" fmla="*/ 109 h 826"/>
                      <a:gd name="T42" fmla="*/ 682 w 760"/>
                      <a:gd name="T43" fmla="*/ 69 h 826"/>
                      <a:gd name="T44" fmla="*/ 645 w 760"/>
                      <a:gd name="T45" fmla="*/ 45 h 826"/>
                      <a:gd name="T46" fmla="*/ 534 w 760"/>
                      <a:gd name="T47" fmla="*/ 11 h 826"/>
                      <a:gd name="T48" fmla="*/ 514 w 760"/>
                      <a:gd name="T49" fmla="*/ 4 h 826"/>
                      <a:gd name="T50" fmla="*/ 494 w 760"/>
                      <a:gd name="T51" fmla="*/ 0 h 826"/>
                      <a:gd name="T52" fmla="*/ 500 w 760"/>
                      <a:gd name="T53" fmla="*/ 23 h 826"/>
                      <a:gd name="T54" fmla="*/ 514 w 760"/>
                      <a:gd name="T55" fmla="*/ 45 h 826"/>
                      <a:gd name="T56" fmla="*/ 528 w 760"/>
                      <a:gd name="T57" fmla="*/ 71 h 826"/>
                      <a:gd name="T58" fmla="*/ 535 w 760"/>
                      <a:gd name="T59" fmla="*/ 92 h 826"/>
                      <a:gd name="T60" fmla="*/ 537 w 760"/>
                      <a:gd name="T61" fmla="*/ 119 h 826"/>
                      <a:gd name="T62" fmla="*/ 529 w 760"/>
                      <a:gd name="T63" fmla="*/ 146 h 826"/>
                      <a:gd name="T64" fmla="*/ 511 w 760"/>
                      <a:gd name="T65" fmla="*/ 166 h 826"/>
                      <a:gd name="T66" fmla="*/ 482 w 760"/>
                      <a:gd name="T67" fmla="*/ 182 h 826"/>
                      <a:gd name="T68" fmla="*/ 451 w 760"/>
                      <a:gd name="T69" fmla="*/ 192 h 826"/>
                      <a:gd name="T70" fmla="*/ 416 w 760"/>
                      <a:gd name="T71" fmla="*/ 192 h 826"/>
                      <a:gd name="T72" fmla="*/ 383 w 760"/>
                      <a:gd name="T73" fmla="*/ 182 h 826"/>
                      <a:gd name="T74" fmla="*/ 342 w 760"/>
                      <a:gd name="T75" fmla="*/ 160 h 826"/>
                      <a:gd name="T76" fmla="*/ 316 w 760"/>
                      <a:gd name="T77" fmla="*/ 136 h 826"/>
                      <a:gd name="T78" fmla="*/ 302 w 760"/>
                      <a:gd name="T79" fmla="*/ 105 h 826"/>
                      <a:gd name="T80" fmla="*/ 290 w 760"/>
                      <a:gd name="T81" fmla="*/ 69 h 826"/>
                      <a:gd name="T82" fmla="*/ 278 w 760"/>
                      <a:gd name="T83" fmla="*/ 28 h 826"/>
                      <a:gd name="T84" fmla="*/ 276 w 760"/>
                      <a:gd name="T85" fmla="*/ 4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0" h="826">
                        <a:moveTo>
                          <a:pt x="276" y="4"/>
                        </a:moveTo>
                        <a:lnTo>
                          <a:pt x="263" y="8"/>
                        </a:lnTo>
                        <a:lnTo>
                          <a:pt x="244" y="13"/>
                        </a:lnTo>
                        <a:lnTo>
                          <a:pt x="226" y="17"/>
                        </a:lnTo>
                        <a:lnTo>
                          <a:pt x="205" y="22"/>
                        </a:lnTo>
                        <a:lnTo>
                          <a:pt x="186" y="26"/>
                        </a:lnTo>
                        <a:lnTo>
                          <a:pt x="169" y="31"/>
                        </a:lnTo>
                        <a:lnTo>
                          <a:pt x="157" y="35"/>
                        </a:lnTo>
                        <a:lnTo>
                          <a:pt x="146" y="41"/>
                        </a:lnTo>
                        <a:lnTo>
                          <a:pt x="133" y="48"/>
                        </a:lnTo>
                        <a:lnTo>
                          <a:pt x="122" y="56"/>
                        </a:lnTo>
                        <a:lnTo>
                          <a:pt x="113" y="64"/>
                        </a:lnTo>
                        <a:lnTo>
                          <a:pt x="103" y="73"/>
                        </a:lnTo>
                        <a:lnTo>
                          <a:pt x="93" y="84"/>
                        </a:lnTo>
                        <a:lnTo>
                          <a:pt x="82" y="98"/>
                        </a:lnTo>
                        <a:lnTo>
                          <a:pt x="64" y="126"/>
                        </a:lnTo>
                        <a:lnTo>
                          <a:pt x="36" y="175"/>
                        </a:lnTo>
                        <a:lnTo>
                          <a:pt x="0" y="236"/>
                        </a:lnTo>
                        <a:lnTo>
                          <a:pt x="4" y="245"/>
                        </a:lnTo>
                        <a:lnTo>
                          <a:pt x="18" y="255"/>
                        </a:lnTo>
                        <a:lnTo>
                          <a:pt x="180" y="316"/>
                        </a:lnTo>
                        <a:lnTo>
                          <a:pt x="186" y="334"/>
                        </a:lnTo>
                        <a:lnTo>
                          <a:pt x="187" y="408"/>
                        </a:lnTo>
                        <a:lnTo>
                          <a:pt x="180" y="509"/>
                        </a:lnTo>
                        <a:lnTo>
                          <a:pt x="173" y="586"/>
                        </a:lnTo>
                        <a:lnTo>
                          <a:pt x="165" y="636"/>
                        </a:lnTo>
                        <a:lnTo>
                          <a:pt x="148" y="703"/>
                        </a:lnTo>
                        <a:lnTo>
                          <a:pt x="121" y="758"/>
                        </a:lnTo>
                        <a:lnTo>
                          <a:pt x="86" y="825"/>
                        </a:lnTo>
                        <a:lnTo>
                          <a:pt x="715" y="825"/>
                        </a:lnTo>
                        <a:lnTo>
                          <a:pt x="649" y="657"/>
                        </a:lnTo>
                        <a:lnTo>
                          <a:pt x="620" y="513"/>
                        </a:lnTo>
                        <a:lnTo>
                          <a:pt x="634" y="501"/>
                        </a:lnTo>
                        <a:lnTo>
                          <a:pt x="651" y="482"/>
                        </a:lnTo>
                        <a:lnTo>
                          <a:pt x="661" y="460"/>
                        </a:lnTo>
                        <a:lnTo>
                          <a:pt x="668" y="432"/>
                        </a:lnTo>
                        <a:lnTo>
                          <a:pt x="669" y="407"/>
                        </a:lnTo>
                        <a:lnTo>
                          <a:pt x="669" y="383"/>
                        </a:lnTo>
                        <a:lnTo>
                          <a:pt x="670" y="365"/>
                        </a:lnTo>
                        <a:lnTo>
                          <a:pt x="673" y="340"/>
                        </a:lnTo>
                        <a:lnTo>
                          <a:pt x="759" y="268"/>
                        </a:lnTo>
                        <a:lnTo>
                          <a:pt x="704" y="109"/>
                        </a:lnTo>
                        <a:lnTo>
                          <a:pt x="695" y="85"/>
                        </a:lnTo>
                        <a:lnTo>
                          <a:pt x="682" y="69"/>
                        </a:lnTo>
                        <a:lnTo>
                          <a:pt x="666" y="55"/>
                        </a:lnTo>
                        <a:lnTo>
                          <a:pt x="645" y="45"/>
                        </a:lnTo>
                        <a:lnTo>
                          <a:pt x="551" y="16"/>
                        </a:lnTo>
                        <a:lnTo>
                          <a:pt x="534" y="11"/>
                        </a:lnTo>
                        <a:lnTo>
                          <a:pt x="523" y="7"/>
                        </a:lnTo>
                        <a:lnTo>
                          <a:pt x="514" y="4"/>
                        </a:lnTo>
                        <a:lnTo>
                          <a:pt x="504" y="2"/>
                        </a:lnTo>
                        <a:lnTo>
                          <a:pt x="494" y="0"/>
                        </a:lnTo>
                        <a:lnTo>
                          <a:pt x="494" y="14"/>
                        </a:lnTo>
                        <a:lnTo>
                          <a:pt x="500" y="23"/>
                        </a:lnTo>
                        <a:lnTo>
                          <a:pt x="506" y="33"/>
                        </a:lnTo>
                        <a:lnTo>
                          <a:pt x="514" y="45"/>
                        </a:lnTo>
                        <a:lnTo>
                          <a:pt x="521" y="57"/>
                        </a:lnTo>
                        <a:lnTo>
                          <a:pt x="528" y="71"/>
                        </a:lnTo>
                        <a:lnTo>
                          <a:pt x="532" y="82"/>
                        </a:lnTo>
                        <a:lnTo>
                          <a:pt x="535" y="92"/>
                        </a:lnTo>
                        <a:lnTo>
                          <a:pt x="537" y="105"/>
                        </a:lnTo>
                        <a:lnTo>
                          <a:pt x="537" y="119"/>
                        </a:lnTo>
                        <a:lnTo>
                          <a:pt x="534" y="132"/>
                        </a:lnTo>
                        <a:lnTo>
                          <a:pt x="529" y="146"/>
                        </a:lnTo>
                        <a:lnTo>
                          <a:pt x="522" y="157"/>
                        </a:lnTo>
                        <a:lnTo>
                          <a:pt x="511" y="166"/>
                        </a:lnTo>
                        <a:lnTo>
                          <a:pt x="497" y="175"/>
                        </a:lnTo>
                        <a:lnTo>
                          <a:pt x="482" y="182"/>
                        </a:lnTo>
                        <a:lnTo>
                          <a:pt x="467" y="188"/>
                        </a:lnTo>
                        <a:lnTo>
                          <a:pt x="451" y="192"/>
                        </a:lnTo>
                        <a:lnTo>
                          <a:pt x="436" y="195"/>
                        </a:lnTo>
                        <a:lnTo>
                          <a:pt x="416" y="192"/>
                        </a:lnTo>
                        <a:lnTo>
                          <a:pt x="399" y="187"/>
                        </a:lnTo>
                        <a:lnTo>
                          <a:pt x="383" y="182"/>
                        </a:lnTo>
                        <a:lnTo>
                          <a:pt x="364" y="172"/>
                        </a:lnTo>
                        <a:lnTo>
                          <a:pt x="342" y="160"/>
                        </a:lnTo>
                        <a:lnTo>
                          <a:pt x="330" y="152"/>
                        </a:lnTo>
                        <a:lnTo>
                          <a:pt x="316" y="136"/>
                        </a:lnTo>
                        <a:lnTo>
                          <a:pt x="310" y="121"/>
                        </a:lnTo>
                        <a:lnTo>
                          <a:pt x="302" y="105"/>
                        </a:lnTo>
                        <a:lnTo>
                          <a:pt x="296" y="88"/>
                        </a:lnTo>
                        <a:lnTo>
                          <a:pt x="290" y="69"/>
                        </a:lnTo>
                        <a:lnTo>
                          <a:pt x="285" y="51"/>
                        </a:lnTo>
                        <a:lnTo>
                          <a:pt x="278" y="28"/>
                        </a:lnTo>
                        <a:lnTo>
                          <a:pt x="275" y="12"/>
                        </a:lnTo>
                        <a:lnTo>
                          <a:pt x="276" y="4"/>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42" name="Group 50"/>
                  <p:cNvGrpSpPr>
                    <a:grpSpLocks/>
                  </p:cNvGrpSpPr>
                  <p:nvPr/>
                </p:nvGrpSpPr>
                <p:grpSpPr bwMode="auto">
                  <a:xfrm>
                    <a:off x="3117" y="2459"/>
                    <a:ext cx="411" cy="606"/>
                    <a:chOff x="3117" y="2459"/>
                    <a:chExt cx="411" cy="606"/>
                  </a:xfrm>
                </p:grpSpPr>
                <p:sp>
                  <p:nvSpPr>
                    <p:cNvPr id="341043" name="Freeform 51"/>
                    <p:cNvSpPr>
                      <a:spLocks/>
                    </p:cNvSpPr>
                    <p:nvPr/>
                  </p:nvSpPr>
                  <p:spPr bwMode="auto">
                    <a:xfrm>
                      <a:off x="3117" y="2459"/>
                      <a:ext cx="411" cy="606"/>
                    </a:xfrm>
                    <a:custGeom>
                      <a:avLst/>
                      <a:gdLst>
                        <a:gd name="T0" fmla="*/ 4 w 411"/>
                        <a:gd name="T1" fmla="*/ 142 h 606"/>
                        <a:gd name="T2" fmla="*/ 0 w 411"/>
                        <a:gd name="T3" fmla="*/ 222 h 606"/>
                        <a:gd name="T4" fmla="*/ 7 w 411"/>
                        <a:gd name="T5" fmla="*/ 368 h 606"/>
                        <a:gd name="T6" fmla="*/ 1 w 411"/>
                        <a:gd name="T7" fmla="*/ 445 h 606"/>
                        <a:gd name="T8" fmla="*/ 10 w 411"/>
                        <a:gd name="T9" fmla="*/ 530 h 606"/>
                        <a:gd name="T10" fmla="*/ 39 w 411"/>
                        <a:gd name="T11" fmla="*/ 605 h 606"/>
                        <a:gd name="T12" fmla="*/ 116 w 411"/>
                        <a:gd name="T13" fmla="*/ 596 h 606"/>
                        <a:gd name="T14" fmla="*/ 204 w 411"/>
                        <a:gd name="T15" fmla="*/ 537 h 606"/>
                        <a:gd name="T16" fmla="*/ 349 w 411"/>
                        <a:gd name="T17" fmla="*/ 318 h 606"/>
                        <a:gd name="T18" fmla="*/ 378 w 411"/>
                        <a:gd name="T19" fmla="*/ 274 h 606"/>
                        <a:gd name="T20" fmla="*/ 387 w 411"/>
                        <a:gd name="T21" fmla="*/ 251 h 606"/>
                        <a:gd name="T22" fmla="*/ 401 w 411"/>
                        <a:gd name="T23" fmla="*/ 204 h 606"/>
                        <a:gd name="T24" fmla="*/ 401 w 411"/>
                        <a:gd name="T25" fmla="*/ 188 h 606"/>
                        <a:gd name="T26" fmla="*/ 392 w 411"/>
                        <a:gd name="T27" fmla="*/ 172 h 606"/>
                        <a:gd name="T28" fmla="*/ 378 w 411"/>
                        <a:gd name="T29" fmla="*/ 155 h 606"/>
                        <a:gd name="T30" fmla="*/ 370 w 411"/>
                        <a:gd name="T31" fmla="*/ 140 h 606"/>
                        <a:gd name="T32" fmla="*/ 371 w 411"/>
                        <a:gd name="T33" fmla="*/ 126 h 606"/>
                        <a:gd name="T34" fmla="*/ 387 w 411"/>
                        <a:gd name="T35" fmla="*/ 131 h 606"/>
                        <a:gd name="T36" fmla="*/ 396 w 411"/>
                        <a:gd name="T37" fmla="*/ 149 h 606"/>
                        <a:gd name="T38" fmla="*/ 402 w 411"/>
                        <a:gd name="T39" fmla="*/ 159 h 606"/>
                        <a:gd name="T40" fmla="*/ 410 w 411"/>
                        <a:gd name="T41" fmla="*/ 156 h 606"/>
                        <a:gd name="T42" fmla="*/ 409 w 411"/>
                        <a:gd name="T43" fmla="*/ 137 h 606"/>
                        <a:gd name="T44" fmla="*/ 404 w 411"/>
                        <a:gd name="T45" fmla="*/ 100 h 606"/>
                        <a:gd name="T46" fmla="*/ 399 w 411"/>
                        <a:gd name="T47" fmla="*/ 82 h 606"/>
                        <a:gd name="T48" fmla="*/ 388 w 411"/>
                        <a:gd name="T49" fmla="*/ 73 h 606"/>
                        <a:gd name="T50" fmla="*/ 377 w 411"/>
                        <a:gd name="T51" fmla="*/ 40 h 606"/>
                        <a:gd name="T52" fmla="*/ 370 w 411"/>
                        <a:gd name="T53" fmla="*/ 17 h 606"/>
                        <a:gd name="T54" fmla="*/ 365 w 411"/>
                        <a:gd name="T55" fmla="*/ 3 h 606"/>
                        <a:gd name="T56" fmla="*/ 353 w 411"/>
                        <a:gd name="T57" fmla="*/ 0 h 606"/>
                        <a:gd name="T58" fmla="*/ 300 w 411"/>
                        <a:gd name="T59" fmla="*/ 78 h 606"/>
                        <a:gd name="T60" fmla="*/ 285 w 411"/>
                        <a:gd name="T61" fmla="*/ 100 h 606"/>
                        <a:gd name="T62" fmla="*/ 282 w 411"/>
                        <a:gd name="T63" fmla="*/ 114 h 606"/>
                        <a:gd name="T64" fmla="*/ 300 w 411"/>
                        <a:gd name="T65" fmla="*/ 179 h 606"/>
                        <a:gd name="T66" fmla="*/ 319 w 411"/>
                        <a:gd name="T67" fmla="*/ 239 h 606"/>
                        <a:gd name="T68" fmla="*/ 159 w 411"/>
                        <a:gd name="T69" fmla="*/ 370 h 606"/>
                        <a:gd name="T70" fmla="*/ 159 w 411"/>
                        <a:gd name="T71" fmla="*/ 184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1" h="606">
                          <a:moveTo>
                            <a:pt x="14" y="104"/>
                          </a:moveTo>
                          <a:lnTo>
                            <a:pt x="4" y="142"/>
                          </a:lnTo>
                          <a:lnTo>
                            <a:pt x="2" y="169"/>
                          </a:lnTo>
                          <a:lnTo>
                            <a:pt x="0" y="222"/>
                          </a:lnTo>
                          <a:lnTo>
                            <a:pt x="7" y="287"/>
                          </a:lnTo>
                          <a:lnTo>
                            <a:pt x="7" y="368"/>
                          </a:lnTo>
                          <a:lnTo>
                            <a:pt x="3" y="409"/>
                          </a:lnTo>
                          <a:lnTo>
                            <a:pt x="1" y="445"/>
                          </a:lnTo>
                          <a:lnTo>
                            <a:pt x="2" y="489"/>
                          </a:lnTo>
                          <a:lnTo>
                            <a:pt x="10" y="530"/>
                          </a:lnTo>
                          <a:lnTo>
                            <a:pt x="19" y="571"/>
                          </a:lnTo>
                          <a:lnTo>
                            <a:pt x="39" y="605"/>
                          </a:lnTo>
                          <a:lnTo>
                            <a:pt x="79" y="601"/>
                          </a:lnTo>
                          <a:lnTo>
                            <a:pt x="116" y="596"/>
                          </a:lnTo>
                          <a:lnTo>
                            <a:pt x="164" y="581"/>
                          </a:lnTo>
                          <a:lnTo>
                            <a:pt x="204" y="537"/>
                          </a:lnTo>
                          <a:lnTo>
                            <a:pt x="231" y="499"/>
                          </a:lnTo>
                          <a:lnTo>
                            <a:pt x="349" y="318"/>
                          </a:lnTo>
                          <a:lnTo>
                            <a:pt x="373" y="285"/>
                          </a:lnTo>
                          <a:lnTo>
                            <a:pt x="378" y="274"/>
                          </a:lnTo>
                          <a:lnTo>
                            <a:pt x="382" y="262"/>
                          </a:lnTo>
                          <a:lnTo>
                            <a:pt x="387" y="251"/>
                          </a:lnTo>
                          <a:lnTo>
                            <a:pt x="390" y="238"/>
                          </a:lnTo>
                          <a:lnTo>
                            <a:pt x="401" y="204"/>
                          </a:lnTo>
                          <a:lnTo>
                            <a:pt x="402" y="197"/>
                          </a:lnTo>
                          <a:lnTo>
                            <a:pt x="401" y="188"/>
                          </a:lnTo>
                          <a:lnTo>
                            <a:pt x="397" y="180"/>
                          </a:lnTo>
                          <a:lnTo>
                            <a:pt x="392" y="172"/>
                          </a:lnTo>
                          <a:lnTo>
                            <a:pt x="386" y="163"/>
                          </a:lnTo>
                          <a:lnTo>
                            <a:pt x="378" y="155"/>
                          </a:lnTo>
                          <a:lnTo>
                            <a:pt x="376" y="147"/>
                          </a:lnTo>
                          <a:lnTo>
                            <a:pt x="370" y="140"/>
                          </a:lnTo>
                          <a:lnTo>
                            <a:pt x="359" y="131"/>
                          </a:lnTo>
                          <a:lnTo>
                            <a:pt x="371" y="126"/>
                          </a:lnTo>
                          <a:lnTo>
                            <a:pt x="382" y="123"/>
                          </a:lnTo>
                          <a:lnTo>
                            <a:pt x="387" y="131"/>
                          </a:lnTo>
                          <a:lnTo>
                            <a:pt x="394" y="141"/>
                          </a:lnTo>
                          <a:lnTo>
                            <a:pt x="396" y="149"/>
                          </a:lnTo>
                          <a:lnTo>
                            <a:pt x="398" y="155"/>
                          </a:lnTo>
                          <a:lnTo>
                            <a:pt x="402" y="159"/>
                          </a:lnTo>
                          <a:lnTo>
                            <a:pt x="408" y="162"/>
                          </a:lnTo>
                          <a:lnTo>
                            <a:pt x="410" y="156"/>
                          </a:lnTo>
                          <a:lnTo>
                            <a:pt x="410" y="148"/>
                          </a:lnTo>
                          <a:lnTo>
                            <a:pt x="409" y="137"/>
                          </a:lnTo>
                          <a:lnTo>
                            <a:pt x="406" y="119"/>
                          </a:lnTo>
                          <a:lnTo>
                            <a:pt x="404" y="100"/>
                          </a:lnTo>
                          <a:lnTo>
                            <a:pt x="400" y="96"/>
                          </a:lnTo>
                          <a:lnTo>
                            <a:pt x="399" y="82"/>
                          </a:lnTo>
                          <a:lnTo>
                            <a:pt x="398" y="77"/>
                          </a:lnTo>
                          <a:lnTo>
                            <a:pt x="388" y="73"/>
                          </a:lnTo>
                          <a:lnTo>
                            <a:pt x="382" y="53"/>
                          </a:lnTo>
                          <a:lnTo>
                            <a:pt x="377" y="40"/>
                          </a:lnTo>
                          <a:lnTo>
                            <a:pt x="372" y="28"/>
                          </a:lnTo>
                          <a:lnTo>
                            <a:pt x="370" y="17"/>
                          </a:lnTo>
                          <a:lnTo>
                            <a:pt x="369" y="10"/>
                          </a:lnTo>
                          <a:lnTo>
                            <a:pt x="365" y="3"/>
                          </a:lnTo>
                          <a:lnTo>
                            <a:pt x="359" y="0"/>
                          </a:lnTo>
                          <a:lnTo>
                            <a:pt x="353" y="0"/>
                          </a:lnTo>
                          <a:lnTo>
                            <a:pt x="347" y="25"/>
                          </a:lnTo>
                          <a:lnTo>
                            <a:pt x="300" y="78"/>
                          </a:lnTo>
                          <a:lnTo>
                            <a:pt x="290" y="93"/>
                          </a:lnTo>
                          <a:lnTo>
                            <a:pt x="285" y="100"/>
                          </a:lnTo>
                          <a:lnTo>
                            <a:pt x="283" y="107"/>
                          </a:lnTo>
                          <a:lnTo>
                            <a:pt x="282" y="114"/>
                          </a:lnTo>
                          <a:lnTo>
                            <a:pt x="290" y="138"/>
                          </a:lnTo>
                          <a:lnTo>
                            <a:pt x="300" y="179"/>
                          </a:lnTo>
                          <a:lnTo>
                            <a:pt x="311" y="203"/>
                          </a:lnTo>
                          <a:lnTo>
                            <a:pt x="319" y="239"/>
                          </a:lnTo>
                          <a:lnTo>
                            <a:pt x="248" y="294"/>
                          </a:lnTo>
                          <a:lnTo>
                            <a:pt x="159" y="370"/>
                          </a:lnTo>
                          <a:lnTo>
                            <a:pt x="162" y="280"/>
                          </a:lnTo>
                          <a:lnTo>
                            <a:pt x="159" y="184"/>
                          </a:lnTo>
                          <a:lnTo>
                            <a:pt x="14" y="104"/>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44" name="Freeform 52"/>
                    <p:cNvSpPr>
                      <a:spLocks/>
                    </p:cNvSpPr>
                    <p:nvPr/>
                  </p:nvSpPr>
                  <p:spPr bwMode="auto">
                    <a:xfrm>
                      <a:off x="3446" y="2534"/>
                      <a:ext cx="59" cy="17"/>
                    </a:xfrm>
                    <a:custGeom>
                      <a:avLst/>
                      <a:gdLst>
                        <a:gd name="T0" fmla="*/ 0 w 59"/>
                        <a:gd name="T1" fmla="*/ 16 h 17"/>
                        <a:gd name="T2" fmla="*/ 38 w 59"/>
                        <a:gd name="T3" fmla="*/ 0 h 17"/>
                        <a:gd name="T4" fmla="*/ 58 w 59"/>
                        <a:gd name="T5" fmla="*/ 0 h 17"/>
                      </a:gdLst>
                      <a:ahLst/>
                      <a:cxnLst>
                        <a:cxn ang="0">
                          <a:pos x="T0" y="T1"/>
                        </a:cxn>
                        <a:cxn ang="0">
                          <a:pos x="T2" y="T3"/>
                        </a:cxn>
                        <a:cxn ang="0">
                          <a:pos x="T4" y="T5"/>
                        </a:cxn>
                      </a:cxnLst>
                      <a:rect l="0" t="0" r="r" b="b"/>
                      <a:pathLst>
                        <a:path w="59" h="17">
                          <a:moveTo>
                            <a:pt x="0" y="16"/>
                          </a:moveTo>
                          <a:lnTo>
                            <a:pt x="38" y="0"/>
                          </a:lnTo>
                          <a:lnTo>
                            <a:pt x="58"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45" name="Freeform 53"/>
                    <p:cNvSpPr>
                      <a:spLocks/>
                    </p:cNvSpPr>
                    <p:nvPr/>
                  </p:nvSpPr>
                  <p:spPr bwMode="auto">
                    <a:xfrm>
                      <a:off x="3438" y="2559"/>
                      <a:ext cx="78" cy="17"/>
                    </a:xfrm>
                    <a:custGeom>
                      <a:avLst/>
                      <a:gdLst>
                        <a:gd name="T0" fmla="*/ 0 w 78"/>
                        <a:gd name="T1" fmla="*/ 16 h 17"/>
                        <a:gd name="T2" fmla="*/ 44 w 78"/>
                        <a:gd name="T3" fmla="*/ 3 h 17"/>
                        <a:gd name="T4" fmla="*/ 77 w 78"/>
                        <a:gd name="T5" fmla="*/ 0 h 17"/>
                      </a:gdLst>
                      <a:ahLst/>
                      <a:cxnLst>
                        <a:cxn ang="0">
                          <a:pos x="T0" y="T1"/>
                        </a:cxn>
                        <a:cxn ang="0">
                          <a:pos x="T2" y="T3"/>
                        </a:cxn>
                        <a:cxn ang="0">
                          <a:pos x="T4" y="T5"/>
                        </a:cxn>
                      </a:cxnLst>
                      <a:rect l="0" t="0" r="r" b="b"/>
                      <a:pathLst>
                        <a:path w="78" h="17">
                          <a:moveTo>
                            <a:pt x="0" y="16"/>
                          </a:moveTo>
                          <a:lnTo>
                            <a:pt x="44" y="3"/>
                          </a:lnTo>
                          <a:lnTo>
                            <a:pt x="77" y="0"/>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46" name="Freeform 54"/>
                    <p:cNvSpPr>
                      <a:spLocks/>
                    </p:cNvSpPr>
                    <p:nvPr/>
                  </p:nvSpPr>
                  <p:spPr bwMode="auto">
                    <a:xfrm>
                      <a:off x="3445" y="2522"/>
                      <a:ext cx="34" cy="24"/>
                    </a:xfrm>
                    <a:custGeom>
                      <a:avLst/>
                      <a:gdLst>
                        <a:gd name="T0" fmla="*/ 0 w 34"/>
                        <a:gd name="T1" fmla="*/ 23 h 24"/>
                        <a:gd name="T2" fmla="*/ 28 w 34"/>
                        <a:gd name="T3" fmla="*/ 0 h 24"/>
                        <a:gd name="T4" fmla="*/ 33 w 34"/>
                        <a:gd name="T5" fmla="*/ 12 h 24"/>
                      </a:gdLst>
                      <a:ahLst/>
                      <a:cxnLst>
                        <a:cxn ang="0">
                          <a:pos x="T0" y="T1"/>
                        </a:cxn>
                        <a:cxn ang="0">
                          <a:pos x="T2" y="T3"/>
                        </a:cxn>
                        <a:cxn ang="0">
                          <a:pos x="T4" y="T5"/>
                        </a:cxn>
                      </a:cxnLst>
                      <a:rect l="0" t="0" r="r" b="b"/>
                      <a:pathLst>
                        <a:path w="34" h="24">
                          <a:moveTo>
                            <a:pt x="0" y="23"/>
                          </a:moveTo>
                          <a:lnTo>
                            <a:pt x="28" y="0"/>
                          </a:lnTo>
                          <a:lnTo>
                            <a:pt x="33" y="12"/>
                          </a:lnTo>
                        </a:path>
                      </a:pathLst>
                    </a:custGeom>
                    <a:noFill/>
                    <a:ln w="12700" cap="rnd" cmpd="sng">
                      <a:solidFill>
                        <a:srgbClr val="BF3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47" name="Line 55"/>
                    <p:cNvSpPr>
                      <a:spLocks noChangeShapeType="1"/>
                    </p:cNvSpPr>
                    <p:nvPr/>
                  </p:nvSpPr>
                  <p:spPr bwMode="auto">
                    <a:xfrm flipH="1" flipV="1">
                      <a:off x="3470" y="2483"/>
                      <a:ext cx="16" cy="7"/>
                    </a:xfrm>
                    <a:prstGeom prst="line">
                      <a:avLst/>
                    </a:prstGeom>
                    <a:noFill/>
                    <a:ln w="12700">
                      <a:solidFill>
                        <a:srgbClr val="BF3F00"/>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41048" name="Freeform 56"/>
                  <p:cNvSpPr>
                    <a:spLocks/>
                  </p:cNvSpPr>
                  <p:nvPr/>
                </p:nvSpPr>
                <p:spPr bwMode="auto">
                  <a:xfrm>
                    <a:off x="3091" y="2529"/>
                    <a:ext cx="195" cy="121"/>
                  </a:xfrm>
                  <a:custGeom>
                    <a:avLst/>
                    <a:gdLst>
                      <a:gd name="T0" fmla="*/ 89 w 195"/>
                      <a:gd name="T1" fmla="*/ 44 h 121"/>
                      <a:gd name="T2" fmla="*/ 16 w 195"/>
                      <a:gd name="T3" fmla="*/ 0 h 121"/>
                      <a:gd name="T4" fmla="*/ 0 w 195"/>
                      <a:gd name="T5" fmla="*/ 32 h 121"/>
                      <a:gd name="T6" fmla="*/ 4 w 195"/>
                      <a:gd name="T7" fmla="*/ 41 h 121"/>
                      <a:gd name="T8" fmla="*/ 18 w 195"/>
                      <a:gd name="T9" fmla="*/ 51 h 121"/>
                      <a:gd name="T10" fmla="*/ 194 w 195"/>
                      <a:gd name="T11" fmla="*/ 120 h 121"/>
                      <a:gd name="T12" fmla="*/ 194 w 195"/>
                      <a:gd name="T13" fmla="*/ 104 h 121"/>
                      <a:gd name="T14" fmla="*/ 89 w 195"/>
                      <a:gd name="T15" fmla="*/ 44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121">
                        <a:moveTo>
                          <a:pt x="89" y="44"/>
                        </a:moveTo>
                        <a:lnTo>
                          <a:pt x="16" y="0"/>
                        </a:lnTo>
                        <a:lnTo>
                          <a:pt x="0" y="32"/>
                        </a:lnTo>
                        <a:lnTo>
                          <a:pt x="4" y="41"/>
                        </a:lnTo>
                        <a:lnTo>
                          <a:pt x="18" y="51"/>
                        </a:lnTo>
                        <a:lnTo>
                          <a:pt x="194" y="120"/>
                        </a:lnTo>
                        <a:lnTo>
                          <a:pt x="194" y="104"/>
                        </a:lnTo>
                        <a:lnTo>
                          <a:pt x="89" y="44"/>
                        </a:lnTo>
                      </a:path>
                    </a:pathLst>
                  </a:custGeom>
                  <a:solidFill>
                    <a:srgbClr val="FFFF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49" name="Group 57"/>
                <p:cNvGrpSpPr>
                  <a:grpSpLocks/>
                </p:cNvGrpSpPr>
                <p:nvPr/>
              </p:nvGrpSpPr>
              <p:grpSpPr bwMode="auto">
                <a:xfrm>
                  <a:off x="3410" y="2398"/>
                  <a:ext cx="79" cy="140"/>
                  <a:chOff x="3410" y="2398"/>
                  <a:chExt cx="79" cy="140"/>
                </a:xfrm>
              </p:grpSpPr>
              <p:sp>
                <p:nvSpPr>
                  <p:cNvPr id="341050" name="Freeform 58"/>
                  <p:cNvSpPr>
                    <a:spLocks/>
                  </p:cNvSpPr>
                  <p:nvPr/>
                </p:nvSpPr>
                <p:spPr bwMode="auto">
                  <a:xfrm>
                    <a:off x="3410" y="2400"/>
                    <a:ext cx="75" cy="138"/>
                  </a:xfrm>
                  <a:custGeom>
                    <a:avLst/>
                    <a:gdLst>
                      <a:gd name="T0" fmla="*/ 71 w 75"/>
                      <a:gd name="T1" fmla="*/ 0 h 138"/>
                      <a:gd name="T2" fmla="*/ 47 w 75"/>
                      <a:gd name="T3" fmla="*/ 9 h 138"/>
                      <a:gd name="T4" fmla="*/ 26 w 75"/>
                      <a:gd name="T5" fmla="*/ 20 h 138"/>
                      <a:gd name="T6" fmla="*/ 11 w 75"/>
                      <a:gd name="T7" fmla="*/ 43 h 138"/>
                      <a:gd name="T8" fmla="*/ 0 w 75"/>
                      <a:gd name="T9" fmla="*/ 60 h 138"/>
                      <a:gd name="T10" fmla="*/ 3 w 75"/>
                      <a:gd name="T11" fmla="*/ 79 h 138"/>
                      <a:gd name="T12" fmla="*/ 4 w 75"/>
                      <a:gd name="T13" fmla="*/ 115 h 138"/>
                      <a:gd name="T14" fmla="*/ 9 w 75"/>
                      <a:gd name="T15" fmla="*/ 137 h 138"/>
                      <a:gd name="T16" fmla="*/ 33 w 75"/>
                      <a:gd name="T17" fmla="*/ 112 h 138"/>
                      <a:gd name="T18" fmla="*/ 34 w 75"/>
                      <a:gd name="T19" fmla="*/ 89 h 138"/>
                      <a:gd name="T20" fmla="*/ 32 w 75"/>
                      <a:gd name="T21" fmla="*/ 79 h 138"/>
                      <a:gd name="T22" fmla="*/ 29 w 75"/>
                      <a:gd name="T23" fmla="*/ 72 h 138"/>
                      <a:gd name="T24" fmla="*/ 34 w 75"/>
                      <a:gd name="T25" fmla="*/ 68 h 138"/>
                      <a:gd name="T26" fmla="*/ 38 w 75"/>
                      <a:gd name="T27" fmla="*/ 63 h 138"/>
                      <a:gd name="T28" fmla="*/ 44 w 75"/>
                      <a:gd name="T29" fmla="*/ 54 h 138"/>
                      <a:gd name="T30" fmla="*/ 46 w 75"/>
                      <a:gd name="T31" fmla="*/ 44 h 138"/>
                      <a:gd name="T32" fmla="*/ 48 w 75"/>
                      <a:gd name="T33" fmla="*/ 35 h 138"/>
                      <a:gd name="T34" fmla="*/ 56 w 75"/>
                      <a:gd name="T35" fmla="*/ 34 h 138"/>
                      <a:gd name="T36" fmla="*/ 64 w 75"/>
                      <a:gd name="T37" fmla="*/ 30 h 138"/>
                      <a:gd name="T38" fmla="*/ 69 w 75"/>
                      <a:gd name="T39" fmla="*/ 25 h 138"/>
                      <a:gd name="T40" fmla="*/ 73 w 75"/>
                      <a:gd name="T41" fmla="*/ 18 h 138"/>
                      <a:gd name="T42" fmla="*/ 74 w 75"/>
                      <a:gd name="T43" fmla="*/ 8 h 138"/>
                      <a:gd name="T44" fmla="*/ 71 w 75"/>
                      <a:gd name="T4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5" h="138">
                        <a:moveTo>
                          <a:pt x="71" y="0"/>
                        </a:moveTo>
                        <a:lnTo>
                          <a:pt x="47" y="9"/>
                        </a:lnTo>
                        <a:lnTo>
                          <a:pt x="26" y="20"/>
                        </a:lnTo>
                        <a:lnTo>
                          <a:pt x="11" y="43"/>
                        </a:lnTo>
                        <a:lnTo>
                          <a:pt x="0" y="60"/>
                        </a:lnTo>
                        <a:lnTo>
                          <a:pt x="3" y="79"/>
                        </a:lnTo>
                        <a:lnTo>
                          <a:pt x="4" y="115"/>
                        </a:lnTo>
                        <a:lnTo>
                          <a:pt x="9" y="137"/>
                        </a:lnTo>
                        <a:lnTo>
                          <a:pt x="33" y="112"/>
                        </a:lnTo>
                        <a:lnTo>
                          <a:pt x="34" y="89"/>
                        </a:lnTo>
                        <a:lnTo>
                          <a:pt x="32" y="79"/>
                        </a:lnTo>
                        <a:lnTo>
                          <a:pt x="29" y="72"/>
                        </a:lnTo>
                        <a:lnTo>
                          <a:pt x="34" y="68"/>
                        </a:lnTo>
                        <a:lnTo>
                          <a:pt x="38" y="63"/>
                        </a:lnTo>
                        <a:lnTo>
                          <a:pt x="44" y="54"/>
                        </a:lnTo>
                        <a:lnTo>
                          <a:pt x="46" y="44"/>
                        </a:lnTo>
                        <a:lnTo>
                          <a:pt x="48" y="35"/>
                        </a:lnTo>
                        <a:lnTo>
                          <a:pt x="56" y="34"/>
                        </a:lnTo>
                        <a:lnTo>
                          <a:pt x="64" y="30"/>
                        </a:lnTo>
                        <a:lnTo>
                          <a:pt x="69" y="25"/>
                        </a:lnTo>
                        <a:lnTo>
                          <a:pt x="73" y="18"/>
                        </a:lnTo>
                        <a:lnTo>
                          <a:pt x="74" y="8"/>
                        </a:lnTo>
                        <a:lnTo>
                          <a:pt x="71"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51" name="Freeform 59"/>
                  <p:cNvSpPr>
                    <a:spLocks/>
                  </p:cNvSpPr>
                  <p:nvPr/>
                </p:nvSpPr>
                <p:spPr bwMode="auto">
                  <a:xfrm>
                    <a:off x="3457" y="2398"/>
                    <a:ext cx="32" cy="17"/>
                  </a:xfrm>
                  <a:custGeom>
                    <a:avLst/>
                    <a:gdLst>
                      <a:gd name="T0" fmla="*/ 0 w 32"/>
                      <a:gd name="T1" fmla="*/ 12 h 17"/>
                      <a:gd name="T2" fmla="*/ 30 w 32"/>
                      <a:gd name="T3" fmla="*/ 0 h 17"/>
                      <a:gd name="T4" fmla="*/ 31 w 32"/>
                      <a:gd name="T5" fmla="*/ 4 h 17"/>
                      <a:gd name="T6" fmla="*/ 28 w 32"/>
                      <a:gd name="T7" fmla="*/ 9 h 17"/>
                      <a:gd name="T8" fmla="*/ 12 w 32"/>
                      <a:gd name="T9" fmla="*/ 14 h 17"/>
                      <a:gd name="T10" fmla="*/ 8 w 32"/>
                      <a:gd name="T11" fmla="*/ 16 h 17"/>
                      <a:gd name="T12" fmla="*/ 3 w 32"/>
                      <a:gd name="T13" fmla="*/ 14 h 17"/>
                      <a:gd name="T14" fmla="*/ 0 w 32"/>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7">
                        <a:moveTo>
                          <a:pt x="0" y="12"/>
                        </a:moveTo>
                        <a:lnTo>
                          <a:pt x="30" y="0"/>
                        </a:lnTo>
                        <a:lnTo>
                          <a:pt x="31" y="4"/>
                        </a:lnTo>
                        <a:lnTo>
                          <a:pt x="28" y="9"/>
                        </a:lnTo>
                        <a:lnTo>
                          <a:pt x="12" y="14"/>
                        </a:lnTo>
                        <a:lnTo>
                          <a:pt x="8" y="16"/>
                        </a:lnTo>
                        <a:lnTo>
                          <a:pt x="3" y="14"/>
                        </a:lnTo>
                        <a:lnTo>
                          <a:pt x="0" y="12"/>
                        </a:lnTo>
                      </a:path>
                    </a:pathLst>
                  </a:custGeom>
                  <a:solidFill>
                    <a:srgbClr val="FF001F"/>
                  </a:solidFill>
                  <a:ln w="12700" cap="rnd" cmpd="sng">
                    <a:solidFill>
                      <a:srgbClr val="FF001F"/>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sp>
          <p:nvSpPr>
            <p:cNvPr id="341052" name="Freeform 60"/>
            <p:cNvSpPr>
              <a:spLocks/>
            </p:cNvSpPr>
            <p:nvPr/>
          </p:nvSpPr>
          <p:spPr bwMode="auto">
            <a:xfrm>
              <a:off x="3477" y="2325"/>
              <a:ext cx="498" cy="596"/>
            </a:xfrm>
            <a:custGeom>
              <a:avLst/>
              <a:gdLst>
                <a:gd name="T0" fmla="*/ 193 w 498"/>
                <a:gd name="T1" fmla="*/ 0 h 596"/>
                <a:gd name="T2" fmla="*/ 482 w 498"/>
                <a:gd name="T3" fmla="*/ 58 h 596"/>
                <a:gd name="T4" fmla="*/ 460 w 498"/>
                <a:gd name="T5" fmla="*/ 65 h 596"/>
                <a:gd name="T6" fmla="*/ 497 w 498"/>
                <a:gd name="T7" fmla="*/ 82 h 596"/>
                <a:gd name="T8" fmla="*/ 332 w 498"/>
                <a:gd name="T9" fmla="*/ 595 h 596"/>
                <a:gd name="T10" fmla="*/ 123 w 498"/>
                <a:gd name="T11" fmla="*/ 571 h 596"/>
                <a:gd name="T12" fmla="*/ 0 w 498"/>
                <a:gd name="T13" fmla="*/ 504 h 596"/>
                <a:gd name="T14" fmla="*/ 193 w 498"/>
                <a:gd name="T15" fmla="*/ 0 h 5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8" h="596">
                  <a:moveTo>
                    <a:pt x="193" y="0"/>
                  </a:moveTo>
                  <a:lnTo>
                    <a:pt x="482" y="58"/>
                  </a:lnTo>
                  <a:lnTo>
                    <a:pt x="460" y="65"/>
                  </a:lnTo>
                  <a:lnTo>
                    <a:pt x="497" y="82"/>
                  </a:lnTo>
                  <a:lnTo>
                    <a:pt x="332" y="595"/>
                  </a:lnTo>
                  <a:lnTo>
                    <a:pt x="123" y="571"/>
                  </a:lnTo>
                  <a:lnTo>
                    <a:pt x="0" y="504"/>
                  </a:lnTo>
                  <a:lnTo>
                    <a:pt x="193" y="0"/>
                  </a:lnTo>
                </a:path>
              </a:pathLst>
            </a:custGeom>
            <a:solidFill>
              <a:srgbClr val="9FB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53" name="Freeform 61"/>
            <p:cNvSpPr>
              <a:spLocks/>
            </p:cNvSpPr>
            <p:nvPr/>
          </p:nvSpPr>
          <p:spPr bwMode="auto">
            <a:xfrm>
              <a:off x="3401" y="2696"/>
              <a:ext cx="520" cy="291"/>
            </a:xfrm>
            <a:custGeom>
              <a:avLst/>
              <a:gdLst>
                <a:gd name="T0" fmla="*/ 478 w 520"/>
                <a:gd name="T1" fmla="*/ 20 h 291"/>
                <a:gd name="T2" fmla="*/ 494 w 520"/>
                <a:gd name="T3" fmla="*/ 117 h 291"/>
                <a:gd name="T4" fmla="*/ 511 w 520"/>
                <a:gd name="T5" fmla="*/ 199 h 291"/>
                <a:gd name="T6" fmla="*/ 519 w 520"/>
                <a:gd name="T7" fmla="*/ 244 h 291"/>
                <a:gd name="T8" fmla="*/ 509 w 520"/>
                <a:gd name="T9" fmla="*/ 270 h 291"/>
                <a:gd name="T10" fmla="*/ 432 w 520"/>
                <a:gd name="T11" fmla="*/ 287 h 291"/>
                <a:gd name="T12" fmla="*/ 275 w 520"/>
                <a:gd name="T13" fmla="*/ 278 h 291"/>
                <a:gd name="T14" fmla="*/ 195 w 520"/>
                <a:gd name="T15" fmla="*/ 290 h 291"/>
                <a:gd name="T16" fmla="*/ 133 w 520"/>
                <a:gd name="T17" fmla="*/ 282 h 291"/>
                <a:gd name="T18" fmla="*/ 53 w 520"/>
                <a:gd name="T19" fmla="*/ 275 h 291"/>
                <a:gd name="T20" fmla="*/ 31 w 520"/>
                <a:gd name="T21" fmla="*/ 241 h 291"/>
                <a:gd name="T22" fmla="*/ 15 w 520"/>
                <a:gd name="T23" fmla="*/ 212 h 291"/>
                <a:gd name="T24" fmla="*/ 4 w 520"/>
                <a:gd name="T25" fmla="*/ 175 h 291"/>
                <a:gd name="T26" fmla="*/ 2 w 520"/>
                <a:gd name="T27" fmla="*/ 152 h 291"/>
                <a:gd name="T28" fmla="*/ 14 w 520"/>
                <a:gd name="T29" fmla="*/ 145 h 291"/>
                <a:gd name="T30" fmla="*/ 27 w 520"/>
                <a:gd name="T31" fmla="*/ 157 h 291"/>
                <a:gd name="T32" fmla="*/ 57 w 520"/>
                <a:gd name="T33" fmla="*/ 171 h 291"/>
                <a:gd name="T34" fmla="*/ 41 w 520"/>
                <a:gd name="T35" fmla="*/ 151 h 291"/>
                <a:gd name="T36" fmla="*/ 65 w 520"/>
                <a:gd name="T37" fmla="*/ 138 h 291"/>
                <a:gd name="T38" fmla="*/ 111 w 520"/>
                <a:gd name="T39" fmla="*/ 133 h 291"/>
                <a:gd name="T40" fmla="*/ 152 w 520"/>
                <a:gd name="T41" fmla="*/ 133 h 291"/>
                <a:gd name="T42" fmla="*/ 114 w 520"/>
                <a:gd name="T43" fmla="*/ 128 h 291"/>
                <a:gd name="T44" fmla="*/ 89 w 520"/>
                <a:gd name="T45" fmla="*/ 128 h 291"/>
                <a:gd name="T46" fmla="*/ 69 w 520"/>
                <a:gd name="T47" fmla="*/ 117 h 291"/>
                <a:gd name="T48" fmla="*/ 94 w 520"/>
                <a:gd name="T49" fmla="*/ 102 h 291"/>
                <a:gd name="T50" fmla="*/ 159 w 520"/>
                <a:gd name="T51" fmla="*/ 97 h 291"/>
                <a:gd name="T52" fmla="*/ 198 w 520"/>
                <a:gd name="T53" fmla="*/ 110 h 291"/>
                <a:gd name="T54" fmla="*/ 221 w 520"/>
                <a:gd name="T55" fmla="*/ 143 h 291"/>
                <a:gd name="T56" fmla="*/ 265 w 520"/>
                <a:gd name="T57" fmla="*/ 167 h 291"/>
                <a:gd name="T58" fmla="*/ 331 w 520"/>
                <a:gd name="T59" fmla="*/ 170 h 291"/>
                <a:gd name="T60" fmla="*/ 408 w 520"/>
                <a:gd name="T61" fmla="*/ 152 h 291"/>
                <a:gd name="T62" fmla="*/ 442 w 520"/>
                <a:gd name="T63" fmla="*/ 68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0" h="291">
                  <a:moveTo>
                    <a:pt x="471" y="0"/>
                  </a:moveTo>
                  <a:lnTo>
                    <a:pt x="478" y="20"/>
                  </a:lnTo>
                  <a:lnTo>
                    <a:pt x="489" y="77"/>
                  </a:lnTo>
                  <a:lnTo>
                    <a:pt x="494" y="117"/>
                  </a:lnTo>
                  <a:lnTo>
                    <a:pt x="503" y="175"/>
                  </a:lnTo>
                  <a:lnTo>
                    <a:pt x="511" y="199"/>
                  </a:lnTo>
                  <a:lnTo>
                    <a:pt x="516" y="223"/>
                  </a:lnTo>
                  <a:lnTo>
                    <a:pt x="519" y="244"/>
                  </a:lnTo>
                  <a:lnTo>
                    <a:pt x="516" y="256"/>
                  </a:lnTo>
                  <a:lnTo>
                    <a:pt x="509" y="270"/>
                  </a:lnTo>
                  <a:lnTo>
                    <a:pt x="494" y="280"/>
                  </a:lnTo>
                  <a:lnTo>
                    <a:pt x="432" y="287"/>
                  </a:lnTo>
                  <a:lnTo>
                    <a:pt x="356" y="287"/>
                  </a:lnTo>
                  <a:lnTo>
                    <a:pt x="275" y="278"/>
                  </a:lnTo>
                  <a:lnTo>
                    <a:pt x="226" y="288"/>
                  </a:lnTo>
                  <a:lnTo>
                    <a:pt x="195" y="290"/>
                  </a:lnTo>
                  <a:lnTo>
                    <a:pt x="163" y="287"/>
                  </a:lnTo>
                  <a:lnTo>
                    <a:pt x="133" y="282"/>
                  </a:lnTo>
                  <a:lnTo>
                    <a:pt x="109" y="281"/>
                  </a:lnTo>
                  <a:lnTo>
                    <a:pt x="53" y="275"/>
                  </a:lnTo>
                  <a:lnTo>
                    <a:pt x="32" y="259"/>
                  </a:lnTo>
                  <a:lnTo>
                    <a:pt x="31" y="241"/>
                  </a:lnTo>
                  <a:lnTo>
                    <a:pt x="19" y="225"/>
                  </a:lnTo>
                  <a:lnTo>
                    <a:pt x="15" y="212"/>
                  </a:lnTo>
                  <a:lnTo>
                    <a:pt x="15" y="191"/>
                  </a:lnTo>
                  <a:lnTo>
                    <a:pt x="4" y="175"/>
                  </a:lnTo>
                  <a:lnTo>
                    <a:pt x="0" y="159"/>
                  </a:lnTo>
                  <a:lnTo>
                    <a:pt x="2" y="152"/>
                  </a:lnTo>
                  <a:lnTo>
                    <a:pt x="7" y="146"/>
                  </a:lnTo>
                  <a:lnTo>
                    <a:pt x="14" y="145"/>
                  </a:lnTo>
                  <a:lnTo>
                    <a:pt x="20" y="148"/>
                  </a:lnTo>
                  <a:lnTo>
                    <a:pt x="27" y="157"/>
                  </a:lnTo>
                  <a:lnTo>
                    <a:pt x="36" y="164"/>
                  </a:lnTo>
                  <a:lnTo>
                    <a:pt x="57" y="171"/>
                  </a:lnTo>
                  <a:lnTo>
                    <a:pt x="45" y="162"/>
                  </a:lnTo>
                  <a:lnTo>
                    <a:pt x="41" y="151"/>
                  </a:lnTo>
                  <a:lnTo>
                    <a:pt x="49" y="143"/>
                  </a:lnTo>
                  <a:lnTo>
                    <a:pt x="65" y="138"/>
                  </a:lnTo>
                  <a:lnTo>
                    <a:pt x="84" y="138"/>
                  </a:lnTo>
                  <a:lnTo>
                    <a:pt x="111" y="133"/>
                  </a:lnTo>
                  <a:lnTo>
                    <a:pt x="143" y="133"/>
                  </a:lnTo>
                  <a:lnTo>
                    <a:pt x="152" y="133"/>
                  </a:lnTo>
                  <a:lnTo>
                    <a:pt x="137" y="126"/>
                  </a:lnTo>
                  <a:lnTo>
                    <a:pt x="114" y="128"/>
                  </a:lnTo>
                  <a:lnTo>
                    <a:pt x="103" y="128"/>
                  </a:lnTo>
                  <a:lnTo>
                    <a:pt x="89" y="128"/>
                  </a:lnTo>
                  <a:lnTo>
                    <a:pt x="74" y="123"/>
                  </a:lnTo>
                  <a:lnTo>
                    <a:pt x="69" y="117"/>
                  </a:lnTo>
                  <a:lnTo>
                    <a:pt x="67" y="107"/>
                  </a:lnTo>
                  <a:lnTo>
                    <a:pt x="94" y="102"/>
                  </a:lnTo>
                  <a:lnTo>
                    <a:pt x="132" y="99"/>
                  </a:lnTo>
                  <a:lnTo>
                    <a:pt x="159" y="97"/>
                  </a:lnTo>
                  <a:lnTo>
                    <a:pt x="181" y="102"/>
                  </a:lnTo>
                  <a:lnTo>
                    <a:pt x="198" y="110"/>
                  </a:lnTo>
                  <a:lnTo>
                    <a:pt x="212" y="129"/>
                  </a:lnTo>
                  <a:lnTo>
                    <a:pt x="221" y="143"/>
                  </a:lnTo>
                  <a:lnTo>
                    <a:pt x="241" y="156"/>
                  </a:lnTo>
                  <a:lnTo>
                    <a:pt x="265" y="167"/>
                  </a:lnTo>
                  <a:lnTo>
                    <a:pt x="297" y="171"/>
                  </a:lnTo>
                  <a:lnTo>
                    <a:pt x="331" y="170"/>
                  </a:lnTo>
                  <a:lnTo>
                    <a:pt x="397" y="152"/>
                  </a:lnTo>
                  <a:lnTo>
                    <a:pt x="408" y="152"/>
                  </a:lnTo>
                  <a:lnTo>
                    <a:pt x="433" y="112"/>
                  </a:lnTo>
                  <a:lnTo>
                    <a:pt x="442" y="68"/>
                  </a:lnTo>
                  <a:lnTo>
                    <a:pt x="471" y="0"/>
                  </a:lnTo>
                </a:path>
              </a:pathLst>
            </a:custGeom>
            <a:solidFill>
              <a:srgbClr val="FF9F7F"/>
            </a:solidFill>
            <a:ln w="12700" cap="rnd" cmpd="sng">
              <a:solidFill>
                <a:srgbClr val="BF3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nvGrpSpPr>
          <p:cNvPr id="341054" name="Group 62"/>
          <p:cNvGrpSpPr>
            <a:grpSpLocks/>
          </p:cNvGrpSpPr>
          <p:nvPr/>
        </p:nvGrpSpPr>
        <p:grpSpPr bwMode="auto">
          <a:xfrm>
            <a:off x="3052763" y="4368800"/>
            <a:ext cx="906462" cy="1033463"/>
            <a:chOff x="1923" y="2752"/>
            <a:chExt cx="571" cy="651"/>
          </a:xfrm>
        </p:grpSpPr>
        <p:sp>
          <p:nvSpPr>
            <p:cNvPr id="341055" name="Freeform 63"/>
            <p:cNvSpPr>
              <a:spLocks/>
            </p:cNvSpPr>
            <p:nvPr/>
          </p:nvSpPr>
          <p:spPr bwMode="auto">
            <a:xfrm>
              <a:off x="1990" y="2836"/>
              <a:ext cx="443" cy="517"/>
            </a:xfrm>
            <a:custGeom>
              <a:avLst/>
              <a:gdLst>
                <a:gd name="T0" fmla="*/ 0 w 443"/>
                <a:gd name="T1" fmla="*/ 381 h 517"/>
                <a:gd name="T2" fmla="*/ 10 w 443"/>
                <a:gd name="T3" fmla="*/ 355 h 517"/>
                <a:gd name="T4" fmla="*/ 0 w 443"/>
                <a:gd name="T5" fmla="*/ 292 h 517"/>
                <a:gd name="T6" fmla="*/ 0 w 443"/>
                <a:gd name="T7" fmla="*/ 251 h 517"/>
                <a:gd name="T8" fmla="*/ 8 w 443"/>
                <a:gd name="T9" fmla="*/ 183 h 517"/>
                <a:gd name="T10" fmla="*/ 24 w 443"/>
                <a:gd name="T11" fmla="*/ 135 h 517"/>
                <a:gd name="T12" fmla="*/ 44 w 443"/>
                <a:gd name="T13" fmla="*/ 96 h 517"/>
                <a:gd name="T14" fmla="*/ 70 w 443"/>
                <a:gd name="T15" fmla="*/ 58 h 517"/>
                <a:gd name="T16" fmla="*/ 114 w 443"/>
                <a:gd name="T17" fmla="*/ 29 h 517"/>
                <a:gd name="T18" fmla="*/ 164 w 443"/>
                <a:gd name="T19" fmla="*/ 7 h 517"/>
                <a:gd name="T20" fmla="*/ 229 w 443"/>
                <a:gd name="T21" fmla="*/ 0 h 517"/>
                <a:gd name="T22" fmla="*/ 307 w 443"/>
                <a:gd name="T23" fmla="*/ 19 h 517"/>
                <a:gd name="T24" fmla="*/ 380 w 443"/>
                <a:gd name="T25" fmla="*/ 60 h 517"/>
                <a:gd name="T26" fmla="*/ 418 w 443"/>
                <a:gd name="T27" fmla="*/ 99 h 517"/>
                <a:gd name="T28" fmla="*/ 442 w 443"/>
                <a:gd name="T29" fmla="*/ 147 h 517"/>
                <a:gd name="T30" fmla="*/ 440 w 443"/>
                <a:gd name="T31" fmla="*/ 200 h 517"/>
                <a:gd name="T32" fmla="*/ 430 w 443"/>
                <a:gd name="T33" fmla="*/ 251 h 517"/>
                <a:gd name="T34" fmla="*/ 401 w 443"/>
                <a:gd name="T35" fmla="*/ 308 h 517"/>
                <a:gd name="T36" fmla="*/ 399 w 443"/>
                <a:gd name="T37" fmla="*/ 348 h 517"/>
                <a:gd name="T38" fmla="*/ 396 w 443"/>
                <a:gd name="T39" fmla="*/ 365 h 517"/>
                <a:gd name="T40" fmla="*/ 392 w 443"/>
                <a:gd name="T41" fmla="*/ 381 h 517"/>
                <a:gd name="T42" fmla="*/ 356 w 443"/>
                <a:gd name="T43" fmla="*/ 434 h 517"/>
                <a:gd name="T44" fmla="*/ 336 w 443"/>
                <a:gd name="T45" fmla="*/ 456 h 517"/>
                <a:gd name="T46" fmla="*/ 319 w 443"/>
                <a:gd name="T47" fmla="*/ 479 h 517"/>
                <a:gd name="T48" fmla="*/ 311 w 443"/>
                <a:gd name="T49" fmla="*/ 489 h 517"/>
                <a:gd name="T50" fmla="*/ 304 w 443"/>
                <a:gd name="T51" fmla="*/ 495 h 517"/>
                <a:gd name="T52" fmla="*/ 297 w 443"/>
                <a:gd name="T53" fmla="*/ 498 h 517"/>
                <a:gd name="T54" fmla="*/ 286 w 443"/>
                <a:gd name="T55" fmla="*/ 498 h 517"/>
                <a:gd name="T56" fmla="*/ 270 w 443"/>
                <a:gd name="T57" fmla="*/ 493 h 517"/>
                <a:gd name="T58" fmla="*/ 259 w 443"/>
                <a:gd name="T59" fmla="*/ 492 h 517"/>
                <a:gd name="T60" fmla="*/ 249 w 443"/>
                <a:gd name="T61" fmla="*/ 492 h 517"/>
                <a:gd name="T62" fmla="*/ 218 w 443"/>
                <a:gd name="T63" fmla="*/ 516 h 517"/>
                <a:gd name="T64" fmla="*/ 0 w 443"/>
                <a:gd name="T65" fmla="*/ 381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43" h="517">
                  <a:moveTo>
                    <a:pt x="0" y="381"/>
                  </a:moveTo>
                  <a:lnTo>
                    <a:pt x="10" y="355"/>
                  </a:lnTo>
                  <a:lnTo>
                    <a:pt x="0" y="292"/>
                  </a:lnTo>
                  <a:lnTo>
                    <a:pt x="0" y="251"/>
                  </a:lnTo>
                  <a:lnTo>
                    <a:pt x="8" y="183"/>
                  </a:lnTo>
                  <a:lnTo>
                    <a:pt x="24" y="135"/>
                  </a:lnTo>
                  <a:lnTo>
                    <a:pt x="44" y="96"/>
                  </a:lnTo>
                  <a:lnTo>
                    <a:pt x="70" y="58"/>
                  </a:lnTo>
                  <a:lnTo>
                    <a:pt x="114" y="29"/>
                  </a:lnTo>
                  <a:lnTo>
                    <a:pt x="164" y="7"/>
                  </a:lnTo>
                  <a:lnTo>
                    <a:pt x="229" y="0"/>
                  </a:lnTo>
                  <a:lnTo>
                    <a:pt x="307" y="19"/>
                  </a:lnTo>
                  <a:lnTo>
                    <a:pt x="380" y="60"/>
                  </a:lnTo>
                  <a:lnTo>
                    <a:pt x="418" y="99"/>
                  </a:lnTo>
                  <a:lnTo>
                    <a:pt x="442" y="147"/>
                  </a:lnTo>
                  <a:lnTo>
                    <a:pt x="440" y="200"/>
                  </a:lnTo>
                  <a:lnTo>
                    <a:pt x="430" y="251"/>
                  </a:lnTo>
                  <a:lnTo>
                    <a:pt x="401" y="308"/>
                  </a:lnTo>
                  <a:lnTo>
                    <a:pt x="399" y="348"/>
                  </a:lnTo>
                  <a:lnTo>
                    <a:pt x="396" y="365"/>
                  </a:lnTo>
                  <a:lnTo>
                    <a:pt x="392" y="381"/>
                  </a:lnTo>
                  <a:lnTo>
                    <a:pt x="356" y="434"/>
                  </a:lnTo>
                  <a:lnTo>
                    <a:pt x="336" y="456"/>
                  </a:lnTo>
                  <a:lnTo>
                    <a:pt x="319" y="479"/>
                  </a:lnTo>
                  <a:lnTo>
                    <a:pt x="311" y="489"/>
                  </a:lnTo>
                  <a:lnTo>
                    <a:pt x="304" y="495"/>
                  </a:lnTo>
                  <a:lnTo>
                    <a:pt x="297" y="498"/>
                  </a:lnTo>
                  <a:lnTo>
                    <a:pt x="286" y="498"/>
                  </a:lnTo>
                  <a:lnTo>
                    <a:pt x="270" y="493"/>
                  </a:lnTo>
                  <a:lnTo>
                    <a:pt x="259" y="492"/>
                  </a:lnTo>
                  <a:lnTo>
                    <a:pt x="249" y="492"/>
                  </a:lnTo>
                  <a:lnTo>
                    <a:pt x="218" y="516"/>
                  </a:lnTo>
                  <a:lnTo>
                    <a:pt x="0" y="381"/>
                  </a:lnTo>
                </a:path>
              </a:pathLst>
            </a:custGeom>
            <a:solidFill>
              <a:srgbClr val="FFB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56" name="Oval 64"/>
            <p:cNvSpPr>
              <a:spLocks noChangeArrowheads="1"/>
            </p:cNvSpPr>
            <p:nvPr/>
          </p:nvSpPr>
          <p:spPr bwMode="auto">
            <a:xfrm>
              <a:off x="2238" y="3238"/>
              <a:ext cx="61" cy="71"/>
            </a:xfrm>
            <a:prstGeom prst="ellipse">
              <a:avLst/>
            </a:prstGeom>
            <a:noFill/>
            <a:ln w="12700">
              <a:solidFill>
                <a:srgbClr val="00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57" name="Freeform 65"/>
            <p:cNvSpPr>
              <a:spLocks/>
            </p:cNvSpPr>
            <p:nvPr/>
          </p:nvSpPr>
          <p:spPr bwMode="auto">
            <a:xfrm>
              <a:off x="2232" y="3173"/>
              <a:ext cx="53" cy="100"/>
            </a:xfrm>
            <a:custGeom>
              <a:avLst/>
              <a:gdLst>
                <a:gd name="T0" fmla="*/ 3 w 53"/>
                <a:gd name="T1" fmla="*/ 0 h 100"/>
                <a:gd name="T2" fmla="*/ 0 w 53"/>
                <a:gd name="T3" fmla="*/ 15 h 100"/>
                <a:gd name="T4" fmla="*/ 0 w 53"/>
                <a:gd name="T5" fmla="*/ 31 h 100"/>
                <a:gd name="T6" fmla="*/ 10 w 53"/>
                <a:gd name="T7" fmla="*/ 65 h 100"/>
                <a:gd name="T8" fmla="*/ 24 w 53"/>
                <a:gd name="T9" fmla="*/ 94 h 100"/>
                <a:gd name="T10" fmla="*/ 40 w 53"/>
                <a:gd name="T11" fmla="*/ 99 h 100"/>
                <a:gd name="T12" fmla="*/ 52 w 53"/>
                <a:gd name="T13" fmla="*/ 94 h 100"/>
              </a:gdLst>
              <a:ahLst/>
              <a:cxnLst>
                <a:cxn ang="0">
                  <a:pos x="T0" y="T1"/>
                </a:cxn>
                <a:cxn ang="0">
                  <a:pos x="T2" y="T3"/>
                </a:cxn>
                <a:cxn ang="0">
                  <a:pos x="T4" y="T5"/>
                </a:cxn>
                <a:cxn ang="0">
                  <a:pos x="T6" y="T7"/>
                </a:cxn>
                <a:cxn ang="0">
                  <a:pos x="T8" y="T9"/>
                </a:cxn>
                <a:cxn ang="0">
                  <a:pos x="T10" y="T11"/>
                </a:cxn>
                <a:cxn ang="0">
                  <a:pos x="T12" y="T13"/>
                </a:cxn>
              </a:cxnLst>
              <a:rect l="0" t="0" r="r" b="b"/>
              <a:pathLst>
                <a:path w="53" h="100">
                  <a:moveTo>
                    <a:pt x="3" y="0"/>
                  </a:moveTo>
                  <a:lnTo>
                    <a:pt x="0" y="15"/>
                  </a:lnTo>
                  <a:lnTo>
                    <a:pt x="0" y="31"/>
                  </a:lnTo>
                  <a:lnTo>
                    <a:pt x="10" y="65"/>
                  </a:lnTo>
                  <a:lnTo>
                    <a:pt x="24" y="94"/>
                  </a:lnTo>
                  <a:lnTo>
                    <a:pt x="40" y="99"/>
                  </a:lnTo>
                  <a:lnTo>
                    <a:pt x="52" y="94"/>
                  </a:lnTo>
                </a:path>
              </a:pathLst>
            </a:custGeom>
            <a:noFill/>
            <a:ln w="12700" cap="rnd" cmpd="sng">
              <a:solidFill>
                <a:srgbClr val="FF7F3F"/>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58" name="Freeform 66"/>
            <p:cNvSpPr>
              <a:spLocks/>
            </p:cNvSpPr>
            <p:nvPr/>
          </p:nvSpPr>
          <p:spPr bwMode="auto">
            <a:xfrm>
              <a:off x="1957" y="3188"/>
              <a:ext cx="286" cy="215"/>
            </a:xfrm>
            <a:custGeom>
              <a:avLst/>
              <a:gdLst>
                <a:gd name="T0" fmla="*/ 49 w 286"/>
                <a:gd name="T1" fmla="*/ 0 h 215"/>
                <a:gd name="T2" fmla="*/ 175 w 286"/>
                <a:gd name="T3" fmla="*/ 58 h 215"/>
                <a:gd name="T4" fmla="*/ 220 w 286"/>
                <a:gd name="T5" fmla="*/ 85 h 215"/>
                <a:gd name="T6" fmla="*/ 245 w 286"/>
                <a:gd name="T7" fmla="*/ 104 h 215"/>
                <a:gd name="T8" fmla="*/ 261 w 286"/>
                <a:gd name="T9" fmla="*/ 120 h 215"/>
                <a:gd name="T10" fmla="*/ 271 w 286"/>
                <a:gd name="T11" fmla="*/ 135 h 215"/>
                <a:gd name="T12" fmla="*/ 280 w 286"/>
                <a:gd name="T13" fmla="*/ 150 h 215"/>
                <a:gd name="T14" fmla="*/ 285 w 286"/>
                <a:gd name="T15" fmla="*/ 164 h 215"/>
                <a:gd name="T16" fmla="*/ 249 w 286"/>
                <a:gd name="T17" fmla="*/ 214 h 215"/>
                <a:gd name="T18" fmla="*/ 0 w 286"/>
                <a:gd name="T19" fmla="*/ 34 h 215"/>
                <a:gd name="T20" fmla="*/ 49 w 286"/>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6" h="215">
                  <a:moveTo>
                    <a:pt x="49" y="0"/>
                  </a:moveTo>
                  <a:lnTo>
                    <a:pt x="175" y="58"/>
                  </a:lnTo>
                  <a:lnTo>
                    <a:pt x="220" y="85"/>
                  </a:lnTo>
                  <a:lnTo>
                    <a:pt x="245" y="104"/>
                  </a:lnTo>
                  <a:lnTo>
                    <a:pt x="261" y="120"/>
                  </a:lnTo>
                  <a:lnTo>
                    <a:pt x="271" y="135"/>
                  </a:lnTo>
                  <a:lnTo>
                    <a:pt x="280" y="150"/>
                  </a:lnTo>
                  <a:lnTo>
                    <a:pt x="285" y="164"/>
                  </a:lnTo>
                  <a:lnTo>
                    <a:pt x="249" y="214"/>
                  </a:lnTo>
                  <a:lnTo>
                    <a:pt x="0" y="34"/>
                  </a:lnTo>
                  <a:lnTo>
                    <a:pt x="49" y="0"/>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59" name="Group 67"/>
            <p:cNvGrpSpPr>
              <a:grpSpLocks/>
            </p:cNvGrpSpPr>
            <p:nvPr/>
          </p:nvGrpSpPr>
          <p:grpSpPr bwMode="auto">
            <a:xfrm>
              <a:off x="1923" y="2752"/>
              <a:ext cx="571" cy="478"/>
              <a:chOff x="1923" y="2752"/>
              <a:chExt cx="571" cy="478"/>
            </a:xfrm>
          </p:grpSpPr>
          <p:sp>
            <p:nvSpPr>
              <p:cNvPr id="341060" name="Freeform 68"/>
              <p:cNvSpPr>
                <a:spLocks/>
              </p:cNvSpPr>
              <p:nvPr/>
            </p:nvSpPr>
            <p:spPr bwMode="auto">
              <a:xfrm>
                <a:off x="1923" y="2752"/>
                <a:ext cx="571" cy="478"/>
              </a:xfrm>
              <a:custGeom>
                <a:avLst/>
                <a:gdLst>
                  <a:gd name="T0" fmla="*/ 266 w 571"/>
                  <a:gd name="T1" fmla="*/ 15 h 478"/>
                  <a:gd name="T2" fmla="*/ 290 w 571"/>
                  <a:gd name="T3" fmla="*/ 0 h 478"/>
                  <a:gd name="T4" fmla="*/ 339 w 571"/>
                  <a:gd name="T5" fmla="*/ 23 h 478"/>
                  <a:gd name="T6" fmla="*/ 406 w 571"/>
                  <a:gd name="T7" fmla="*/ 58 h 478"/>
                  <a:gd name="T8" fmla="*/ 539 w 571"/>
                  <a:gd name="T9" fmla="*/ 209 h 478"/>
                  <a:gd name="T10" fmla="*/ 560 w 571"/>
                  <a:gd name="T11" fmla="*/ 233 h 478"/>
                  <a:gd name="T12" fmla="*/ 566 w 571"/>
                  <a:gd name="T13" fmla="*/ 258 h 478"/>
                  <a:gd name="T14" fmla="*/ 570 w 571"/>
                  <a:gd name="T15" fmla="*/ 284 h 478"/>
                  <a:gd name="T16" fmla="*/ 567 w 571"/>
                  <a:gd name="T17" fmla="*/ 306 h 478"/>
                  <a:gd name="T18" fmla="*/ 562 w 571"/>
                  <a:gd name="T19" fmla="*/ 326 h 478"/>
                  <a:gd name="T20" fmla="*/ 552 w 571"/>
                  <a:gd name="T21" fmla="*/ 344 h 478"/>
                  <a:gd name="T22" fmla="*/ 538 w 571"/>
                  <a:gd name="T23" fmla="*/ 358 h 478"/>
                  <a:gd name="T24" fmla="*/ 471 w 571"/>
                  <a:gd name="T25" fmla="*/ 398 h 478"/>
                  <a:gd name="T26" fmla="*/ 453 w 571"/>
                  <a:gd name="T27" fmla="*/ 405 h 478"/>
                  <a:gd name="T28" fmla="*/ 436 w 571"/>
                  <a:gd name="T29" fmla="*/ 406 h 478"/>
                  <a:gd name="T30" fmla="*/ 407 w 571"/>
                  <a:gd name="T31" fmla="*/ 425 h 478"/>
                  <a:gd name="T32" fmla="*/ 363 w 571"/>
                  <a:gd name="T33" fmla="*/ 427 h 478"/>
                  <a:gd name="T34" fmla="*/ 349 w 571"/>
                  <a:gd name="T35" fmla="*/ 431 h 478"/>
                  <a:gd name="T36" fmla="*/ 341 w 571"/>
                  <a:gd name="T37" fmla="*/ 414 h 478"/>
                  <a:gd name="T38" fmla="*/ 325 w 571"/>
                  <a:gd name="T39" fmla="*/ 412 h 478"/>
                  <a:gd name="T40" fmla="*/ 311 w 571"/>
                  <a:gd name="T41" fmla="*/ 415 h 478"/>
                  <a:gd name="T42" fmla="*/ 304 w 571"/>
                  <a:gd name="T43" fmla="*/ 425 h 478"/>
                  <a:gd name="T44" fmla="*/ 300 w 571"/>
                  <a:gd name="T45" fmla="*/ 436 h 478"/>
                  <a:gd name="T46" fmla="*/ 301 w 571"/>
                  <a:gd name="T47" fmla="*/ 443 h 478"/>
                  <a:gd name="T48" fmla="*/ 279 w 571"/>
                  <a:gd name="T49" fmla="*/ 449 h 478"/>
                  <a:gd name="T50" fmla="*/ 254 w 571"/>
                  <a:gd name="T51" fmla="*/ 463 h 478"/>
                  <a:gd name="T52" fmla="*/ 220 w 571"/>
                  <a:gd name="T53" fmla="*/ 465 h 478"/>
                  <a:gd name="T54" fmla="*/ 182 w 571"/>
                  <a:gd name="T55" fmla="*/ 472 h 478"/>
                  <a:gd name="T56" fmla="*/ 139 w 571"/>
                  <a:gd name="T57" fmla="*/ 477 h 478"/>
                  <a:gd name="T58" fmla="*/ 81 w 571"/>
                  <a:gd name="T59" fmla="*/ 463 h 478"/>
                  <a:gd name="T60" fmla="*/ 35 w 571"/>
                  <a:gd name="T61" fmla="*/ 443 h 478"/>
                  <a:gd name="T62" fmla="*/ 28 w 571"/>
                  <a:gd name="T63" fmla="*/ 427 h 478"/>
                  <a:gd name="T64" fmla="*/ 20 w 571"/>
                  <a:gd name="T65" fmla="*/ 413 h 478"/>
                  <a:gd name="T66" fmla="*/ 15 w 571"/>
                  <a:gd name="T67" fmla="*/ 384 h 478"/>
                  <a:gd name="T68" fmla="*/ 5 w 571"/>
                  <a:gd name="T69" fmla="*/ 332 h 478"/>
                  <a:gd name="T70" fmla="*/ 2 w 571"/>
                  <a:gd name="T71" fmla="*/ 307 h 478"/>
                  <a:gd name="T72" fmla="*/ 0 w 571"/>
                  <a:gd name="T73" fmla="*/ 282 h 478"/>
                  <a:gd name="T74" fmla="*/ 3 w 571"/>
                  <a:gd name="T75" fmla="*/ 262 h 478"/>
                  <a:gd name="T76" fmla="*/ 15 w 571"/>
                  <a:gd name="T77" fmla="*/ 236 h 478"/>
                  <a:gd name="T78" fmla="*/ 28 w 571"/>
                  <a:gd name="T79" fmla="*/ 205 h 478"/>
                  <a:gd name="T80" fmla="*/ 53 w 571"/>
                  <a:gd name="T81" fmla="*/ 162 h 478"/>
                  <a:gd name="T82" fmla="*/ 100 w 571"/>
                  <a:gd name="T83" fmla="*/ 100 h 478"/>
                  <a:gd name="T84" fmla="*/ 140 w 571"/>
                  <a:gd name="T85" fmla="*/ 66 h 478"/>
                  <a:gd name="T86" fmla="*/ 200 w 571"/>
                  <a:gd name="T87" fmla="*/ 31 h 478"/>
                  <a:gd name="T88" fmla="*/ 238 w 571"/>
                  <a:gd name="T89" fmla="*/ 23 h 478"/>
                  <a:gd name="T90" fmla="*/ 266 w 571"/>
                  <a:gd name="T91" fmla="*/ 15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71" h="478">
                    <a:moveTo>
                      <a:pt x="266" y="15"/>
                    </a:moveTo>
                    <a:lnTo>
                      <a:pt x="290" y="0"/>
                    </a:lnTo>
                    <a:lnTo>
                      <a:pt x="339" y="23"/>
                    </a:lnTo>
                    <a:lnTo>
                      <a:pt x="406" y="58"/>
                    </a:lnTo>
                    <a:lnTo>
                      <a:pt x="539" y="209"/>
                    </a:lnTo>
                    <a:lnTo>
                      <a:pt x="560" y="233"/>
                    </a:lnTo>
                    <a:lnTo>
                      <a:pt x="566" y="258"/>
                    </a:lnTo>
                    <a:lnTo>
                      <a:pt x="570" y="284"/>
                    </a:lnTo>
                    <a:lnTo>
                      <a:pt x="567" y="306"/>
                    </a:lnTo>
                    <a:lnTo>
                      <a:pt x="562" y="326"/>
                    </a:lnTo>
                    <a:lnTo>
                      <a:pt x="552" y="344"/>
                    </a:lnTo>
                    <a:lnTo>
                      <a:pt x="538" y="358"/>
                    </a:lnTo>
                    <a:lnTo>
                      <a:pt x="471" y="398"/>
                    </a:lnTo>
                    <a:lnTo>
                      <a:pt x="453" y="405"/>
                    </a:lnTo>
                    <a:lnTo>
                      <a:pt x="436" y="406"/>
                    </a:lnTo>
                    <a:lnTo>
                      <a:pt x="407" y="425"/>
                    </a:lnTo>
                    <a:lnTo>
                      <a:pt x="363" y="427"/>
                    </a:lnTo>
                    <a:lnTo>
                      <a:pt x="349" y="431"/>
                    </a:lnTo>
                    <a:lnTo>
                      <a:pt x="341" y="414"/>
                    </a:lnTo>
                    <a:lnTo>
                      <a:pt x="325" y="412"/>
                    </a:lnTo>
                    <a:lnTo>
                      <a:pt x="311" y="415"/>
                    </a:lnTo>
                    <a:lnTo>
                      <a:pt x="304" y="425"/>
                    </a:lnTo>
                    <a:lnTo>
                      <a:pt x="300" y="436"/>
                    </a:lnTo>
                    <a:lnTo>
                      <a:pt x="301" y="443"/>
                    </a:lnTo>
                    <a:lnTo>
                      <a:pt x="279" y="449"/>
                    </a:lnTo>
                    <a:lnTo>
                      <a:pt x="254" y="463"/>
                    </a:lnTo>
                    <a:lnTo>
                      <a:pt x="220" y="465"/>
                    </a:lnTo>
                    <a:lnTo>
                      <a:pt x="182" y="472"/>
                    </a:lnTo>
                    <a:lnTo>
                      <a:pt x="139" y="477"/>
                    </a:lnTo>
                    <a:lnTo>
                      <a:pt x="81" y="463"/>
                    </a:lnTo>
                    <a:lnTo>
                      <a:pt x="35" y="443"/>
                    </a:lnTo>
                    <a:lnTo>
                      <a:pt x="28" y="427"/>
                    </a:lnTo>
                    <a:lnTo>
                      <a:pt x="20" y="413"/>
                    </a:lnTo>
                    <a:lnTo>
                      <a:pt x="15" y="384"/>
                    </a:lnTo>
                    <a:lnTo>
                      <a:pt x="5" y="332"/>
                    </a:lnTo>
                    <a:lnTo>
                      <a:pt x="2" y="307"/>
                    </a:lnTo>
                    <a:lnTo>
                      <a:pt x="0" y="282"/>
                    </a:lnTo>
                    <a:lnTo>
                      <a:pt x="3" y="262"/>
                    </a:lnTo>
                    <a:lnTo>
                      <a:pt x="15" y="236"/>
                    </a:lnTo>
                    <a:lnTo>
                      <a:pt x="28" y="205"/>
                    </a:lnTo>
                    <a:lnTo>
                      <a:pt x="53" y="162"/>
                    </a:lnTo>
                    <a:lnTo>
                      <a:pt x="100" y="100"/>
                    </a:lnTo>
                    <a:lnTo>
                      <a:pt x="140" y="66"/>
                    </a:lnTo>
                    <a:lnTo>
                      <a:pt x="200" y="31"/>
                    </a:lnTo>
                    <a:lnTo>
                      <a:pt x="238" y="23"/>
                    </a:lnTo>
                    <a:lnTo>
                      <a:pt x="266" y="15"/>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61" name="Freeform 69"/>
              <p:cNvSpPr>
                <a:spLocks/>
              </p:cNvSpPr>
              <p:nvPr/>
            </p:nvSpPr>
            <p:spPr bwMode="auto">
              <a:xfrm>
                <a:off x="2362" y="3128"/>
                <a:ext cx="83" cy="87"/>
              </a:xfrm>
              <a:custGeom>
                <a:avLst/>
                <a:gdLst>
                  <a:gd name="T0" fmla="*/ 15 w 83"/>
                  <a:gd name="T1" fmla="*/ 10 h 87"/>
                  <a:gd name="T2" fmla="*/ 65 w 83"/>
                  <a:gd name="T3" fmla="*/ 10 h 87"/>
                  <a:gd name="T4" fmla="*/ 59 w 83"/>
                  <a:gd name="T5" fmla="*/ 0 h 87"/>
                  <a:gd name="T6" fmla="*/ 69 w 83"/>
                  <a:gd name="T7" fmla="*/ 0 h 87"/>
                  <a:gd name="T8" fmla="*/ 82 w 83"/>
                  <a:gd name="T9" fmla="*/ 12 h 87"/>
                  <a:gd name="T10" fmla="*/ 82 w 83"/>
                  <a:gd name="T11" fmla="*/ 21 h 87"/>
                  <a:gd name="T12" fmla="*/ 74 w 83"/>
                  <a:gd name="T13" fmla="*/ 22 h 87"/>
                  <a:gd name="T14" fmla="*/ 71 w 83"/>
                  <a:gd name="T15" fmla="*/ 36 h 87"/>
                  <a:gd name="T16" fmla="*/ 68 w 83"/>
                  <a:gd name="T17" fmla="*/ 49 h 87"/>
                  <a:gd name="T18" fmla="*/ 63 w 83"/>
                  <a:gd name="T19" fmla="*/ 61 h 87"/>
                  <a:gd name="T20" fmla="*/ 59 w 83"/>
                  <a:gd name="T21" fmla="*/ 69 h 87"/>
                  <a:gd name="T22" fmla="*/ 55 w 83"/>
                  <a:gd name="T23" fmla="*/ 73 h 87"/>
                  <a:gd name="T24" fmla="*/ 49 w 83"/>
                  <a:gd name="T25" fmla="*/ 78 h 87"/>
                  <a:gd name="T26" fmla="*/ 41 w 83"/>
                  <a:gd name="T27" fmla="*/ 82 h 87"/>
                  <a:gd name="T28" fmla="*/ 34 w 83"/>
                  <a:gd name="T29" fmla="*/ 85 h 87"/>
                  <a:gd name="T30" fmla="*/ 26 w 83"/>
                  <a:gd name="T31" fmla="*/ 85 h 87"/>
                  <a:gd name="T32" fmla="*/ 20 w 83"/>
                  <a:gd name="T33" fmla="*/ 86 h 87"/>
                  <a:gd name="T34" fmla="*/ 27 w 83"/>
                  <a:gd name="T35" fmla="*/ 77 h 87"/>
                  <a:gd name="T36" fmla="*/ 34 w 83"/>
                  <a:gd name="T37" fmla="*/ 76 h 87"/>
                  <a:gd name="T38" fmla="*/ 43 w 83"/>
                  <a:gd name="T39" fmla="*/ 72 h 87"/>
                  <a:gd name="T40" fmla="*/ 50 w 83"/>
                  <a:gd name="T41" fmla="*/ 67 h 87"/>
                  <a:gd name="T42" fmla="*/ 54 w 83"/>
                  <a:gd name="T43" fmla="*/ 61 h 87"/>
                  <a:gd name="T44" fmla="*/ 57 w 83"/>
                  <a:gd name="T45" fmla="*/ 55 h 87"/>
                  <a:gd name="T46" fmla="*/ 61 w 83"/>
                  <a:gd name="T47" fmla="*/ 45 h 87"/>
                  <a:gd name="T48" fmla="*/ 63 w 83"/>
                  <a:gd name="T49" fmla="*/ 33 h 87"/>
                  <a:gd name="T50" fmla="*/ 65 w 83"/>
                  <a:gd name="T51" fmla="*/ 22 h 87"/>
                  <a:gd name="T52" fmla="*/ 0 w 83"/>
                  <a:gd name="T53" fmla="*/ 28 h 87"/>
                  <a:gd name="T54" fmla="*/ 15 w 83"/>
                  <a:gd name="T55" fmla="*/ 1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87">
                    <a:moveTo>
                      <a:pt x="15" y="10"/>
                    </a:moveTo>
                    <a:lnTo>
                      <a:pt x="65" y="10"/>
                    </a:lnTo>
                    <a:lnTo>
                      <a:pt x="59" y="0"/>
                    </a:lnTo>
                    <a:lnTo>
                      <a:pt x="69" y="0"/>
                    </a:lnTo>
                    <a:lnTo>
                      <a:pt x="82" y="12"/>
                    </a:lnTo>
                    <a:lnTo>
                      <a:pt x="82" y="21"/>
                    </a:lnTo>
                    <a:lnTo>
                      <a:pt x="74" y="22"/>
                    </a:lnTo>
                    <a:lnTo>
                      <a:pt x="71" y="36"/>
                    </a:lnTo>
                    <a:lnTo>
                      <a:pt x="68" y="49"/>
                    </a:lnTo>
                    <a:lnTo>
                      <a:pt x="63" y="61"/>
                    </a:lnTo>
                    <a:lnTo>
                      <a:pt x="59" y="69"/>
                    </a:lnTo>
                    <a:lnTo>
                      <a:pt x="55" y="73"/>
                    </a:lnTo>
                    <a:lnTo>
                      <a:pt x="49" y="78"/>
                    </a:lnTo>
                    <a:lnTo>
                      <a:pt x="41" y="82"/>
                    </a:lnTo>
                    <a:lnTo>
                      <a:pt x="34" y="85"/>
                    </a:lnTo>
                    <a:lnTo>
                      <a:pt x="26" y="85"/>
                    </a:lnTo>
                    <a:lnTo>
                      <a:pt x="20" y="86"/>
                    </a:lnTo>
                    <a:lnTo>
                      <a:pt x="27" y="77"/>
                    </a:lnTo>
                    <a:lnTo>
                      <a:pt x="34" y="76"/>
                    </a:lnTo>
                    <a:lnTo>
                      <a:pt x="43" y="72"/>
                    </a:lnTo>
                    <a:lnTo>
                      <a:pt x="50" y="67"/>
                    </a:lnTo>
                    <a:lnTo>
                      <a:pt x="54" y="61"/>
                    </a:lnTo>
                    <a:lnTo>
                      <a:pt x="57" y="55"/>
                    </a:lnTo>
                    <a:lnTo>
                      <a:pt x="61" y="45"/>
                    </a:lnTo>
                    <a:lnTo>
                      <a:pt x="63" y="33"/>
                    </a:lnTo>
                    <a:lnTo>
                      <a:pt x="65" y="22"/>
                    </a:lnTo>
                    <a:lnTo>
                      <a:pt x="0" y="28"/>
                    </a:lnTo>
                    <a:lnTo>
                      <a:pt x="15" y="10"/>
                    </a:lnTo>
                  </a:path>
                </a:pathLst>
              </a:custGeom>
              <a:solidFill>
                <a:srgbClr val="9F7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grpSp>
      <p:grpSp>
        <p:nvGrpSpPr>
          <p:cNvPr id="341062" name="Group 70"/>
          <p:cNvGrpSpPr>
            <a:grpSpLocks/>
          </p:cNvGrpSpPr>
          <p:nvPr/>
        </p:nvGrpSpPr>
        <p:grpSpPr bwMode="auto">
          <a:xfrm>
            <a:off x="4059238" y="4541838"/>
            <a:ext cx="882650" cy="1012825"/>
            <a:chOff x="2557" y="2861"/>
            <a:chExt cx="556" cy="638"/>
          </a:xfrm>
        </p:grpSpPr>
        <p:grpSp>
          <p:nvGrpSpPr>
            <p:cNvPr id="341063" name="Group 71"/>
            <p:cNvGrpSpPr>
              <a:grpSpLocks/>
            </p:cNvGrpSpPr>
            <p:nvPr/>
          </p:nvGrpSpPr>
          <p:grpSpPr bwMode="auto">
            <a:xfrm>
              <a:off x="2557" y="2861"/>
              <a:ext cx="529" cy="638"/>
              <a:chOff x="2557" y="2861"/>
              <a:chExt cx="529" cy="638"/>
            </a:xfrm>
          </p:grpSpPr>
          <p:sp>
            <p:nvSpPr>
              <p:cNvPr id="341064" name="Freeform 72"/>
              <p:cNvSpPr>
                <a:spLocks/>
              </p:cNvSpPr>
              <p:nvPr/>
            </p:nvSpPr>
            <p:spPr bwMode="auto">
              <a:xfrm>
                <a:off x="2595" y="2890"/>
                <a:ext cx="491" cy="609"/>
              </a:xfrm>
              <a:custGeom>
                <a:avLst/>
                <a:gdLst>
                  <a:gd name="T0" fmla="*/ 422 w 491"/>
                  <a:gd name="T1" fmla="*/ 87 h 609"/>
                  <a:gd name="T2" fmla="*/ 456 w 491"/>
                  <a:gd name="T3" fmla="*/ 173 h 609"/>
                  <a:gd name="T4" fmla="*/ 458 w 491"/>
                  <a:gd name="T5" fmla="*/ 202 h 609"/>
                  <a:gd name="T6" fmla="*/ 451 w 491"/>
                  <a:gd name="T7" fmla="*/ 232 h 609"/>
                  <a:gd name="T8" fmla="*/ 456 w 491"/>
                  <a:gd name="T9" fmla="*/ 275 h 609"/>
                  <a:gd name="T10" fmla="*/ 490 w 491"/>
                  <a:gd name="T11" fmla="*/ 343 h 609"/>
                  <a:gd name="T12" fmla="*/ 466 w 491"/>
                  <a:gd name="T13" fmla="*/ 374 h 609"/>
                  <a:gd name="T14" fmla="*/ 475 w 491"/>
                  <a:gd name="T15" fmla="*/ 391 h 609"/>
                  <a:gd name="T16" fmla="*/ 468 w 491"/>
                  <a:gd name="T17" fmla="*/ 429 h 609"/>
                  <a:gd name="T18" fmla="*/ 461 w 491"/>
                  <a:gd name="T19" fmla="*/ 461 h 609"/>
                  <a:gd name="T20" fmla="*/ 458 w 491"/>
                  <a:gd name="T21" fmla="*/ 482 h 609"/>
                  <a:gd name="T22" fmla="*/ 461 w 491"/>
                  <a:gd name="T23" fmla="*/ 511 h 609"/>
                  <a:gd name="T24" fmla="*/ 451 w 491"/>
                  <a:gd name="T25" fmla="*/ 538 h 609"/>
                  <a:gd name="T26" fmla="*/ 429 w 491"/>
                  <a:gd name="T27" fmla="*/ 548 h 609"/>
                  <a:gd name="T28" fmla="*/ 396 w 491"/>
                  <a:gd name="T29" fmla="*/ 555 h 609"/>
                  <a:gd name="T30" fmla="*/ 302 w 491"/>
                  <a:gd name="T31" fmla="*/ 608 h 609"/>
                  <a:gd name="T32" fmla="*/ 34 w 491"/>
                  <a:gd name="T33" fmla="*/ 439 h 609"/>
                  <a:gd name="T34" fmla="*/ 29 w 491"/>
                  <a:gd name="T35" fmla="*/ 374 h 609"/>
                  <a:gd name="T36" fmla="*/ 12 w 491"/>
                  <a:gd name="T37" fmla="*/ 326 h 609"/>
                  <a:gd name="T38" fmla="*/ 8 w 491"/>
                  <a:gd name="T39" fmla="*/ 295 h 609"/>
                  <a:gd name="T40" fmla="*/ 0 w 491"/>
                  <a:gd name="T41" fmla="*/ 251 h 609"/>
                  <a:gd name="T42" fmla="*/ 8 w 491"/>
                  <a:gd name="T43" fmla="*/ 195 h 609"/>
                  <a:gd name="T44" fmla="*/ 22 w 491"/>
                  <a:gd name="T45" fmla="*/ 137 h 609"/>
                  <a:gd name="T46" fmla="*/ 39 w 491"/>
                  <a:gd name="T47" fmla="*/ 96 h 609"/>
                  <a:gd name="T48" fmla="*/ 68 w 491"/>
                  <a:gd name="T49" fmla="*/ 65 h 609"/>
                  <a:gd name="T50" fmla="*/ 104 w 491"/>
                  <a:gd name="T51" fmla="*/ 31 h 609"/>
                  <a:gd name="T52" fmla="*/ 147 w 491"/>
                  <a:gd name="T53" fmla="*/ 12 h 609"/>
                  <a:gd name="T54" fmla="*/ 200 w 491"/>
                  <a:gd name="T55" fmla="*/ 2 h 609"/>
                  <a:gd name="T56" fmla="*/ 241 w 491"/>
                  <a:gd name="T57" fmla="*/ 0 h 609"/>
                  <a:gd name="T58" fmla="*/ 290 w 491"/>
                  <a:gd name="T59" fmla="*/ 2 h 609"/>
                  <a:gd name="T60" fmla="*/ 345 w 491"/>
                  <a:gd name="T61" fmla="*/ 14 h 609"/>
                  <a:gd name="T62" fmla="*/ 386 w 491"/>
                  <a:gd name="T63" fmla="*/ 38 h 609"/>
                  <a:gd name="T64" fmla="*/ 422 w 491"/>
                  <a:gd name="T65" fmla="*/ 8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1" h="609">
                    <a:moveTo>
                      <a:pt x="422" y="87"/>
                    </a:moveTo>
                    <a:lnTo>
                      <a:pt x="456" y="173"/>
                    </a:lnTo>
                    <a:lnTo>
                      <a:pt x="458" y="202"/>
                    </a:lnTo>
                    <a:lnTo>
                      <a:pt x="451" y="232"/>
                    </a:lnTo>
                    <a:lnTo>
                      <a:pt x="456" y="275"/>
                    </a:lnTo>
                    <a:lnTo>
                      <a:pt x="490" y="343"/>
                    </a:lnTo>
                    <a:lnTo>
                      <a:pt x="466" y="374"/>
                    </a:lnTo>
                    <a:lnTo>
                      <a:pt x="475" y="391"/>
                    </a:lnTo>
                    <a:lnTo>
                      <a:pt x="468" y="429"/>
                    </a:lnTo>
                    <a:lnTo>
                      <a:pt x="461" y="461"/>
                    </a:lnTo>
                    <a:lnTo>
                      <a:pt x="458" y="482"/>
                    </a:lnTo>
                    <a:lnTo>
                      <a:pt x="461" y="511"/>
                    </a:lnTo>
                    <a:lnTo>
                      <a:pt x="451" y="538"/>
                    </a:lnTo>
                    <a:lnTo>
                      <a:pt x="429" y="548"/>
                    </a:lnTo>
                    <a:lnTo>
                      <a:pt x="396" y="555"/>
                    </a:lnTo>
                    <a:lnTo>
                      <a:pt x="302" y="608"/>
                    </a:lnTo>
                    <a:lnTo>
                      <a:pt x="34" y="439"/>
                    </a:lnTo>
                    <a:lnTo>
                      <a:pt x="29" y="374"/>
                    </a:lnTo>
                    <a:lnTo>
                      <a:pt x="12" y="326"/>
                    </a:lnTo>
                    <a:lnTo>
                      <a:pt x="8" y="295"/>
                    </a:lnTo>
                    <a:lnTo>
                      <a:pt x="0" y="251"/>
                    </a:lnTo>
                    <a:lnTo>
                      <a:pt x="8" y="195"/>
                    </a:lnTo>
                    <a:lnTo>
                      <a:pt x="22" y="137"/>
                    </a:lnTo>
                    <a:lnTo>
                      <a:pt x="39" y="96"/>
                    </a:lnTo>
                    <a:lnTo>
                      <a:pt x="68" y="65"/>
                    </a:lnTo>
                    <a:lnTo>
                      <a:pt x="104" y="31"/>
                    </a:lnTo>
                    <a:lnTo>
                      <a:pt x="147" y="12"/>
                    </a:lnTo>
                    <a:lnTo>
                      <a:pt x="200" y="2"/>
                    </a:lnTo>
                    <a:lnTo>
                      <a:pt x="241" y="0"/>
                    </a:lnTo>
                    <a:lnTo>
                      <a:pt x="290" y="2"/>
                    </a:lnTo>
                    <a:lnTo>
                      <a:pt x="345" y="14"/>
                    </a:lnTo>
                    <a:lnTo>
                      <a:pt x="386" y="38"/>
                    </a:lnTo>
                    <a:lnTo>
                      <a:pt x="422" y="87"/>
                    </a:lnTo>
                  </a:path>
                </a:pathLst>
              </a:custGeom>
              <a:solidFill>
                <a:srgbClr val="BF7F3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65" name="Freeform 73"/>
              <p:cNvSpPr>
                <a:spLocks/>
              </p:cNvSpPr>
              <p:nvPr/>
            </p:nvSpPr>
            <p:spPr bwMode="auto">
              <a:xfrm>
                <a:off x="2557" y="2861"/>
                <a:ext cx="502" cy="515"/>
              </a:xfrm>
              <a:custGeom>
                <a:avLst/>
                <a:gdLst>
                  <a:gd name="T0" fmla="*/ 41 w 502"/>
                  <a:gd name="T1" fmla="*/ 454 h 515"/>
                  <a:gd name="T2" fmla="*/ 31 w 502"/>
                  <a:gd name="T3" fmla="*/ 391 h 515"/>
                  <a:gd name="T4" fmla="*/ 22 w 502"/>
                  <a:gd name="T5" fmla="*/ 365 h 515"/>
                  <a:gd name="T6" fmla="*/ 5 w 502"/>
                  <a:gd name="T7" fmla="*/ 324 h 515"/>
                  <a:gd name="T8" fmla="*/ 0 w 502"/>
                  <a:gd name="T9" fmla="*/ 290 h 515"/>
                  <a:gd name="T10" fmla="*/ 0 w 502"/>
                  <a:gd name="T11" fmla="*/ 248 h 515"/>
                  <a:gd name="T12" fmla="*/ 7 w 502"/>
                  <a:gd name="T13" fmla="*/ 195 h 515"/>
                  <a:gd name="T14" fmla="*/ 26 w 502"/>
                  <a:gd name="T15" fmla="*/ 142 h 515"/>
                  <a:gd name="T16" fmla="*/ 50 w 502"/>
                  <a:gd name="T17" fmla="*/ 94 h 515"/>
                  <a:gd name="T18" fmla="*/ 82 w 502"/>
                  <a:gd name="T19" fmla="*/ 55 h 515"/>
                  <a:gd name="T20" fmla="*/ 111 w 502"/>
                  <a:gd name="T21" fmla="*/ 31 h 515"/>
                  <a:gd name="T22" fmla="*/ 149 w 502"/>
                  <a:gd name="T23" fmla="*/ 10 h 515"/>
                  <a:gd name="T24" fmla="*/ 190 w 502"/>
                  <a:gd name="T25" fmla="*/ 0 h 515"/>
                  <a:gd name="T26" fmla="*/ 253 w 502"/>
                  <a:gd name="T27" fmla="*/ 0 h 515"/>
                  <a:gd name="T28" fmla="*/ 320 w 502"/>
                  <a:gd name="T29" fmla="*/ 10 h 515"/>
                  <a:gd name="T30" fmla="*/ 371 w 502"/>
                  <a:gd name="T31" fmla="*/ 10 h 515"/>
                  <a:gd name="T32" fmla="*/ 417 w 502"/>
                  <a:gd name="T33" fmla="*/ 14 h 515"/>
                  <a:gd name="T34" fmla="*/ 436 w 502"/>
                  <a:gd name="T35" fmla="*/ 19 h 515"/>
                  <a:gd name="T36" fmla="*/ 455 w 502"/>
                  <a:gd name="T37" fmla="*/ 34 h 515"/>
                  <a:gd name="T38" fmla="*/ 472 w 502"/>
                  <a:gd name="T39" fmla="*/ 65 h 515"/>
                  <a:gd name="T40" fmla="*/ 484 w 502"/>
                  <a:gd name="T41" fmla="*/ 87 h 515"/>
                  <a:gd name="T42" fmla="*/ 501 w 502"/>
                  <a:gd name="T43" fmla="*/ 111 h 515"/>
                  <a:gd name="T44" fmla="*/ 489 w 502"/>
                  <a:gd name="T45" fmla="*/ 147 h 515"/>
                  <a:gd name="T46" fmla="*/ 475 w 502"/>
                  <a:gd name="T47" fmla="*/ 181 h 515"/>
                  <a:gd name="T48" fmla="*/ 475 w 502"/>
                  <a:gd name="T49" fmla="*/ 198 h 515"/>
                  <a:gd name="T50" fmla="*/ 467 w 502"/>
                  <a:gd name="T51" fmla="*/ 219 h 515"/>
                  <a:gd name="T52" fmla="*/ 465 w 502"/>
                  <a:gd name="T53" fmla="*/ 246 h 515"/>
                  <a:gd name="T54" fmla="*/ 451 w 502"/>
                  <a:gd name="T55" fmla="*/ 258 h 515"/>
                  <a:gd name="T56" fmla="*/ 441 w 502"/>
                  <a:gd name="T57" fmla="*/ 338 h 515"/>
                  <a:gd name="T58" fmla="*/ 426 w 502"/>
                  <a:gd name="T59" fmla="*/ 352 h 515"/>
                  <a:gd name="T60" fmla="*/ 412 w 502"/>
                  <a:gd name="T61" fmla="*/ 350 h 515"/>
                  <a:gd name="T62" fmla="*/ 402 w 502"/>
                  <a:gd name="T63" fmla="*/ 331 h 515"/>
                  <a:gd name="T64" fmla="*/ 388 w 502"/>
                  <a:gd name="T65" fmla="*/ 309 h 515"/>
                  <a:gd name="T66" fmla="*/ 369 w 502"/>
                  <a:gd name="T67" fmla="*/ 309 h 515"/>
                  <a:gd name="T68" fmla="*/ 359 w 502"/>
                  <a:gd name="T69" fmla="*/ 338 h 515"/>
                  <a:gd name="T70" fmla="*/ 354 w 502"/>
                  <a:gd name="T71" fmla="*/ 379 h 515"/>
                  <a:gd name="T72" fmla="*/ 359 w 502"/>
                  <a:gd name="T73" fmla="*/ 413 h 515"/>
                  <a:gd name="T74" fmla="*/ 366 w 502"/>
                  <a:gd name="T75" fmla="*/ 432 h 515"/>
                  <a:gd name="T76" fmla="*/ 381 w 502"/>
                  <a:gd name="T77" fmla="*/ 446 h 515"/>
                  <a:gd name="T78" fmla="*/ 407 w 502"/>
                  <a:gd name="T79" fmla="*/ 463 h 515"/>
                  <a:gd name="T80" fmla="*/ 369 w 502"/>
                  <a:gd name="T81" fmla="*/ 456 h 515"/>
                  <a:gd name="T82" fmla="*/ 349 w 502"/>
                  <a:gd name="T83" fmla="*/ 456 h 515"/>
                  <a:gd name="T84" fmla="*/ 345 w 502"/>
                  <a:gd name="T85" fmla="*/ 463 h 515"/>
                  <a:gd name="T86" fmla="*/ 316 w 502"/>
                  <a:gd name="T87" fmla="*/ 495 h 515"/>
                  <a:gd name="T88" fmla="*/ 296 w 502"/>
                  <a:gd name="T89" fmla="*/ 499 h 515"/>
                  <a:gd name="T90" fmla="*/ 272 w 502"/>
                  <a:gd name="T91" fmla="*/ 509 h 515"/>
                  <a:gd name="T92" fmla="*/ 253 w 502"/>
                  <a:gd name="T93" fmla="*/ 514 h 515"/>
                  <a:gd name="T94" fmla="*/ 176 w 502"/>
                  <a:gd name="T95" fmla="*/ 504 h 515"/>
                  <a:gd name="T96" fmla="*/ 142 w 502"/>
                  <a:gd name="T97" fmla="*/ 502 h 515"/>
                  <a:gd name="T98" fmla="*/ 137 w 502"/>
                  <a:gd name="T99" fmla="*/ 492 h 515"/>
                  <a:gd name="T100" fmla="*/ 96 w 502"/>
                  <a:gd name="T101" fmla="*/ 478 h 515"/>
                  <a:gd name="T102" fmla="*/ 67 w 502"/>
                  <a:gd name="T103" fmla="*/ 473 h 515"/>
                  <a:gd name="T104" fmla="*/ 41 w 502"/>
                  <a:gd name="T105" fmla="*/ 454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02" h="515">
                    <a:moveTo>
                      <a:pt x="41" y="454"/>
                    </a:moveTo>
                    <a:lnTo>
                      <a:pt x="31" y="391"/>
                    </a:lnTo>
                    <a:lnTo>
                      <a:pt x="22" y="365"/>
                    </a:lnTo>
                    <a:lnTo>
                      <a:pt x="5" y="324"/>
                    </a:lnTo>
                    <a:lnTo>
                      <a:pt x="0" y="290"/>
                    </a:lnTo>
                    <a:lnTo>
                      <a:pt x="0" y="248"/>
                    </a:lnTo>
                    <a:lnTo>
                      <a:pt x="7" y="195"/>
                    </a:lnTo>
                    <a:lnTo>
                      <a:pt x="26" y="142"/>
                    </a:lnTo>
                    <a:lnTo>
                      <a:pt x="50" y="94"/>
                    </a:lnTo>
                    <a:lnTo>
                      <a:pt x="82" y="55"/>
                    </a:lnTo>
                    <a:lnTo>
                      <a:pt x="111" y="31"/>
                    </a:lnTo>
                    <a:lnTo>
                      <a:pt x="149" y="10"/>
                    </a:lnTo>
                    <a:lnTo>
                      <a:pt x="190" y="0"/>
                    </a:lnTo>
                    <a:lnTo>
                      <a:pt x="253" y="0"/>
                    </a:lnTo>
                    <a:lnTo>
                      <a:pt x="320" y="10"/>
                    </a:lnTo>
                    <a:lnTo>
                      <a:pt x="371" y="10"/>
                    </a:lnTo>
                    <a:lnTo>
                      <a:pt x="417" y="14"/>
                    </a:lnTo>
                    <a:lnTo>
                      <a:pt x="436" y="19"/>
                    </a:lnTo>
                    <a:lnTo>
                      <a:pt x="455" y="34"/>
                    </a:lnTo>
                    <a:lnTo>
                      <a:pt x="472" y="65"/>
                    </a:lnTo>
                    <a:lnTo>
                      <a:pt x="484" y="87"/>
                    </a:lnTo>
                    <a:lnTo>
                      <a:pt x="501" y="111"/>
                    </a:lnTo>
                    <a:lnTo>
                      <a:pt x="489" y="147"/>
                    </a:lnTo>
                    <a:lnTo>
                      <a:pt x="475" y="181"/>
                    </a:lnTo>
                    <a:lnTo>
                      <a:pt x="475" y="198"/>
                    </a:lnTo>
                    <a:lnTo>
                      <a:pt x="467" y="219"/>
                    </a:lnTo>
                    <a:lnTo>
                      <a:pt x="465" y="246"/>
                    </a:lnTo>
                    <a:lnTo>
                      <a:pt x="451" y="258"/>
                    </a:lnTo>
                    <a:lnTo>
                      <a:pt x="441" y="338"/>
                    </a:lnTo>
                    <a:lnTo>
                      <a:pt x="426" y="352"/>
                    </a:lnTo>
                    <a:lnTo>
                      <a:pt x="412" y="350"/>
                    </a:lnTo>
                    <a:lnTo>
                      <a:pt x="402" y="331"/>
                    </a:lnTo>
                    <a:lnTo>
                      <a:pt x="388" y="309"/>
                    </a:lnTo>
                    <a:lnTo>
                      <a:pt x="369" y="309"/>
                    </a:lnTo>
                    <a:lnTo>
                      <a:pt x="359" y="338"/>
                    </a:lnTo>
                    <a:lnTo>
                      <a:pt x="354" y="379"/>
                    </a:lnTo>
                    <a:lnTo>
                      <a:pt x="359" y="413"/>
                    </a:lnTo>
                    <a:lnTo>
                      <a:pt x="366" y="432"/>
                    </a:lnTo>
                    <a:lnTo>
                      <a:pt x="381" y="446"/>
                    </a:lnTo>
                    <a:lnTo>
                      <a:pt x="407" y="463"/>
                    </a:lnTo>
                    <a:lnTo>
                      <a:pt x="369" y="456"/>
                    </a:lnTo>
                    <a:lnTo>
                      <a:pt x="349" y="456"/>
                    </a:lnTo>
                    <a:lnTo>
                      <a:pt x="345" y="463"/>
                    </a:lnTo>
                    <a:lnTo>
                      <a:pt x="316" y="495"/>
                    </a:lnTo>
                    <a:lnTo>
                      <a:pt x="296" y="499"/>
                    </a:lnTo>
                    <a:lnTo>
                      <a:pt x="272" y="509"/>
                    </a:lnTo>
                    <a:lnTo>
                      <a:pt x="253" y="514"/>
                    </a:lnTo>
                    <a:lnTo>
                      <a:pt x="176" y="504"/>
                    </a:lnTo>
                    <a:lnTo>
                      <a:pt x="142" y="502"/>
                    </a:lnTo>
                    <a:lnTo>
                      <a:pt x="137" y="492"/>
                    </a:lnTo>
                    <a:lnTo>
                      <a:pt x="96" y="478"/>
                    </a:lnTo>
                    <a:lnTo>
                      <a:pt x="67" y="473"/>
                    </a:lnTo>
                    <a:lnTo>
                      <a:pt x="41" y="454"/>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41066" name="Freeform 74"/>
            <p:cNvSpPr>
              <a:spLocks/>
            </p:cNvSpPr>
            <p:nvPr/>
          </p:nvSpPr>
          <p:spPr bwMode="auto">
            <a:xfrm>
              <a:off x="2983" y="3076"/>
              <a:ext cx="130" cy="155"/>
            </a:xfrm>
            <a:custGeom>
              <a:avLst/>
              <a:gdLst>
                <a:gd name="T0" fmla="*/ 13 w 130"/>
                <a:gd name="T1" fmla="*/ 48 h 155"/>
                <a:gd name="T2" fmla="*/ 94 w 130"/>
                <a:gd name="T3" fmla="*/ 12 h 155"/>
                <a:gd name="T4" fmla="*/ 66 w 130"/>
                <a:gd name="T5" fmla="*/ 12 h 155"/>
                <a:gd name="T6" fmla="*/ 69 w 130"/>
                <a:gd name="T7" fmla="*/ 0 h 155"/>
                <a:gd name="T8" fmla="*/ 127 w 130"/>
                <a:gd name="T9" fmla="*/ 2 h 155"/>
                <a:gd name="T10" fmla="*/ 129 w 130"/>
                <a:gd name="T11" fmla="*/ 12 h 155"/>
                <a:gd name="T12" fmla="*/ 118 w 130"/>
                <a:gd name="T13" fmla="*/ 28 h 155"/>
                <a:gd name="T14" fmla="*/ 120 w 130"/>
                <a:gd name="T15" fmla="*/ 56 h 155"/>
                <a:gd name="T16" fmla="*/ 120 w 130"/>
                <a:gd name="T17" fmla="*/ 87 h 155"/>
                <a:gd name="T18" fmla="*/ 119 w 130"/>
                <a:gd name="T19" fmla="*/ 107 h 155"/>
                <a:gd name="T20" fmla="*/ 113 w 130"/>
                <a:gd name="T21" fmla="*/ 126 h 155"/>
                <a:gd name="T22" fmla="*/ 105 w 130"/>
                <a:gd name="T23" fmla="*/ 137 h 155"/>
                <a:gd name="T24" fmla="*/ 95 w 130"/>
                <a:gd name="T25" fmla="*/ 148 h 155"/>
                <a:gd name="T26" fmla="*/ 83 w 130"/>
                <a:gd name="T27" fmla="*/ 152 h 155"/>
                <a:gd name="T28" fmla="*/ 71 w 130"/>
                <a:gd name="T29" fmla="*/ 154 h 155"/>
                <a:gd name="T30" fmla="*/ 71 w 130"/>
                <a:gd name="T31" fmla="*/ 147 h 155"/>
                <a:gd name="T32" fmla="*/ 88 w 130"/>
                <a:gd name="T33" fmla="*/ 137 h 155"/>
                <a:gd name="T34" fmla="*/ 100 w 130"/>
                <a:gd name="T35" fmla="*/ 123 h 155"/>
                <a:gd name="T36" fmla="*/ 110 w 130"/>
                <a:gd name="T37" fmla="*/ 90 h 155"/>
                <a:gd name="T38" fmla="*/ 111 w 130"/>
                <a:gd name="T39" fmla="*/ 65 h 155"/>
                <a:gd name="T40" fmla="*/ 106 w 130"/>
                <a:gd name="T41" fmla="*/ 41 h 155"/>
                <a:gd name="T42" fmla="*/ 0 w 130"/>
                <a:gd name="T43" fmla="*/ 100 h 155"/>
                <a:gd name="T44" fmla="*/ 13 w 130"/>
                <a:gd name="T45" fmla="*/ 48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0" h="155">
                  <a:moveTo>
                    <a:pt x="13" y="48"/>
                  </a:moveTo>
                  <a:lnTo>
                    <a:pt x="94" y="12"/>
                  </a:lnTo>
                  <a:lnTo>
                    <a:pt x="66" y="12"/>
                  </a:lnTo>
                  <a:lnTo>
                    <a:pt x="69" y="0"/>
                  </a:lnTo>
                  <a:lnTo>
                    <a:pt x="127" y="2"/>
                  </a:lnTo>
                  <a:lnTo>
                    <a:pt x="129" y="12"/>
                  </a:lnTo>
                  <a:lnTo>
                    <a:pt x="118" y="28"/>
                  </a:lnTo>
                  <a:lnTo>
                    <a:pt x="120" y="56"/>
                  </a:lnTo>
                  <a:lnTo>
                    <a:pt x="120" y="87"/>
                  </a:lnTo>
                  <a:lnTo>
                    <a:pt x="119" y="107"/>
                  </a:lnTo>
                  <a:lnTo>
                    <a:pt x="113" y="126"/>
                  </a:lnTo>
                  <a:lnTo>
                    <a:pt x="105" y="137"/>
                  </a:lnTo>
                  <a:lnTo>
                    <a:pt x="95" y="148"/>
                  </a:lnTo>
                  <a:lnTo>
                    <a:pt x="83" y="152"/>
                  </a:lnTo>
                  <a:lnTo>
                    <a:pt x="71" y="154"/>
                  </a:lnTo>
                  <a:lnTo>
                    <a:pt x="71" y="147"/>
                  </a:lnTo>
                  <a:lnTo>
                    <a:pt x="88" y="137"/>
                  </a:lnTo>
                  <a:lnTo>
                    <a:pt x="100" y="123"/>
                  </a:lnTo>
                  <a:lnTo>
                    <a:pt x="110" y="90"/>
                  </a:lnTo>
                  <a:lnTo>
                    <a:pt x="111" y="65"/>
                  </a:lnTo>
                  <a:lnTo>
                    <a:pt x="106" y="41"/>
                  </a:lnTo>
                  <a:lnTo>
                    <a:pt x="0" y="100"/>
                  </a:lnTo>
                  <a:lnTo>
                    <a:pt x="13" y="48"/>
                  </a:lnTo>
                </a:path>
              </a:pathLst>
            </a:custGeom>
            <a:solidFill>
              <a:srgbClr val="9F9F9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41067" name="Rectangle 75"/>
          <p:cNvSpPr>
            <a:spLocks noChangeArrowheads="1"/>
          </p:cNvSpPr>
          <p:nvPr/>
        </p:nvSpPr>
        <p:spPr bwMode="auto">
          <a:xfrm>
            <a:off x="5581650" y="4303713"/>
            <a:ext cx="38100" cy="30162"/>
          </a:xfrm>
          <a:prstGeom prst="rect">
            <a:avLst/>
          </a:prstGeom>
          <a:solidFill>
            <a:srgbClr val="FADB3A"/>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41068" name="Freeform 76"/>
          <p:cNvSpPr>
            <a:spLocks/>
          </p:cNvSpPr>
          <p:nvPr/>
        </p:nvSpPr>
        <p:spPr bwMode="auto">
          <a:xfrm>
            <a:off x="5478463" y="3849688"/>
            <a:ext cx="44450" cy="115887"/>
          </a:xfrm>
          <a:custGeom>
            <a:avLst/>
            <a:gdLst>
              <a:gd name="T0" fmla="*/ 0 w 28"/>
              <a:gd name="T1" fmla="*/ 72 h 73"/>
              <a:gd name="T2" fmla="*/ 13 w 28"/>
              <a:gd name="T3" fmla="*/ 10 h 73"/>
              <a:gd name="T4" fmla="*/ 18 w 28"/>
              <a:gd name="T5" fmla="*/ 5 h 73"/>
              <a:gd name="T6" fmla="*/ 27 w 28"/>
              <a:gd name="T7" fmla="*/ 0 h 73"/>
              <a:gd name="T8" fmla="*/ 15 w 28"/>
              <a:gd name="T9" fmla="*/ 62 h 73"/>
              <a:gd name="T10" fmla="*/ 0 w 28"/>
              <a:gd name="T11" fmla="*/ 72 h 73"/>
            </a:gdLst>
            <a:ahLst/>
            <a:cxnLst>
              <a:cxn ang="0">
                <a:pos x="T0" y="T1"/>
              </a:cxn>
              <a:cxn ang="0">
                <a:pos x="T2" y="T3"/>
              </a:cxn>
              <a:cxn ang="0">
                <a:pos x="T4" y="T5"/>
              </a:cxn>
              <a:cxn ang="0">
                <a:pos x="T6" y="T7"/>
              </a:cxn>
              <a:cxn ang="0">
                <a:pos x="T8" y="T9"/>
              </a:cxn>
              <a:cxn ang="0">
                <a:pos x="T10" y="T11"/>
              </a:cxn>
            </a:cxnLst>
            <a:rect l="0" t="0" r="r" b="b"/>
            <a:pathLst>
              <a:path w="28" h="73">
                <a:moveTo>
                  <a:pt x="0" y="72"/>
                </a:moveTo>
                <a:lnTo>
                  <a:pt x="13" y="10"/>
                </a:lnTo>
                <a:lnTo>
                  <a:pt x="18" y="5"/>
                </a:lnTo>
                <a:lnTo>
                  <a:pt x="27" y="0"/>
                </a:lnTo>
                <a:lnTo>
                  <a:pt x="15" y="62"/>
                </a:lnTo>
                <a:lnTo>
                  <a:pt x="0" y="72"/>
                </a:lnTo>
              </a:path>
            </a:pathLst>
          </a:custGeom>
          <a:solidFill>
            <a:srgbClr val="E56C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69" name="Freeform 77"/>
          <p:cNvSpPr>
            <a:spLocks/>
          </p:cNvSpPr>
          <p:nvPr/>
        </p:nvSpPr>
        <p:spPr bwMode="auto">
          <a:xfrm>
            <a:off x="3814763" y="4953000"/>
            <a:ext cx="36512" cy="30163"/>
          </a:xfrm>
          <a:custGeom>
            <a:avLst/>
            <a:gdLst>
              <a:gd name="T0" fmla="*/ 0 w 23"/>
              <a:gd name="T1" fmla="*/ 18 h 19"/>
              <a:gd name="T2" fmla="*/ 20 w 23"/>
              <a:gd name="T3" fmla="*/ 0 h 19"/>
              <a:gd name="T4" fmla="*/ 22 w 23"/>
              <a:gd name="T5" fmla="*/ 17 h 19"/>
              <a:gd name="T6" fmla="*/ 0 w 23"/>
              <a:gd name="T7" fmla="*/ 18 h 19"/>
            </a:gdLst>
            <a:ahLst/>
            <a:cxnLst>
              <a:cxn ang="0">
                <a:pos x="T0" y="T1"/>
              </a:cxn>
              <a:cxn ang="0">
                <a:pos x="T2" y="T3"/>
              </a:cxn>
              <a:cxn ang="0">
                <a:pos x="T4" y="T5"/>
              </a:cxn>
              <a:cxn ang="0">
                <a:pos x="T6" y="T7"/>
              </a:cxn>
            </a:cxnLst>
            <a:rect l="0" t="0" r="r" b="b"/>
            <a:pathLst>
              <a:path w="23" h="19">
                <a:moveTo>
                  <a:pt x="0" y="18"/>
                </a:moveTo>
                <a:lnTo>
                  <a:pt x="20" y="0"/>
                </a:lnTo>
                <a:lnTo>
                  <a:pt x="22" y="17"/>
                </a:lnTo>
                <a:lnTo>
                  <a:pt x="0" y="18"/>
                </a:lnTo>
              </a:path>
            </a:pathLst>
          </a:custGeom>
          <a:solidFill>
            <a:srgbClr val="000000"/>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70" name="Freeform 78"/>
          <p:cNvSpPr>
            <a:spLocks/>
          </p:cNvSpPr>
          <p:nvPr/>
        </p:nvSpPr>
        <p:spPr bwMode="auto">
          <a:xfrm>
            <a:off x="5846763" y="4541838"/>
            <a:ext cx="104775" cy="206375"/>
          </a:xfrm>
          <a:custGeom>
            <a:avLst/>
            <a:gdLst>
              <a:gd name="T0" fmla="*/ 20 w 66"/>
              <a:gd name="T1" fmla="*/ 7 h 130"/>
              <a:gd name="T2" fmla="*/ 24 w 66"/>
              <a:gd name="T3" fmla="*/ 19 h 130"/>
              <a:gd name="T4" fmla="*/ 28 w 66"/>
              <a:gd name="T5" fmla="*/ 34 h 130"/>
              <a:gd name="T6" fmla="*/ 30 w 66"/>
              <a:gd name="T7" fmla="*/ 48 h 130"/>
              <a:gd name="T8" fmla="*/ 29 w 66"/>
              <a:gd name="T9" fmla="*/ 62 h 130"/>
              <a:gd name="T10" fmla="*/ 26 w 66"/>
              <a:gd name="T11" fmla="*/ 81 h 130"/>
              <a:gd name="T12" fmla="*/ 20 w 66"/>
              <a:gd name="T13" fmla="*/ 92 h 130"/>
              <a:gd name="T14" fmla="*/ 11 w 66"/>
              <a:gd name="T15" fmla="*/ 105 h 130"/>
              <a:gd name="T16" fmla="*/ 0 w 66"/>
              <a:gd name="T17" fmla="*/ 116 h 130"/>
              <a:gd name="T18" fmla="*/ 7 w 66"/>
              <a:gd name="T19" fmla="*/ 123 h 130"/>
              <a:gd name="T20" fmla="*/ 12 w 66"/>
              <a:gd name="T21" fmla="*/ 125 h 130"/>
              <a:gd name="T22" fmla="*/ 16 w 66"/>
              <a:gd name="T23" fmla="*/ 125 h 130"/>
              <a:gd name="T24" fmla="*/ 21 w 66"/>
              <a:gd name="T25" fmla="*/ 125 h 130"/>
              <a:gd name="T26" fmla="*/ 26 w 66"/>
              <a:gd name="T27" fmla="*/ 123 h 130"/>
              <a:gd name="T28" fmla="*/ 31 w 66"/>
              <a:gd name="T29" fmla="*/ 122 h 130"/>
              <a:gd name="T30" fmla="*/ 38 w 66"/>
              <a:gd name="T31" fmla="*/ 122 h 130"/>
              <a:gd name="T32" fmla="*/ 41 w 66"/>
              <a:gd name="T33" fmla="*/ 124 h 130"/>
              <a:gd name="T34" fmla="*/ 43 w 66"/>
              <a:gd name="T35" fmla="*/ 127 h 130"/>
              <a:gd name="T36" fmla="*/ 49 w 66"/>
              <a:gd name="T37" fmla="*/ 129 h 130"/>
              <a:gd name="T38" fmla="*/ 56 w 66"/>
              <a:gd name="T39" fmla="*/ 126 h 130"/>
              <a:gd name="T40" fmla="*/ 60 w 66"/>
              <a:gd name="T41" fmla="*/ 116 h 130"/>
              <a:gd name="T42" fmla="*/ 63 w 66"/>
              <a:gd name="T43" fmla="*/ 96 h 130"/>
              <a:gd name="T44" fmla="*/ 65 w 66"/>
              <a:gd name="T45" fmla="*/ 75 h 130"/>
              <a:gd name="T46" fmla="*/ 64 w 66"/>
              <a:gd name="T47" fmla="*/ 51 h 130"/>
              <a:gd name="T48" fmla="*/ 61 w 66"/>
              <a:gd name="T49" fmla="*/ 35 h 130"/>
              <a:gd name="T50" fmla="*/ 55 w 66"/>
              <a:gd name="T51" fmla="*/ 14 h 130"/>
              <a:gd name="T52" fmla="*/ 52 w 66"/>
              <a:gd name="T53" fmla="*/ 7 h 130"/>
              <a:gd name="T54" fmla="*/ 48 w 66"/>
              <a:gd name="T55" fmla="*/ 2 h 130"/>
              <a:gd name="T56" fmla="*/ 41 w 66"/>
              <a:gd name="T57" fmla="*/ 0 h 130"/>
              <a:gd name="T58" fmla="*/ 33 w 66"/>
              <a:gd name="T59" fmla="*/ 0 h 130"/>
              <a:gd name="T60" fmla="*/ 25 w 66"/>
              <a:gd name="T61" fmla="*/ 2 h 130"/>
              <a:gd name="T62" fmla="*/ 20 w 66"/>
              <a:gd name="T63" fmla="*/ 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130">
                <a:moveTo>
                  <a:pt x="20" y="7"/>
                </a:moveTo>
                <a:lnTo>
                  <a:pt x="24" y="19"/>
                </a:lnTo>
                <a:lnTo>
                  <a:pt x="28" y="34"/>
                </a:lnTo>
                <a:lnTo>
                  <a:pt x="30" y="48"/>
                </a:lnTo>
                <a:lnTo>
                  <a:pt x="29" y="62"/>
                </a:lnTo>
                <a:lnTo>
                  <a:pt x="26" y="81"/>
                </a:lnTo>
                <a:lnTo>
                  <a:pt x="20" y="92"/>
                </a:lnTo>
                <a:lnTo>
                  <a:pt x="11" y="105"/>
                </a:lnTo>
                <a:lnTo>
                  <a:pt x="0" y="116"/>
                </a:lnTo>
                <a:lnTo>
                  <a:pt x="7" y="123"/>
                </a:lnTo>
                <a:lnTo>
                  <a:pt x="12" y="125"/>
                </a:lnTo>
                <a:lnTo>
                  <a:pt x="16" y="125"/>
                </a:lnTo>
                <a:lnTo>
                  <a:pt x="21" y="125"/>
                </a:lnTo>
                <a:lnTo>
                  <a:pt x="26" y="123"/>
                </a:lnTo>
                <a:lnTo>
                  <a:pt x="31" y="122"/>
                </a:lnTo>
                <a:lnTo>
                  <a:pt x="38" y="122"/>
                </a:lnTo>
                <a:lnTo>
                  <a:pt x="41" y="124"/>
                </a:lnTo>
                <a:lnTo>
                  <a:pt x="43" y="127"/>
                </a:lnTo>
                <a:lnTo>
                  <a:pt x="49" y="129"/>
                </a:lnTo>
                <a:lnTo>
                  <a:pt x="56" y="126"/>
                </a:lnTo>
                <a:lnTo>
                  <a:pt x="60" y="116"/>
                </a:lnTo>
                <a:lnTo>
                  <a:pt x="63" y="96"/>
                </a:lnTo>
                <a:lnTo>
                  <a:pt x="65" y="75"/>
                </a:lnTo>
                <a:lnTo>
                  <a:pt x="64" y="51"/>
                </a:lnTo>
                <a:lnTo>
                  <a:pt x="61" y="35"/>
                </a:lnTo>
                <a:lnTo>
                  <a:pt x="55" y="14"/>
                </a:lnTo>
                <a:lnTo>
                  <a:pt x="52" y="7"/>
                </a:lnTo>
                <a:lnTo>
                  <a:pt x="48" y="2"/>
                </a:lnTo>
                <a:lnTo>
                  <a:pt x="41" y="0"/>
                </a:lnTo>
                <a:lnTo>
                  <a:pt x="33" y="0"/>
                </a:lnTo>
                <a:lnTo>
                  <a:pt x="25" y="2"/>
                </a:lnTo>
                <a:lnTo>
                  <a:pt x="20" y="7"/>
                </a:lnTo>
              </a:path>
            </a:pathLst>
          </a:custGeom>
          <a:solidFill>
            <a:srgbClr val="7F5F3F"/>
          </a:solidFill>
          <a:ln w="12700" cap="rnd" cmpd="sng">
            <a:solidFill>
              <a:srgbClr val="3F1F00"/>
            </a:solidFill>
            <a:prstDash val="solid"/>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nvGrpSpPr>
          <p:cNvPr id="341071" name="Group 79"/>
          <p:cNvGrpSpPr>
            <a:grpSpLocks/>
          </p:cNvGrpSpPr>
          <p:nvPr/>
        </p:nvGrpSpPr>
        <p:grpSpPr bwMode="auto">
          <a:xfrm>
            <a:off x="5184775" y="4432300"/>
            <a:ext cx="771525" cy="1050925"/>
            <a:chOff x="3266" y="2792"/>
            <a:chExt cx="486" cy="662"/>
          </a:xfrm>
        </p:grpSpPr>
        <p:sp>
          <p:nvSpPr>
            <p:cNvPr id="341072" name="Freeform 80"/>
            <p:cNvSpPr>
              <a:spLocks/>
            </p:cNvSpPr>
            <p:nvPr/>
          </p:nvSpPr>
          <p:spPr bwMode="auto">
            <a:xfrm>
              <a:off x="3266" y="2816"/>
              <a:ext cx="464" cy="638"/>
            </a:xfrm>
            <a:custGeom>
              <a:avLst/>
              <a:gdLst>
                <a:gd name="T0" fmla="*/ 45 w 464"/>
                <a:gd name="T1" fmla="*/ 161 h 638"/>
                <a:gd name="T2" fmla="*/ 24 w 464"/>
                <a:gd name="T3" fmla="*/ 243 h 638"/>
                <a:gd name="T4" fmla="*/ 14 w 464"/>
                <a:gd name="T5" fmla="*/ 291 h 638"/>
                <a:gd name="T6" fmla="*/ 2 w 464"/>
                <a:gd name="T7" fmla="*/ 340 h 638"/>
                <a:gd name="T8" fmla="*/ 0 w 464"/>
                <a:gd name="T9" fmla="*/ 393 h 638"/>
                <a:gd name="T10" fmla="*/ 4 w 464"/>
                <a:gd name="T11" fmla="*/ 432 h 638"/>
                <a:gd name="T12" fmla="*/ 12 w 464"/>
                <a:gd name="T13" fmla="*/ 456 h 638"/>
                <a:gd name="T14" fmla="*/ 14 w 464"/>
                <a:gd name="T15" fmla="*/ 495 h 638"/>
                <a:gd name="T16" fmla="*/ 36 w 464"/>
                <a:gd name="T17" fmla="*/ 519 h 638"/>
                <a:gd name="T18" fmla="*/ 53 w 464"/>
                <a:gd name="T19" fmla="*/ 555 h 638"/>
                <a:gd name="T20" fmla="*/ 91 w 464"/>
                <a:gd name="T21" fmla="*/ 637 h 638"/>
                <a:gd name="T22" fmla="*/ 420 w 464"/>
                <a:gd name="T23" fmla="*/ 567 h 638"/>
                <a:gd name="T24" fmla="*/ 405 w 464"/>
                <a:gd name="T25" fmla="*/ 504 h 638"/>
                <a:gd name="T26" fmla="*/ 427 w 464"/>
                <a:gd name="T27" fmla="*/ 454 h 638"/>
                <a:gd name="T28" fmla="*/ 446 w 464"/>
                <a:gd name="T29" fmla="*/ 386 h 638"/>
                <a:gd name="T30" fmla="*/ 461 w 464"/>
                <a:gd name="T31" fmla="*/ 309 h 638"/>
                <a:gd name="T32" fmla="*/ 463 w 464"/>
                <a:gd name="T33" fmla="*/ 238 h 638"/>
                <a:gd name="T34" fmla="*/ 453 w 464"/>
                <a:gd name="T35" fmla="*/ 169 h 638"/>
                <a:gd name="T36" fmla="*/ 434 w 464"/>
                <a:gd name="T37" fmla="*/ 113 h 638"/>
                <a:gd name="T38" fmla="*/ 393 w 464"/>
                <a:gd name="T39" fmla="*/ 58 h 638"/>
                <a:gd name="T40" fmla="*/ 352 w 464"/>
                <a:gd name="T41" fmla="*/ 24 h 638"/>
                <a:gd name="T42" fmla="*/ 314 w 464"/>
                <a:gd name="T43" fmla="*/ 10 h 638"/>
                <a:gd name="T44" fmla="*/ 263 w 464"/>
                <a:gd name="T45" fmla="*/ 2 h 638"/>
                <a:gd name="T46" fmla="*/ 203 w 464"/>
                <a:gd name="T47" fmla="*/ 0 h 638"/>
                <a:gd name="T48" fmla="*/ 157 w 464"/>
                <a:gd name="T49" fmla="*/ 10 h 638"/>
                <a:gd name="T50" fmla="*/ 122 w 464"/>
                <a:gd name="T51" fmla="*/ 31 h 638"/>
                <a:gd name="T52" fmla="*/ 86 w 464"/>
                <a:gd name="T53" fmla="*/ 60 h 638"/>
                <a:gd name="T54" fmla="*/ 67 w 464"/>
                <a:gd name="T55" fmla="*/ 92 h 638"/>
                <a:gd name="T56" fmla="*/ 50 w 464"/>
                <a:gd name="T57" fmla="*/ 130 h 638"/>
                <a:gd name="T58" fmla="*/ 45 w 464"/>
                <a:gd name="T59" fmla="*/ 161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4" h="638">
                  <a:moveTo>
                    <a:pt x="45" y="161"/>
                  </a:moveTo>
                  <a:lnTo>
                    <a:pt x="24" y="243"/>
                  </a:lnTo>
                  <a:lnTo>
                    <a:pt x="14" y="291"/>
                  </a:lnTo>
                  <a:lnTo>
                    <a:pt x="2" y="340"/>
                  </a:lnTo>
                  <a:lnTo>
                    <a:pt x="0" y="393"/>
                  </a:lnTo>
                  <a:lnTo>
                    <a:pt x="4" y="432"/>
                  </a:lnTo>
                  <a:lnTo>
                    <a:pt x="12" y="456"/>
                  </a:lnTo>
                  <a:lnTo>
                    <a:pt x="14" y="495"/>
                  </a:lnTo>
                  <a:lnTo>
                    <a:pt x="36" y="519"/>
                  </a:lnTo>
                  <a:lnTo>
                    <a:pt x="53" y="555"/>
                  </a:lnTo>
                  <a:lnTo>
                    <a:pt x="91" y="637"/>
                  </a:lnTo>
                  <a:lnTo>
                    <a:pt x="420" y="567"/>
                  </a:lnTo>
                  <a:lnTo>
                    <a:pt x="405" y="504"/>
                  </a:lnTo>
                  <a:lnTo>
                    <a:pt x="427" y="454"/>
                  </a:lnTo>
                  <a:lnTo>
                    <a:pt x="446" y="386"/>
                  </a:lnTo>
                  <a:lnTo>
                    <a:pt x="461" y="309"/>
                  </a:lnTo>
                  <a:lnTo>
                    <a:pt x="463" y="238"/>
                  </a:lnTo>
                  <a:lnTo>
                    <a:pt x="453" y="169"/>
                  </a:lnTo>
                  <a:lnTo>
                    <a:pt x="434" y="113"/>
                  </a:lnTo>
                  <a:lnTo>
                    <a:pt x="393" y="58"/>
                  </a:lnTo>
                  <a:lnTo>
                    <a:pt x="352" y="24"/>
                  </a:lnTo>
                  <a:lnTo>
                    <a:pt x="314" y="10"/>
                  </a:lnTo>
                  <a:lnTo>
                    <a:pt x="263" y="2"/>
                  </a:lnTo>
                  <a:lnTo>
                    <a:pt x="203" y="0"/>
                  </a:lnTo>
                  <a:lnTo>
                    <a:pt x="157" y="10"/>
                  </a:lnTo>
                  <a:lnTo>
                    <a:pt x="122" y="31"/>
                  </a:lnTo>
                  <a:lnTo>
                    <a:pt x="86" y="60"/>
                  </a:lnTo>
                  <a:lnTo>
                    <a:pt x="67" y="92"/>
                  </a:lnTo>
                  <a:lnTo>
                    <a:pt x="50" y="130"/>
                  </a:lnTo>
                  <a:lnTo>
                    <a:pt x="45" y="161"/>
                  </a:lnTo>
                </a:path>
              </a:pathLst>
            </a:custGeom>
            <a:solidFill>
              <a:srgbClr val="FFB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73" name="Freeform 81"/>
            <p:cNvSpPr>
              <a:spLocks/>
            </p:cNvSpPr>
            <p:nvPr/>
          </p:nvSpPr>
          <p:spPr bwMode="auto">
            <a:xfrm>
              <a:off x="3266" y="2792"/>
              <a:ext cx="486" cy="577"/>
            </a:xfrm>
            <a:custGeom>
              <a:avLst/>
              <a:gdLst>
                <a:gd name="T0" fmla="*/ 69 w 486"/>
                <a:gd name="T1" fmla="*/ 75 h 577"/>
                <a:gd name="T2" fmla="*/ 113 w 486"/>
                <a:gd name="T3" fmla="*/ 22 h 577"/>
                <a:gd name="T4" fmla="*/ 188 w 486"/>
                <a:gd name="T5" fmla="*/ 0 h 577"/>
                <a:gd name="T6" fmla="*/ 270 w 486"/>
                <a:gd name="T7" fmla="*/ 0 h 577"/>
                <a:gd name="T8" fmla="*/ 331 w 486"/>
                <a:gd name="T9" fmla="*/ 19 h 577"/>
                <a:gd name="T10" fmla="*/ 376 w 486"/>
                <a:gd name="T11" fmla="*/ 51 h 577"/>
                <a:gd name="T12" fmla="*/ 420 w 486"/>
                <a:gd name="T13" fmla="*/ 89 h 577"/>
                <a:gd name="T14" fmla="*/ 458 w 486"/>
                <a:gd name="T15" fmla="*/ 144 h 577"/>
                <a:gd name="T16" fmla="*/ 480 w 486"/>
                <a:gd name="T17" fmla="*/ 231 h 577"/>
                <a:gd name="T18" fmla="*/ 482 w 486"/>
                <a:gd name="T19" fmla="*/ 311 h 577"/>
                <a:gd name="T20" fmla="*/ 468 w 486"/>
                <a:gd name="T21" fmla="*/ 398 h 577"/>
                <a:gd name="T22" fmla="*/ 446 w 486"/>
                <a:gd name="T23" fmla="*/ 492 h 577"/>
                <a:gd name="T24" fmla="*/ 405 w 486"/>
                <a:gd name="T25" fmla="*/ 540 h 577"/>
                <a:gd name="T26" fmla="*/ 350 w 486"/>
                <a:gd name="T27" fmla="*/ 562 h 577"/>
                <a:gd name="T28" fmla="*/ 304 w 486"/>
                <a:gd name="T29" fmla="*/ 576 h 577"/>
                <a:gd name="T30" fmla="*/ 244 w 486"/>
                <a:gd name="T31" fmla="*/ 564 h 577"/>
                <a:gd name="T32" fmla="*/ 202 w 486"/>
                <a:gd name="T33" fmla="*/ 560 h 577"/>
                <a:gd name="T34" fmla="*/ 122 w 486"/>
                <a:gd name="T35" fmla="*/ 555 h 577"/>
                <a:gd name="T36" fmla="*/ 130 w 486"/>
                <a:gd name="T37" fmla="*/ 512 h 577"/>
                <a:gd name="T38" fmla="*/ 126 w 486"/>
                <a:gd name="T39" fmla="*/ 484 h 577"/>
                <a:gd name="T40" fmla="*/ 114 w 486"/>
                <a:gd name="T41" fmla="*/ 466 h 577"/>
                <a:gd name="T42" fmla="*/ 133 w 486"/>
                <a:gd name="T43" fmla="*/ 441 h 577"/>
                <a:gd name="T44" fmla="*/ 130 w 486"/>
                <a:gd name="T45" fmla="*/ 401 h 577"/>
                <a:gd name="T46" fmla="*/ 110 w 486"/>
                <a:gd name="T47" fmla="*/ 343 h 577"/>
                <a:gd name="T48" fmla="*/ 62 w 486"/>
                <a:gd name="T49" fmla="*/ 315 h 577"/>
                <a:gd name="T50" fmla="*/ 28 w 486"/>
                <a:gd name="T51" fmla="*/ 336 h 577"/>
                <a:gd name="T52" fmla="*/ 40 w 486"/>
                <a:gd name="T53" fmla="*/ 387 h 577"/>
                <a:gd name="T54" fmla="*/ 33 w 486"/>
                <a:gd name="T55" fmla="*/ 418 h 577"/>
                <a:gd name="T56" fmla="*/ 14 w 486"/>
                <a:gd name="T57" fmla="*/ 338 h 577"/>
                <a:gd name="T58" fmla="*/ 9 w 486"/>
                <a:gd name="T59" fmla="*/ 250 h 577"/>
                <a:gd name="T60" fmla="*/ 24 w 486"/>
                <a:gd name="T61" fmla="*/ 161 h 577"/>
                <a:gd name="T62" fmla="*/ 60 w 486"/>
                <a:gd name="T63" fmla="*/ 111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6" h="577">
                  <a:moveTo>
                    <a:pt x="60" y="111"/>
                  </a:moveTo>
                  <a:lnTo>
                    <a:pt x="69" y="75"/>
                  </a:lnTo>
                  <a:lnTo>
                    <a:pt x="89" y="38"/>
                  </a:lnTo>
                  <a:lnTo>
                    <a:pt x="113" y="22"/>
                  </a:lnTo>
                  <a:lnTo>
                    <a:pt x="140" y="10"/>
                  </a:lnTo>
                  <a:lnTo>
                    <a:pt x="188" y="0"/>
                  </a:lnTo>
                  <a:lnTo>
                    <a:pt x="224" y="0"/>
                  </a:lnTo>
                  <a:lnTo>
                    <a:pt x="270" y="0"/>
                  </a:lnTo>
                  <a:lnTo>
                    <a:pt x="306" y="7"/>
                  </a:lnTo>
                  <a:lnTo>
                    <a:pt x="331" y="19"/>
                  </a:lnTo>
                  <a:lnTo>
                    <a:pt x="350" y="29"/>
                  </a:lnTo>
                  <a:lnTo>
                    <a:pt x="376" y="51"/>
                  </a:lnTo>
                  <a:lnTo>
                    <a:pt x="400" y="72"/>
                  </a:lnTo>
                  <a:lnTo>
                    <a:pt x="420" y="89"/>
                  </a:lnTo>
                  <a:lnTo>
                    <a:pt x="439" y="111"/>
                  </a:lnTo>
                  <a:lnTo>
                    <a:pt x="458" y="144"/>
                  </a:lnTo>
                  <a:lnTo>
                    <a:pt x="468" y="181"/>
                  </a:lnTo>
                  <a:lnTo>
                    <a:pt x="480" y="231"/>
                  </a:lnTo>
                  <a:lnTo>
                    <a:pt x="485" y="270"/>
                  </a:lnTo>
                  <a:lnTo>
                    <a:pt x="482" y="311"/>
                  </a:lnTo>
                  <a:lnTo>
                    <a:pt x="480" y="352"/>
                  </a:lnTo>
                  <a:lnTo>
                    <a:pt x="468" y="398"/>
                  </a:lnTo>
                  <a:lnTo>
                    <a:pt x="456" y="446"/>
                  </a:lnTo>
                  <a:lnTo>
                    <a:pt x="446" y="492"/>
                  </a:lnTo>
                  <a:lnTo>
                    <a:pt x="427" y="526"/>
                  </a:lnTo>
                  <a:lnTo>
                    <a:pt x="405" y="540"/>
                  </a:lnTo>
                  <a:lnTo>
                    <a:pt x="379" y="552"/>
                  </a:lnTo>
                  <a:lnTo>
                    <a:pt x="350" y="562"/>
                  </a:lnTo>
                  <a:lnTo>
                    <a:pt x="331" y="572"/>
                  </a:lnTo>
                  <a:lnTo>
                    <a:pt x="304" y="576"/>
                  </a:lnTo>
                  <a:lnTo>
                    <a:pt x="280" y="574"/>
                  </a:lnTo>
                  <a:lnTo>
                    <a:pt x="244" y="564"/>
                  </a:lnTo>
                  <a:lnTo>
                    <a:pt x="216" y="563"/>
                  </a:lnTo>
                  <a:lnTo>
                    <a:pt x="202" y="560"/>
                  </a:lnTo>
                  <a:lnTo>
                    <a:pt x="204" y="569"/>
                  </a:lnTo>
                  <a:lnTo>
                    <a:pt x="122" y="555"/>
                  </a:lnTo>
                  <a:lnTo>
                    <a:pt x="132" y="526"/>
                  </a:lnTo>
                  <a:lnTo>
                    <a:pt x="130" y="512"/>
                  </a:lnTo>
                  <a:lnTo>
                    <a:pt x="130" y="499"/>
                  </a:lnTo>
                  <a:lnTo>
                    <a:pt x="126" y="484"/>
                  </a:lnTo>
                  <a:lnTo>
                    <a:pt x="122" y="476"/>
                  </a:lnTo>
                  <a:lnTo>
                    <a:pt x="114" y="466"/>
                  </a:lnTo>
                  <a:lnTo>
                    <a:pt x="124" y="454"/>
                  </a:lnTo>
                  <a:lnTo>
                    <a:pt x="133" y="441"/>
                  </a:lnTo>
                  <a:lnTo>
                    <a:pt x="136" y="429"/>
                  </a:lnTo>
                  <a:lnTo>
                    <a:pt x="130" y="401"/>
                  </a:lnTo>
                  <a:lnTo>
                    <a:pt x="127" y="364"/>
                  </a:lnTo>
                  <a:lnTo>
                    <a:pt x="110" y="343"/>
                  </a:lnTo>
                  <a:lnTo>
                    <a:pt x="86" y="336"/>
                  </a:lnTo>
                  <a:lnTo>
                    <a:pt x="62" y="315"/>
                  </a:lnTo>
                  <a:lnTo>
                    <a:pt x="45" y="315"/>
                  </a:lnTo>
                  <a:lnTo>
                    <a:pt x="28" y="336"/>
                  </a:lnTo>
                  <a:lnTo>
                    <a:pt x="28" y="364"/>
                  </a:lnTo>
                  <a:lnTo>
                    <a:pt x="40" y="387"/>
                  </a:lnTo>
                  <a:lnTo>
                    <a:pt x="42" y="421"/>
                  </a:lnTo>
                  <a:lnTo>
                    <a:pt x="33" y="418"/>
                  </a:lnTo>
                  <a:lnTo>
                    <a:pt x="24" y="412"/>
                  </a:lnTo>
                  <a:lnTo>
                    <a:pt x="14" y="338"/>
                  </a:lnTo>
                  <a:lnTo>
                    <a:pt x="0" y="289"/>
                  </a:lnTo>
                  <a:lnTo>
                    <a:pt x="9" y="250"/>
                  </a:lnTo>
                  <a:lnTo>
                    <a:pt x="16" y="207"/>
                  </a:lnTo>
                  <a:lnTo>
                    <a:pt x="24" y="161"/>
                  </a:lnTo>
                  <a:lnTo>
                    <a:pt x="24" y="140"/>
                  </a:lnTo>
                  <a:lnTo>
                    <a:pt x="60" y="111"/>
                  </a:lnTo>
                </a:path>
              </a:pathLst>
            </a:custGeom>
            <a:solidFill>
              <a:srgbClr val="5F3F1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
        <p:nvSpPr>
          <p:cNvPr id="341074" name="Freeform 82"/>
          <p:cNvSpPr>
            <a:spLocks/>
          </p:cNvSpPr>
          <p:nvPr/>
        </p:nvSpPr>
        <p:spPr bwMode="auto">
          <a:xfrm>
            <a:off x="4119563" y="5218113"/>
            <a:ext cx="539750" cy="238125"/>
          </a:xfrm>
          <a:custGeom>
            <a:avLst/>
            <a:gdLst>
              <a:gd name="T0" fmla="*/ 0 w 340"/>
              <a:gd name="T1" fmla="*/ 17 h 150"/>
              <a:gd name="T2" fmla="*/ 7 w 340"/>
              <a:gd name="T3" fmla="*/ 0 h 150"/>
              <a:gd name="T4" fmla="*/ 49 w 340"/>
              <a:gd name="T5" fmla="*/ 2 h 150"/>
              <a:gd name="T6" fmla="*/ 94 w 340"/>
              <a:gd name="T7" fmla="*/ 10 h 150"/>
              <a:gd name="T8" fmla="*/ 164 w 340"/>
              <a:gd name="T9" fmla="*/ 33 h 150"/>
              <a:gd name="T10" fmla="*/ 200 w 340"/>
              <a:gd name="T11" fmla="*/ 49 h 150"/>
              <a:gd name="T12" fmla="*/ 241 w 340"/>
              <a:gd name="T13" fmla="*/ 67 h 150"/>
              <a:gd name="T14" fmla="*/ 285 w 340"/>
              <a:gd name="T15" fmla="*/ 87 h 150"/>
              <a:gd name="T16" fmla="*/ 323 w 340"/>
              <a:gd name="T17" fmla="*/ 108 h 150"/>
              <a:gd name="T18" fmla="*/ 335 w 340"/>
              <a:gd name="T19" fmla="*/ 122 h 150"/>
              <a:gd name="T20" fmla="*/ 339 w 340"/>
              <a:gd name="T21" fmla="*/ 149 h 150"/>
              <a:gd name="T22" fmla="*/ 0 w 340"/>
              <a:gd name="T23"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50">
                <a:moveTo>
                  <a:pt x="0" y="17"/>
                </a:moveTo>
                <a:lnTo>
                  <a:pt x="7" y="0"/>
                </a:lnTo>
                <a:lnTo>
                  <a:pt x="49" y="2"/>
                </a:lnTo>
                <a:lnTo>
                  <a:pt x="94" y="10"/>
                </a:lnTo>
                <a:lnTo>
                  <a:pt x="164" y="33"/>
                </a:lnTo>
                <a:lnTo>
                  <a:pt x="200" y="49"/>
                </a:lnTo>
                <a:lnTo>
                  <a:pt x="241" y="67"/>
                </a:lnTo>
                <a:lnTo>
                  <a:pt x="285" y="87"/>
                </a:lnTo>
                <a:lnTo>
                  <a:pt x="323" y="108"/>
                </a:lnTo>
                <a:lnTo>
                  <a:pt x="335" y="122"/>
                </a:lnTo>
                <a:lnTo>
                  <a:pt x="339" y="149"/>
                </a:lnTo>
                <a:lnTo>
                  <a:pt x="0" y="17"/>
                </a:lnTo>
              </a:path>
            </a:pathLst>
          </a:custGeom>
          <a:solidFill>
            <a:srgbClr val="FFFFF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75" name="Freeform 83"/>
          <p:cNvSpPr>
            <a:spLocks/>
          </p:cNvSpPr>
          <p:nvPr/>
        </p:nvSpPr>
        <p:spPr bwMode="auto">
          <a:xfrm>
            <a:off x="2662238" y="5075238"/>
            <a:ext cx="3589337" cy="584200"/>
          </a:xfrm>
          <a:custGeom>
            <a:avLst/>
            <a:gdLst>
              <a:gd name="T0" fmla="*/ 10 w 2261"/>
              <a:gd name="T1" fmla="*/ 265 h 368"/>
              <a:gd name="T2" fmla="*/ 96 w 2261"/>
              <a:gd name="T3" fmla="*/ 158 h 368"/>
              <a:gd name="T4" fmla="*/ 145 w 2261"/>
              <a:gd name="T5" fmla="*/ 111 h 368"/>
              <a:gd name="T6" fmla="*/ 187 w 2261"/>
              <a:gd name="T7" fmla="*/ 76 h 368"/>
              <a:gd name="T8" fmla="*/ 255 w 2261"/>
              <a:gd name="T9" fmla="*/ 20 h 368"/>
              <a:gd name="T10" fmla="*/ 284 w 2261"/>
              <a:gd name="T11" fmla="*/ 0 h 368"/>
              <a:gd name="T12" fmla="*/ 480 w 2261"/>
              <a:gd name="T13" fmla="*/ 96 h 368"/>
              <a:gd name="T14" fmla="*/ 524 w 2261"/>
              <a:gd name="T15" fmla="*/ 147 h 368"/>
              <a:gd name="T16" fmla="*/ 558 w 2261"/>
              <a:gd name="T17" fmla="*/ 188 h 368"/>
              <a:gd name="T18" fmla="*/ 597 w 2261"/>
              <a:gd name="T19" fmla="*/ 234 h 368"/>
              <a:gd name="T20" fmla="*/ 616 w 2261"/>
              <a:gd name="T21" fmla="*/ 265 h 368"/>
              <a:gd name="T22" fmla="*/ 736 w 2261"/>
              <a:gd name="T23" fmla="*/ 199 h 368"/>
              <a:gd name="T24" fmla="*/ 789 w 2261"/>
              <a:gd name="T25" fmla="*/ 168 h 368"/>
              <a:gd name="T26" fmla="*/ 861 w 2261"/>
              <a:gd name="T27" fmla="*/ 143 h 368"/>
              <a:gd name="T28" fmla="*/ 918 w 2261"/>
              <a:gd name="T29" fmla="*/ 96 h 368"/>
              <a:gd name="T30" fmla="*/ 1010 w 2261"/>
              <a:gd name="T31" fmla="*/ 122 h 368"/>
              <a:gd name="T32" fmla="*/ 1086 w 2261"/>
              <a:gd name="T33" fmla="*/ 152 h 368"/>
              <a:gd name="T34" fmla="*/ 1163 w 2261"/>
              <a:gd name="T35" fmla="*/ 184 h 368"/>
              <a:gd name="T36" fmla="*/ 1173 w 2261"/>
              <a:gd name="T37" fmla="*/ 188 h 368"/>
              <a:gd name="T38" fmla="*/ 1231 w 2261"/>
              <a:gd name="T39" fmla="*/ 199 h 368"/>
              <a:gd name="T40" fmla="*/ 1294 w 2261"/>
              <a:gd name="T41" fmla="*/ 265 h 368"/>
              <a:gd name="T42" fmla="*/ 1327 w 2261"/>
              <a:gd name="T43" fmla="*/ 305 h 368"/>
              <a:gd name="T44" fmla="*/ 1409 w 2261"/>
              <a:gd name="T45" fmla="*/ 347 h 368"/>
              <a:gd name="T46" fmla="*/ 1640 w 2261"/>
              <a:gd name="T47" fmla="*/ 224 h 368"/>
              <a:gd name="T48" fmla="*/ 1977 w 2261"/>
              <a:gd name="T49" fmla="*/ 147 h 368"/>
              <a:gd name="T50" fmla="*/ 2102 w 2261"/>
              <a:gd name="T51" fmla="*/ 188 h 368"/>
              <a:gd name="T52" fmla="*/ 2226 w 2261"/>
              <a:gd name="T53" fmla="*/ 269 h 368"/>
              <a:gd name="T54" fmla="*/ 2260 w 2261"/>
              <a:gd name="T55" fmla="*/ 367 h 368"/>
              <a:gd name="T56" fmla="*/ 0 w 2261"/>
              <a:gd name="T57" fmla="*/ 367 h 368"/>
              <a:gd name="T58" fmla="*/ 10 w 2261"/>
              <a:gd name="T59" fmla="*/ 26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1" h="368">
                <a:moveTo>
                  <a:pt x="10" y="265"/>
                </a:moveTo>
                <a:lnTo>
                  <a:pt x="96" y="158"/>
                </a:lnTo>
                <a:lnTo>
                  <a:pt x="145" y="111"/>
                </a:lnTo>
                <a:lnTo>
                  <a:pt x="187" y="76"/>
                </a:lnTo>
                <a:lnTo>
                  <a:pt x="255" y="20"/>
                </a:lnTo>
                <a:lnTo>
                  <a:pt x="284" y="0"/>
                </a:lnTo>
                <a:lnTo>
                  <a:pt x="480" y="96"/>
                </a:lnTo>
                <a:lnTo>
                  <a:pt x="524" y="147"/>
                </a:lnTo>
                <a:lnTo>
                  <a:pt x="558" y="188"/>
                </a:lnTo>
                <a:lnTo>
                  <a:pt x="597" y="234"/>
                </a:lnTo>
                <a:lnTo>
                  <a:pt x="616" y="265"/>
                </a:lnTo>
                <a:lnTo>
                  <a:pt x="736" y="199"/>
                </a:lnTo>
                <a:lnTo>
                  <a:pt x="789" y="168"/>
                </a:lnTo>
                <a:lnTo>
                  <a:pt x="861" y="143"/>
                </a:lnTo>
                <a:lnTo>
                  <a:pt x="918" y="96"/>
                </a:lnTo>
                <a:lnTo>
                  <a:pt x="1010" y="122"/>
                </a:lnTo>
                <a:lnTo>
                  <a:pt x="1086" y="152"/>
                </a:lnTo>
                <a:lnTo>
                  <a:pt x="1163" y="184"/>
                </a:lnTo>
                <a:lnTo>
                  <a:pt x="1173" y="188"/>
                </a:lnTo>
                <a:lnTo>
                  <a:pt x="1231" y="199"/>
                </a:lnTo>
                <a:lnTo>
                  <a:pt x="1294" y="265"/>
                </a:lnTo>
                <a:lnTo>
                  <a:pt x="1327" y="305"/>
                </a:lnTo>
                <a:lnTo>
                  <a:pt x="1409" y="347"/>
                </a:lnTo>
                <a:lnTo>
                  <a:pt x="1640" y="224"/>
                </a:lnTo>
                <a:lnTo>
                  <a:pt x="1977" y="147"/>
                </a:lnTo>
                <a:lnTo>
                  <a:pt x="2102" y="188"/>
                </a:lnTo>
                <a:lnTo>
                  <a:pt x="2226" y="269"/>
                </a:lnTo>
                <a:lnTo>
                  <a:pt x="2260" y="367"/>
                </a:lnTo>
                <a:lnTo>
                  <a:pt x="0" y="367"/>
                </a:lnTo>
                <a:lnTo>
                  <a:pt x="10" y="265"/>
                </a:lnTo>
              </a:path>
            </a:pathLst>
          </a:custGeom>
          <a:solidFill>
            <a:srgbClr val="5F5F5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76" name="Freeform 84"/>
          <p:cNvSpPr>
            <a:spLocks/>
          </p:cNvSpPr>
          <p:nvPr/>
        </p:nvSpPr>
        <p:spPr bwMode="auto">
          <a:xfrm>
            <a:off x="3054350" y="5237163"/>
            <a:ext cx="454025" cy="325437"/>
          </a:xfrm>
          <a:custGeom>
            <a:avLst/>
            <a:gdLst>
              <a:gd name="T0" fmla="*/ 0 w 286"/>
              <a:gd name="T1" fmla="*/ 0 h 205"/>
              <a:gd name="T2" fmla="*/ 138 w 286"/>
              <a:gd name="T3" fmla="*/ 33 h 205"/>
              <a:gd name="T4" fmla="*/ 185 w 286"/>
              <a:gd name="T5" fmla="*/ 51 h 205"/>
              <a:gd name="T6" fmla="*/ 210 w 286"/>
              <a:gd name="T7" fmla="*/ 65 h 205"/>
              <a:gd name="T8" fmla="*/ 236 w 286"/>
              <a:gd name="T9" fmla="*/ 86 h 205"/>
              <a:gd name="T10" fmla="*/ 258 w 286"/>
              <a:gd name="T11" fmla="*/ 114 h 205"/>
              <a:gd name="T12" fmla="*/ 273 w 286"/>
              <a:gd name="T13" fmla="*/ 142 h 205"/>
              <a:gd name="T14" fmla="*/ 285 w 286"/>
              <a:gd name="T15" fmla="*/ 171 h 205"/>
              <a:gd name="T16" fmla="*/ 263 w 286"/>
              <a:gd name="T17" fmla="*/ 204 h 205"/>
              <a:gd name="T18" fmla="*/ 253 w 286"/>
              <a:gd name="T19" fmla="*/ 169 h 205"/>
              <a:gd name="T20" fmla="*/ 234 w 286"/>
              <a:gd name="T21" fmla="*/ 138 h 205"/>
              <a:gd name="T22" fmla="*/ 217 w 286"/>
              <a:gd name="T23" fmla="*/ 116 h 205"/>
              <a:gd name="T24" fmla="*/ 202 w 286"/>
              <a:gd name="T25" fmla="*/ 101 h 205"/>
              <a:gd name="T26" fmla="*/ 174 w 286"/>
              <a:gd name="T27" fmla="*/ 84 h 205"/>
              <a:gd name="T28" fmla="*/ 142 w 286"/>
              <a:gd name="T29" fmla="*/ 68 h 205"/>
              <a:gd name="T30" fmla="*/ 97 w 286"/>
              <a:gd name="T31" fmla="*/ 49 h 205"/>
              <a:gd name="T32" fmla="*/ 54 w 286"/>
              <a:gd name="T33" fmla="*/ 29 h 205"/>
              <a:gd name="T34" fmla="*/ 0 w 286"/>
              <a:gd name="T35"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6" h="205">
                <a:moveTo>
                  <a:pt x="0" y="0"/>
                </a:moveTo>
                <a:lnTo>
                  <a:pt x="138" y="33"/>
                </a:lnTo>
                <a:lnTo>
                  <a:pt x="185" y="51"/>
                </a:lnTo>
                <a:lnTo>
                  <a:pt x="210" y="65"/>
                </a:lnTo>
                <a:lnTo>
                  <a:pt x="236" y="86"/>
                </a:lnTo>
                <a:lnTo>
                  <a:pt x="258" y="114"/>
                </a:lnTo>
                <a:lnTo>
                  <a:pt x="273" y="142"/>
                </a:lnTo>
                <a:lnTo>
                  <a:pt x="285" y="171"/>
                </a:lnTo>
                <a:lnTo>
                  <a:pt x="263" y="204"/>
                </a:lnTo>
                <a:lnTo>
                  <a:pt x="253" y="169"/>
                </a:lnTo>
                <a:lnTo>
                  <a:pt x="234" y="138"/>
                </a:lnTo>
                <a:lnTo>
                  <a:pt x="217" y="116"/>
                </a:lnTo>
                <a:lnTo>
                  <a:pt x="202" y="101"/>
                </a:lnTo>
                <a:lnTo>
                  <a:pt x="174" y="84"/>
                </a:lnTo>
                <a:lnTo>
                  <a:pt x="142" y="68"/>
                </a:lnTo>
                <a:lnTo>
                  <a:pt x="97" y="49"/>
                </a:lnTo>
                <a:lnTo>
                  <a:pt x="54" y="29"/>
                </a:lnTo>
                <a:lnTo>
                  <a:pt x="0" y="0"/>
                </a:lnTo>
              </a:path>
            </a:pathLst>
          </a:custGeom>
          <a:solidFill>
            <a:srgbClr val="7F7F7F"/>
          </a:solidFill>
          <a:ln>
            <a:noFill/>
          </a:ln>
          <a:effectLst/>
          <a:extLst>
            <a:ext uri="{91240B29-F687-4f45-9708-019B960494DF}">
              <a14:hiddenLine xmlns:a14="http://schemas.microsoft.com/office/drawing/2010/main" xmlns="" w="9525" cap="rnd">
                <a:solidFill>
                  <a:schemeClr val="tx1"/>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341077" name="Rectangle 85"/>
          <p:cNvSpPr>
            <a:spLocks noChangeArrowheads="1"/>
          </p:cNvSpPr>
          <p:nvPr/>
        </p:nvSpPr>
        <p:spPr bwMode="gray">
          <a:xfrm>
            <a:off x="2879725" y="3046413"/>
            <a:ext cx="1112838" cy="3365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600" b="1" u="none">
                <a:solidFill>
                  <a:srgbClr val="FFFF66"/>
                </a:solidFill>
                <a:latin typeface="Arial" charset="0"/>
              </a:rPr>
              <a:t>a + b = 10</a:t>
            </a:r>
          </a:p>
        </p:txBody>
      </p:sp>
      <p:sp>
        <p:nvSpPr>
          <p:cNvPr id="341078" name="Rectangle 86"/>
          <p:cNvSpPr>
            <a:spLocks noChangeArrowheads="1"/>
          </p:cNvSpPr>
          <p:nvPr/>
        </p:nvSpPr>
        <p:spPr bwMode="auto">
          <a:xfrm>
            <a:off x="3595597" y="1508125"/>
            <a:ext cx="1178107" cy="83163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lgn="ctr"/>
            <a:r>
              <a:rPr lang="en-US" sz="2400" b="1" dirty="0">
                <a:solidFill>
                  <a:srgbClr val="7575D1"/>
                </a:solidFill>
                <a:latin typeface="Arial" charset="0"/>
              </a:rPr>
              <a:t>Class</a:t>
            </a:r>
          </a:p>
          <a:p>
            <a:pPr algn="ctr"/>
            <a:r>
              <a:rPr lang="en-US" sz="2400" u="none" dirty="0">
                <a:solidFill>
                  <a:srgbClr val="7575D1"/>
                </a:solidFill>
                <a:latin typeface="Arial" charset="0"/>
              </a:rPr>
              <a:t>Course</a:t>
            </a:r>
          </a:p>
        </p:txBody>
      </p:sp>
      <p:sp>
        <p:nvSpPr>
          <p:cNvPr id="341079" name="Rectangle 87"/>
          <p:cNvSpPr>
            <a:spLocks noChangeArrowheads="1"/>
          </p:cNvSpPr>
          <p:nvPr/>
        </p:nvSpPr>
        <p:spPr bwMode="auto">
          <a:xfrm>
            <a:off x="441325" y="2338388"/>
            <a:ext cx="1479550" cy="20145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lgn="l"/>
            <a:r>
              <a:rPr lang="en-US" sz="1800" b="1" dirty="0">
                <a:solidFill>
                  <a:schemeClr val="accent2">
                    <a:lumMod val="60000"/>
                    <a:lumOff val="40000"/>
                  </a:schemeClr>
                </a:solidFill>
                <a:latin typeface="Arial" charset="0"/>
              </a:rPr>
              <a:t>Properties</a:t>
            </a:r>
            <a:endParaRPr lang="en-US" sz="1800" b="1" u="none" dirty="0">
              <a:solidFill>
                <a:schemeClr val="accent2">
                  <a:lumMod val="60000"/>
                  <a:lumOff val="40000"/>
                </a:schemeClr>
              </a:solidFill>
              <a:latin typeface="Arial" charset="0"/>
            </a:endParaRPr>
          </a:p>
          <a:p>
            <a:pPr algn="l"/>
            <a:r>
              <a:rPr lang="en-US" sz="1800" u="none" dirty="0">
                <a:solidFill>
                  <a:schemeClr val="accent2">
                    <a:lumMod val="60000"/>
                    <a:lumOff val="40000"/>
                  </a:schemeClr>
                </a:solidFill>
                <a:latin typeface="Arial" charset="0"/>
              </a:rPr>
              <a:t>Name</a:t>
            </a:r>
          </a:p>
          <a:p>
            <a:pPr algn="l"/>
            <a:r>
              <a:rPr lang="en-US" sz="1800" u="none" dirty="0">
                <a:solidFill>
                  <a:schemeClr val="accent2">
                    <a:lumMod val="60000"/>
                    <a:lumOff val="40000"/>
                  </a:schemeClr>
                </a:solidFill>
                <a:latin typeface="Arial" charset="0"/>
              </a:rPr>
              <a:t>Location</a:t>
            </a:r>
          </a:p>
          <a:p>
            <a:pPr algn="l"/>
            <a:r>
              <a:rPr lang="en-US" sz="1800" u="none" dirty="0">
                <a:solidFill>
                  <a:schemeClr val="accent2">
                    <a:lumMod val="60000"/>
                    <a:lumOff val="40000"/>
                  </a:schemeClr>
                </a:solidFill>
                <a:latin typeface="Arial" charset="0"/>
              </a:rPr>
              <a:t>Days offered</a:t>
            </a:r>
          </a:p>
          <a:p>
            <a:pPr algn="l"/>
            <a:r>
              <a:rPr lang="en-US" sz="1800" u="none" dirty="0">
                <a:solidFill>
                  <a:schemeClr val="accent2">
                    <a:lumMod val="60000"/>
                    <a:lumOff val="40000"/>
                  </a:schemeClr>
                </a:solidFill>
                <a:latin typeface="Arial" charset="0"/>
              </a:rPr>
              <a:t>Credit hours</a:t>
            </a:r>
          </a:p>
          <a:p>
            <a:pPr algn="l"/>
            <a:r>
              <a:rPr lang="en-US" sz="1800" u="none" dirty="0">
                <a:solidFill>
                  <a:schemeClr val="accent2">
                    <a:lumMod val="60000"/>
                    <a:lumOff val="40000"/>
                  </a:schemeClr>
                </a:solidFill>
                <a:latin typeface="Arial" charset="0"/>
              </a:rPr>
              <a:t>Start time</a:t>
            </a:r>
          </a:p>
          <a:p>
            <a:pPr algn="l"/>
            <a:r>
              <a:rPr lang="en-US" sz="1800" u="none" dirty="0">
                <a:solidFill>
                  <a:schemeClr val="accent2">
                    <a:lumMod val="60000"/>
                    <a:lumOff val="40000"/>
                  </a:schemeClr>
                </a:solidFill>
                <a:latin typeface="Arial" charset="0"/>
              </a:rPr>
              <a:t>End time</a:t>
            </a:r>
          </a:p>
        </p:txBody>
      </p:sp>
      <p:sp>
        <p:nvSpPr>
          <p:cNvPr id="341080" name="Rectangle 88"/>
          <p:cNvSpPr>
            <a:spLocks noChangeArrowheads="1"/>
          </p:cNvSpPr>
          <p:nvPr/>
        </p:nvSpPr>
        <p:spPr bwMode="auto">
          <a:xfrm>
            <a:off x="6553403" y="2338388"/>
            <a:ext cx="2199871" cy="147797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pPr algn="l"/>
            <a:r>
              <a:rPr lang="en-US" sz="1800" b="1" dirty="0">
                <a:solidFill>
                  <a:srgbClr val="7575D1"/>
                </a:solidFill>
                <a:latin typeface="Arial" charset="0"/>
              </a:rPr>
              <a:t>Behavior</a:t>
            </a:r>
          </a:p>
          <a:p>
            <a:pPr algn="l"/>
            <a:r>
              <a:rPr lang="en-US" sz="1800" u="none" dirty="0">
                <a:solidFill>
                  <a:srgbClr val="7575D1"/>
                </a:solidFill>
                <a:latin typeface="Arial" charset="0"/>
              </a:rPr>
              <a:t>Add a student</a:t>
            </a:r>
          </a:p>
          <a:p>
            <a:pPr algn="l"/>
            <a:r>
              <a:rPr lang="en-US" sz="1800" u="none" dirty="0">
                <a:solidFill>
                  <a:srgbClr val="7575D1"/>
                </a:solidFill>
                <a:latin typeface="Arial" charset="0"/>
              </a:rPr>
              <a:t>Delete a student</a:t>
            </a:r>
          </a:p>
          <a:p>
            <a:pPr algn="l"/>
            <a:r>
              <a:rPr lang="en-US" sz="1800" u="none" dirty="0">
                <a:solidFill>
                  <a:srgbClr val="7575D1"/>
                </a:solidFill>
                <a:latin typeface="Arial" charset="0"/>
              </a:rPr>
              <a:t>Get course roster</a:t>
            </a:r>
          </a:p>
          <a:p>
            <a:pPr algn="l"/>
            <a:r>
              <a:rPr lang="en-US" sz="1800" u="none" dirty="0">
                <a:solidFill>
                  <a:srgbClr val="7575D1"/>
                </a:solidFill>
                <a:latin typeface="Arial" charset="0"/>
              </a:rPr>
              <a:t>Determine if it is full</a:t>
            </a: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289794692"/>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4658" name="Group 2"/>
          <p:cNvGrpSpPr>
            <a:grpSpLocks/>
          </p:cNvGrpSpPr>
          <p:nvPr/>
        </p:nvGrpSpPr>
        <p:grpSpPr bwMode="auto">
          <a:xfrm>
            <a:off x="1752600" y="4038600"/>
            <a:ext cx="4084638" cy="2008188"/>
            <a:chOff x="1104" y="2544"/>
            <a:chExt cx="2573" cy="1265"/>
          </a:xfrm>
        </p:grpSpPr>
        <p:sp>
          <p:nvSpPr>
            <p:cNvPr id="454659" name="Rectangle 3"/>
            <p:cNvSpPr>
              <a:spLocks noChangeArrowheads="1"/>
            </p:cNvSpPr>
            <p:nvPr/>
          </p:nvSpPr>
          <p:spPr bwMode="auto">
            <a:xfrm>
              <a:off x="2621" y="2592"/>
              <a:ext cx="732"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Professor</a:t>
              </a:r>
            </a:p>
          </p:txBody>
        </p:sp>
        <p:grpSp>
          <p:nvGrpSpPr>
            <p:cNvPr id="454660" name="Group 4"/>
            <p:cNvGrpSpPr>
              <a:grpSpLocks/>
            </p:cNvGrpSpPr>
            <p:nvPr/>
          </p:nvGrpSpPr>
          <p:grpSpPr bwMode="auto">
            <a:xfrm>
              <a:off x="2544" y="2594"/>
              <a:ext cx="1133" cy="1193"/>
              <a:chOff x="768" y="2737"/>
              <a:chExt cx="708" cy="1054"/>
            </a:xfrm>
          </p:grpSpPr>
          <p:sp>
            <p:nvSpPr>
              <p:cNvPr id="454661" name="Rectangle 5"/>
              <p:cNvSpPr>
                <a:spLocks noChangeArrowheads="1"/>
              </p:cNvSpPr>
              <p:nvPr/>
            </p:nvSpPr>
            <p:spPr bwMode="auto">
              <a:xfrm>
                <a:off x="772" y="2737"/>
                <a:ext cx="700" cy="1054"/>
              </a:xfrm>
              <a:prstGeom prst="rect">
                <a:avLst/>
              </a:prstGeom>
              <a:noFill/>
              <a:ln w="2857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4662" name="Line 6"/>
              <p:cNvSpPr>
                <a:spLocks noChangeShapeType="1"/>
              </p:cNvSpPr>
              <p:nvPr/>
            </p:nvSpPr>
            <p:spPr bwMode="auto">
              <a:xfrm>
                <a:off x="768" y="2886"/>
                <a:ext cx="708" cy="0"/>
              </a:xfrm>
              <a:prstGeom prst="line">
                <a:avLst/>
              </a:prstGeom>
              <a:noFill/>
              <a:ln w="28575">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454663" name="Line 7"/>
              <p:cNvSpPr>
                <a:spLocks noChangeShapeType="1"/>
              </p:cNvSpPr>
              <p:nvPr/>
            </p:nvSpPr>
            <p:spPr bwMode="auto">
              <a:xfrm>
                <a:off x="768" y="3195"/>
                <a:ext cx="708" cy="0"/>
              </a:xfrm>
              <a:prstGeom prst="line">
                <a:avLst/>
              </a:prstGeom>
              <a:noFill/>
              <a:ln w="28575">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454664" name="Rectangle 8"/>
            <p:cNvSpPr>
              <a:spLocks noChangeArrowheads="1"/>
            </p:cNvSpPr>
            <p:nvPr/>
          </p:nvSpPr>
          <p:spPr bwMode="auto">
            <a:xfrm>
              <a:off x="2629" y="2739"/>
              <a:ext cx="476"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name</a:t>
              </a:r>
            </a:p>
          </p:txBody>
        </p:sp>
        <p:sp>
          <p:nvSpPr>
            <p:cNvPr id="454665" name="Rectangle 9"/>
            <p:cNvSpPr>
              <a:spLocks noChangeArrowheads="1"/>
            </p:cNvSpPr>
            <p:nvPr/>
          </p:nvSpPr>
          <p:spPr bwMode="auto">
            <a:xfrm>
              <a:off x="2629" y="2880"/>
              <a:ext cx="540"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empID</a:t>
              </a:r>
            </a:p>
          </p:txBody>
        </p:sp>
        <p:sp>
          <p:nvSpPr>
            <p:cNvPr id="454666" name="Rectangle 10"/>
            <p:cNvSpPr>
              <a:spLocks noChangeArrowheads="1"/>
            </p:cNvSpPr>
            <p:nvPr/>
          </p:nvSpPr>
          <p:spPr bwMode="auto">
            <a:xfrm>
              <a:off x="2629" y="3158"/>
              <a:ext cx="652"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create( )</a:t>
              </a:r>
            </a:p>
          </p:txBody>
        </p:sp>
        <p:sp>
          <p:nvSpPr>
            <p:cNvPr id="454667" name="Rectangle 11"/>
            <p:cNvSpPr>
              <a:spLocks noChangeArrowheads="1"/>
            </p:cNvSpPr>
            <p:nvPr/>
          </p:nvSpPr>
          <p:spPr bwMode="auto">
            <a:xfrm>
              <a:off x="2629" y="3300"/>
              <a:ext cx="556"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save( )</a:t>
              </a:r>
            </a:p>
          </p:txBody>
        </p:sp>
        <p:sp>
          <p:nvSpPr>
            <p:cNvPr id="454668" name="Rectangle 12"/>
            <p:cNvSpPr>
              <a:spLocks noChangeArrowheads="1"/>
            </p:cNvSpPr>
            <p:nvPr/>
          </p:nvSpPr>
          <p:spPr bwMode="auto">
            <a:xfrm>
              <a:off x="2629" y="3438"/>
              <a:ext cx="64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delete( )</a:t>
              </a:r>
            </a:p>
          </p:txBody>
        </p:sp>
        <p:sp>
          <p:nvSpPr>
            <p:cNvPr id="454669" name="Rectangle 13"/>
            <p:cNvSpPr>
              <a:spLocks noChangeArrowheads="1"/>
            </p:cNvSpPr>
            <p:nvPr/>
          </p:nvSpPr>
          <p:spPr bwMode="auto">
            <a:xfrm>
              <a:off x="2629" y="3578"/>
              <a:ext cx="724" cy="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2075" tIns="46038" rIns="92075" bIns="46038">
              <a:spAutoFit/>
            </a:bodyPr>
            <a:lstStyle/>
            <a:p>
              <a:r>
                <a:rPr lang="en-US" sz="1800" u="none">
                  <a:latin typeface="Helvetica" charset="0"/>
                </a:rPr>
                <a:t>change( )</a:t>
              </a:r>
            </a:p>
          </p:txBody>
        </p:sp>
        <p:sp>
          <p:nvSpPr>
            <p:cNvPr id="454670" name="Text Box 14"/>
            <p:cNvSpPr txBox="1">
              <a:spLocks noChangeArrowheads="1"/>
            </p:cNvSpPr>
            <p:nvPr/>
          </p:nvSpPr>
          <p:spPr bwMode="auto">
            <a:xfrm>
              <a:off x="1104" y="2544"/>
              <a:ext cx="1056" cy="24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7950" tIns="53975" rIns="107950" bIns="53975">
              <a:spAutoFit/>
            </a:bodyPr>
            <a:lstStyle/>
            <a:p>
              <a:pPr>
                <a:spcBef>
                  <a:spcPct val="50000"/>
                </a:spcBef>
              </a:pPr>
              <a:r>
                <a:rPr lang="en-US" sz="1800" u="none">
                  <a:solidFill>
                    <a:schemeClr val="accent2"/>
                  </a:solidFill>
                  <a:latin typeface="Times New Roman" charset="0"/>
                </a:rPr>
                <a:t>Class Name</a:t>
              </a:r>
            </a:p>
          </p:txBody>
        </p:sp>
        <p:sp>
          <p:nvSpPr>
            <p:cNvPr id="454671" name="Line 15"/>
            <p:cNvSpPr>
              <a:spLocks noChangeShapeType="1"/>
            </p:cNvSpPr>
            <p:nvPr/>
          </p:nvSpPr>
          <p:spPr bwMode="auto">
            <a:xfrm flipV="1">
              <a:off x="1920" y="2688"/>
              <a:ext cx="624" cy="0"/>
            </a:xfrm>
            <a:prstGeom prst="line">
              <a:avLst/>
            </a:prstGeom>
            <a:noFill/>
            <a:ln w="28575">
              <a:solidFill>
                <a:schemeClr val="accent2"/>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7950" tIns="53975" rIns="107950" bIns="53975" anchor="ctr"/>
            <a:lstStyle/>
            <a:p>
              <a:endParaRPr lang="en-US"/>
            </a:p>
          </p:txBody>
        </p:sp>
        <p:sp>
          <p:nvSpPr>
            <p:cNvPr id="454672" name="Text Box 16"/>
            <p:cNvSpPr txBox="1">
              <a:spLocks noChangeArrowheads="1"/>
            </p:cNvSpPr>
            <p:nvPr/>
          </p:nvSpPr>
          <p:spPr bwMode="auto">
            <a:xfrm>
              <a:off x="1152" y="2832"/>
              <a:ext cx="1056" cy="24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7950" tIns="53975" rIns="107950" bIns="53975">
              <a:spAutoFit/>
            </a:bodyPr>
            <a:lstStyle/>
            <a:p>
              <a:pPr>
                <a:spcBef>
                  <a:spcPct val="50000"/>
                </a:spcBef>
              </a:pPr>
              <a:r>
                <a:rPr lang="en-US" sz="1800" u="none">
                  <a:solidFill>
                    <a:schemeClr val="accent2"/>
                  </a:solidFill>
                  <a:latin typeface="Times New Roman" charset="0"/>
                </a:rPr>
                <a:t>Attributes</a:t>
              </a:r>
            </a:p>
          </p:txBody>
        </p:sp>
        <p:sp>
          <p:nvSpPr>
            <p:cNvPr id="454673" name="Line 17"/>
            <p:cNvSpPr>
              <a:spLocks noChangeShapeType="1"/>
            </p:cNvSpPr>
            <p:nvPr/>
          </p:nvSpPr>
          <p:spPr bwMode="auto">
            <a:xfrm flipV="1">
              <a:off x="1968" y="2976"/>
              <a:ext cx="576" cy="0"/>
            </a:xfrm>
            <a:prstGeom prst="line">
              <a:avLst/>
            </a:prstGeom>
            <a:noFill/>
            <a:ln w="28575">
              <a:solidFill>
                <a:schemeClr val="accent2"/>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7950" tIns="53975" rIns="107950" bIns="53975" anchor="ctr"/>
            <a:lstStyle/>
            <a:p>
              <a:endParaRPr lang="en-US"/>
            </a:p>
          </p:txBody>
        </p:sp>
        <p:sp>
          <p:nvSpPr>
            <p:cNvPr id="454674" name="Text Box 18"/>
            <p:cNvSpPr txBox="1">
              <a:spLocks noChangeArrowheads="1"/>
            </p:cNvSpPr>
            <p:nvPr/>
          </p:nvSpPr>
          <p:spPr bwMode="auto">
            <a:xfrm>
              <a:off x="1152" y="3120"/>
              <a:ext cx="1056" cy="24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107950" tIns="53975" rIns="107950" bIns="53975">
              <a:spAutoFit/>
            </a:bodyPr>
            <a:lstStyle/>
            <a:p>
              <a:pPr>
                <a:spcBef>
                  <a:spcPct val="50000"/>
                </a:spcBef>
              </a:pPr>
              <a:r>
                <a:rPr lang="en-US" sz="1800" u="none">
                  <a:solidFill>
                    <a:schemeClr val="accent2"/>
                  </a:solidFill>
                  <a:latin typeface="Times New Roman" charset="0"/>
                </a:rPr>
                <a:t>Operations</a:t>
              </a:r>
            </a:p>
          </p:txBody>
        </p:sp>
        <p:sp>
          <p:nvSpPr>
            <p:cNvPr id="454675" name="Line 19"/>
            <p:cNvSpPr>
              <a:spLocks noChangeShapeType="1"/>
            </p:cNvSpPr>
            <p:nvPr/>
          </p:nvSpPr>
          <p:spPr bwMode="auto">
            <a:xfrm flipV="1">
              <a:off x="1968" y="3264"/>
              <a:ext cx="576" cy="0"/>
            </a:xfrm>
            <a:prstGeom prst="line">
              <a:avLst/>
            </a:prstGeom>
            <a:noFill/>
            <a:ln w="28575">
              <a:solidFill>
                <a:schemeClr val="accent2"/>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107950" tIns="53975" rIns="107950" bIns="53975" anchor="ctr"/>
            <a:lstStyle/>
            <a:p>
              <a:endParaRPr lang="en-US"/>
            </a:p>
          </p:txBody>
        </p:sp>
      </p:grpSp>
      <p:sp>
        <p:nvSpPr>
          <p:cNvPr id="454677" name="Rectangle 21"/>
          <p:cNvSpPr>
            <a:spLocks noGrp="1" noChangeArrowheads="1"/>
          </p:cNvSpPr>
          <p:nvPr>
            <p:ph type="body" idx="1"/>
          </p:nvPr>
        </p:nvSpPr>
        <p:spPr/>
        <p:txBody>
          <a:bodyPr/>
          <a:lstStyle/>
          <a:p>
            <a:r>
              <a:rPr lang="en-US" dirty="0"/>
              <a:t>A class is comprised of three sections ( in UML)</a:t>
            </a:r>
          </a:p>
          <a:p>
            <a:pPr lvl="1"/>
            <a:r>
              <a:rPr lang="en-US" dirty="0"/>
              <a:t>The first section contains the </a:t>
            </a:r>
            <a:r>
              <a:rPr lang="en-US" dirty="0">
                <a:solidFill>
                  <a:srgbClr val="FF0000"/>
                </a:solidFill>
              </a:rPr>
              <a:t>class name</a:t>
            </a:r>
          </a:p>
          <a:p>
            <a:pPr lvl="1"/>
            <a:r>
              <a:rPr lang="en-US" dirty="0"/>
              <a:t>The second section shows the </a:t>
            </a:r>
            <a:r>
              <a:rPr lang="en-US" dirty="0">
                <a:solidFill>
                  <a:srgbClr val="FF6600"/>
                </a:solidFill>
              </a:rPr>
              <a:t>structure</a:t>
            </a:r>
            <a:r>
              <a:rPr lang="en-US" dirty="0"/>
              <a:t> (attributes)</a:t>
            </a:r>
          </a:p>
          <a:p>
            <a:pPr lvl="1"/>
            <a:r>
              <a:rPr lang="en-US" dirty="0"/>
              <a:t>The third section shows the </a:t>
            </a:r>
            <a:r>
              <a:rPr lang="en-US" dirty="0">
                <a:solidFill>
                  <a:srgbClr val="FF6600"/>
                </a:solidFill>
              </a:rPr>
              <a:t>behavior</a:t>
            </a:r>
            <a:r>
              <a:rPr lang="en-US" dirty="0"/>
              <a:t> (operations)</a:t>
            </a:r>
          </a:p>
          <a:p>
            <a:endParaRPr lang="en-US" dirty="0"/>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306779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 name="Picture 6"/>
          <p:cNvPicPr>
            <a:picLocks noChangeAspect="1"/>
          </p:cNvPicPr>
          <p:nvPr/>
        </p:nvPicPr>
        <p:blipFill>
          <a:blip r:embed="rId3"/>
          <a:stretch>
            <a:fillRect/>
          </a:stretch>
        </p:blipFill>
        <p:spPr>
          <a:xfrm>
            <a:off x="1447882" y="1148704"/>
            <a:ext cx="1904950" cy="2629925"/>
          </a:xfrm>
          <a:prstGeom prst="rect">
            <a:avLst/>
          </a:prstGeom>
        </p:spPr>
      </p:pic>
      <p:sp>
        <p:nvSpPr>
          <p:cNvPr id="8" name="Rectangle 7"/>
          <p:cNvSpPr/>
          <p:nvPr/>
        </p:nvSpPr>
        <p:spPr>
          <a:xfrm>
            <a:off x="694841" y="3809990"/>
            <a:ext cx="3363477" cy="707886"/>
          </a:xfrm>
          <a:prstGeom prst="rect">
            <a:avLst/>
          </a:prstGeom>
        </p:spPr>
        <p:txBody>
          <a:bodyPr wrap="square">
            <a:spAutoFit/>
          </a:bodyPr>
          <a:lstStyle/>
          <a:p>
            <a:r>
              <a:rPr lang="es-ES_tradnl" sz="2000" dirty="0"/>
              <a:t>Ada </a:t>
            </a:r>
            <a:r>
              <a:rPr lang="es-ES_tradnl" sz="2000" dirty="0" err="1"/>
              <a:t>Lovelace</a:t>
            </a:r>
            <a:endParaRPr lang="es-ES_tradnl" sz="2000" dirty="0"/>
          </a:p>
          <a:p>
            <a:r>
              <a:rPr lang="es-ES_tradnl" sz="2000" dirty="0"/>
              <a:t>（1815-1852）</a:t>
            </a:r>
            <a:endParaRPr lang="en-US" sz="2000" dirty="0"/>
          </a:p>
        </p:txBody>
      </p:sp>
      <p:sp>
        <p:nvSpPr>
          <p:cNvPr id="9" name="Rectangle 8"/>
          <p:cNvSpPr/>
          <p:nvPr/>
        </p:nvSpPr>
        <p:spPr>
          <a:xfrm>
            <a:off x="5143485" y="3809990"/>
            <a:ext cx="2895524" cy="707886"/>
          </a:xfrm>
          <a:prstGeom prst="rect">
            <a:avLst/>
          </a:prstGeom>
        </p:spPr>
        <p:txBody>
          <a:bodyPr wrap="square">
            <a:spAutoFit/>
          </a:bodyPr>
          <a:lstStyle/>
          <a:p>
            <a:r>
              <a:rPr lang="en-US" sz="2000" dirty="0"/>
              <a:t>Grace Murray Hopper (1906-1992)</a:t>
            </a:r>
          </a:p>
        </p:txBody>
      </p:sp>
      <p:sp>
        <p:nvSpPr>
          <p:cNvPr id="11" name="TextBox 10"/>
          <p:cNvSpPr txBox="1"/>
          <p:nvPr/>
        </p:nvSpPr>
        <p:spPr>
          <a:xfrm>
            <a:off x="5372079" y="4648117"/>
            <a:ext cx="2666930" cy="400110"/>
          </a:xfrm>
          <a:prstGeom prst="rect">
            <a:avLst/>
          </a:prstGeom>
          <a:noFill/>
        </p:spPr>
        <p:txBody>
          <a:bodyPr wrap="square" rtlCol="0">
            <a:spAutoFit/>
          </a:bodyPr>
          <a:lstStyle/>
          <a:p>
            <a:r>
              <a:rPr lang="en-US" sz="2000" dirty="0"/>
              <a:t>The Inventor of Cobol</a:t>
            </a:r>
          </a:p>
        </p:txBody>
      </p:sp>
      <p:pic>
        <p:nvPicPr>
          <p:cNvPr id="12" name="Picture 11"/>
          <p:cNvPicPr>
            <a:picLocks noChangeAspect="1"/>
          </p:cNvPicPr>
          <p:nvPr/>
        </p:nvPicPr>
        <p:blipFill>
          <a:blip r:embed="rId4"/>
          <a:stretch>
            <a:fillRect/>
          </a:stretch>
        </p:blipFill>
        <p:spPr>
          <a:xfrm>
            <a:off x="5600673" y="1148704"/>
            <a:ext cx="1752554" cy="2661286"/>
          </a:xfrm>
          <a:prstGeom prst="rect">
            <a:avLst/>
          </a:prstGeom>
        </p:spPr>
      </p:pic>
      <p:sp>
        <p:nvSpPr>
          <p:cNvPr id="13" name="TextBox 12"/>
          <p:cNvSpPr txBox="1"/>
          <p:nvPr/>
        </p:nvSpPr>
        <p:spPr>
          <a:xfrm>
            <a:off x="1804448" y="5410148"/>
            <a:ext cx="6272659" cy="523220"/>
          </a:xfrm>
          <a:prstGeom prst="rect">
            <a:avLst/>
          </a:prstGeom>
          <a:noFill/>
        </p:spPr>
        <p:txBody>
          <a:bodyPr wrap="square" rtlCol="0">
            <a:spAutoFit/>
          </a:bodyPr>
          <a:lstStyle/>
          <a:p>
            <a:r>
              <a:rPr lang="en-US" altLang="zh-CN" sz="2800" dirty="0"/>
              <a:t>Woman and Software Engineering</a:t>
            </a:r>
            <a:endParaRPr lang="en-US" sz="2800" dirty="0"/>
          </a:p>
        </p:txBody>
      </p:sp>
      <p:sp>
        <p:nvSpPr>
          <p:cNvPr id="14" name="TextBox 13"/>
          <p:cNvSpPr txBox="1"/>
          <p:nvPr/>
        </p:nvSpPr>
        <p:spPr>
          <a:xfrm>
            <a:off x="1360919" y="4648117"/>
            <a:ext cx="2666930" cy="400110"/>
          </a:xfrm>
          <a:prstGeom prst="rect">
            <a:avLst/>
          </a:prstGeom>
          <a:noFill/>
        </p:spPr>
        <p:txBody>
          <a:bodyPr wrap="square" rtlCol="0">
            <a:spAutoFit/>
          </a:bodyPr>
          <a:lstStyle/>
          <a:p>
            <a:r>
              <a:rPr lang="en-US" sz="2000" dirty="0"/>
              <a:t>The F</a:t>
            </a:r>
            <a:r>
              <a:rPr lang="en-US" altLang="zh-CN" sz="2000" dirty="0"/>
              <a:t>irst Programmer</a:t>
            </a:r>
            <a:endParaRPr lang="en-US" sz="2000" dirty="0"/>
          </a:p>
        </p:txBody>
      </p:sp>
    </p:spTree>
    <p:extLst>
      <p:ext uri="{BB962C8B-B14F-4D97-AF65-F5344CB8AC3E}">
        <p14:creationId xmlns:p14="http://schemas.microsoft.com/office/powerpoint/2010/main" val="27173119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ChangeArrowheads="1"/>
          </p:cNvSpPr>
          <p:nvPr/>
        </p:nvSpPr>
        <p:spPr bwMode="auto">
          <a:xfrm>
            <a:off x="457200" y="914466"/>
            <a:ext cx="8153400" cy="5029134"/>
          </a:xfrm>
          <a:prstGeom prst="rect">
            <a:avLst/>
          </a:prstGeom>
          <a:noFill/>
          <a:ln>
            <a:noFill/>
          </a:ln>
          <a:extLst>
            <a:ext uri="{909E8E84-426E-40dd-AFC4-6F175D3DCCD1}">
              <a14:hiddenFill xmlns:a14="http://schemas.microsoft.com/office/drawing/2010/main" xmlns="">
                <a:solidFill>
                  <a:schemeClr val="accent1"/>
                </a:solidFill>
              </a14:hiddenFill>
            </a:ext>
          </a:extLst>
        </p:spPr>
        <p:txBody>
          <a:bodyPr vert="horz" wrap="square" lIns="91440" tIns="45720" rIns="91440" bIns="45720" numCol="1" anchor="t" anchorCtr="0" compatLnSpc="1">
            <a:prstTxWarp prst="textNoShape">
              <a:avLst/>
            </a:prstTxWarp>
          </a:bodyPr>
          <a:lstStyle/>
          <a:p>
            <a:pPr marL="449263" indent="-449263" algn="l" eaLnBrk="0" hangingPunct="0">
              <a:lnSpc>
                <a:spcPct val="110000"/>
              </a:lnSpc>
              <a:spcBef>
                <a:spcPct val="20000"/>
              </a:spcBef>
              <a:buSzPct val="120000"/>
              <a:buBlip>
                <a:blip r:embed="rId3"/>
              </a:buBlip>
            </a:pPr>
            <a:r>
              <a:rPr lang="en-US" altLang="zh-CN" sz="2000" dirty="0">
                <a:solidFill>
                  <a:srgbClr val="133984"/>
                </a:solidFill>
                <a:latin typeface="+mn-lt"/>
                <a:ea typeface="宋体" charset="0"/>
                <a:cs typeface="宋体" charset="0"/>
              </a:rPr>
              <a:t>An object (sender)  sends a request (message) to another object (receiver) to invoke a method of the receiver object’s.</a:t>
            </a:r>
          </a:p>
          <a:p>
            <a:pPr marL="914400" lvl="1" indent="-285750" algn="l" eaLnBrk="0" hangingPunct="0">
              <a:lnSpc>
                <a:spcPct val="110000"/>
              </a:lnSpc>
              <a:spcBef>
                <a:spcPct val="20000"/>
              </a:spcBef>
              <a:buClr>
                <a:srgbClr val="000066"/>
              </a:buClr>
              <a:buChar char="•"/>
            </a:pPr>
            <a:r>
              <a:rPr lang="en-US" altLang="zh-CN" sz="2000" dirty="0">
                <a:solidFill>
                  <a:srgbClr val="133984"/>
                </a:solidFill>
                <a:latin typeface="+mn-lt"/>
                <a:ea typeface="+mn-ea"/>
              </a:rPr>
              <a:t>A message is similar to a function call, but different</a:t>
            </a:r>
          </a:p>
          <a:p>
            <a:pPr marL="914400" lvl="1" indent="-285750" algn="l" eaLnBrk="0" hangingPunct="0">
              <a:lnSpc>
                <a:spcPct val="110000"/>
              </a:lnSpc>
              <a:spcBef>
                <a:spcPct val="20000"/>
              </a:spcBef>
              <a:buClr>
                <a:srgbClr val="000066"/>
              </a:buClr>
              <a:buChar char="•"/>
            </a:pPr>
            <a:r>
              <a:rPr lang="en-US" altLang="zh-CN" sz="2000" dirty="0">
                <a:solidFill>
                  <a:srgbClr val="133984"/>
                </a:solidFill>
                <a:latin typeface="+mn-lt"/>
                <a:ea typeface="+mn-ea"/>
              </a:rPr>
              <a:t>a message must somehow reference the  intended recipient object </a:t>
            </a:r>
          </a:p>
          <a:p>
            <a:pPr marL="914400" lvl="1" indent="-285750" algn="l" eaLnBrk="0" hangingPunct="0">
              <a:lnSpc>
                <a:spcPct val="110000"/>
              </a:lnSpc>
              <a:spcBef>
                <a:spcPct val="20000"/>
              </a:spcBef>
              <a:buClr>
                <a:srgbClr val="000066"/>
              </a:buClr>
              <a:buChar char="•"/>
            </a:pPr>
            <a:r>
              <a:rPr lang="en-US" altLang="zh-CN" sz="2000" dirty="0">
                <a:solidFill>
                  <a:srgbClr val="133984"/>
                </a:solidFill>
                <a:latin typeface="+mn-lt"/>
                <a:ea typeface="+mn-ea"/>
              </a:rPr>
              <a:t>the recipient object only responds to the protocol, i.e., a predetermined set of messages defined by its class.</a:t>
            </a:r>
          </a:p>
        </p:txBody>
      </p:sp>
      <p:sp>
        <p:nvSpPr>
          <p:cNvPr id="300036" name="Rectangle 4"/>
          <p:cNvSpPr>
            <a:spLocks noChangeArrowheads="1"/>
          </p:cNvSpPr>
          <p:nvPr/>
        </p:nvSpPr>
        <p:spPr bwMode="auto">
          <a:xfrm>
            <a:off x="2286000" y="4495800"/>
            <a:ext cx="838200" cy="609600"/>
          </a:xfrm>
          <a:prstGeom prst="rect">
            <a:avLst/>
          </a:prstGeom>
          <a:solidFill>
            <a:srgbClr val="00CC00"/>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r>
              <a:rPr kumimoji="0" lang="en-US" altLang="zh-CN" sz="1800">
                <a:latin typeface="Arial" charset="0"/>
              </a:rPr>
              <a:t>Fn</a:t>
            </a:r>
          </a:p>
        </p:txBody>
      </p:sp>
      <p:sp>
        <p:nvSpPr>
          <p:cNvPr id="300037" name="Rectangle 5"/>
          <p:cNvSpPr>
            <a:spLocks noChangeArrowheads="1"/>
          </p:cNvSpPr>
          <p:nvPr/>
        </p:nvSpPr>
        <p:spPr bwMode="auto">
          <a:xfrm>
            <a:off x="2286000" y="3810000"/>
            <a:ext cx="838200" cy="685800"/>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0038" name="Text Box 6"/>
          <p:cNvSpPr txBox="1">
            <a:spLocks noChangeArrowheads="1"/>
          </p:cNvSpPr>
          <p:nvPr/>
        </p:nvSpPr>
        <p:spPr bwMode="auto">
          <a:xfrm>
            <a:off x="2286000" y="3922713"/>
            <a:ext cx="82232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ctr" eaLnBrk="1" hangingPunct="1"/>
            <a:r>
              <a:rPr kumimoji="0" lang="en-US" altLang="zh-CN" sz="1800">
                <a:latin typeface="Arial" charset="0"/>
              </a:rPr>
              <a:t> Data</a:t>
            </a:r>
          </a:p>
        </p:txBody>
      </p:sp>
      <p:sp>
        <p:nvSpPr>
          <p:cNvPr id="300039" name="Rectangle 7"/>
          <p:cNvSpPr>
            <a:spLocks noChangeArrowheads="1"/>
          </p:cNvSpPr>
          <p:nvPr/>
        </p:nvSpPr>
        <p:spPr bwMode="auto">
          <a:xfrm>
            <a:off x="5105400" y="4419600"/>
            <a:ext cx="762000" cy="609600"/>
          </a:xfrm>
          <a:prstGeom prst="rect">
            <a:avLst/>
          </a:prstGeom>
          <a:solidFill>
            <a:srgbClr val="00CC00"/>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eaLnBrk="1" hangingPunct="1"/>
            <a:r>
              <a:rPr kumimoji="0" lang="en-US" altLang="zh-CN" sz="1800">
                <a:latin typeface="Arial" charset="0"/>
              </a:rPr>
              <a:t>Fn</a:t>
            </a:r>
          </a:p>
        </p:txBody>
      </p:sp>
      <p:sp>
        <p:nvSpPr>
          <p:cNvPr id="300040" name="Rectangle 8"/>
          <p:cNvSpPr>
            <a:spLocks noChangeArrowheads="1"/>
          </p:cNvSpPr>
          <p:nvPr/>
        </p:nvSpPr>
        <p:spPr bwMode="auto">
          <a:xfrm>
            <a:off x="5105400" y="3733800"/>
            <a:ext cx="777875" cy="685800"/>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0041" name="Text Box 9"/>
          <p:cNvSpPr txBox="1">
            <a:spLocks noChangeArrowheads="1"/>
          </p:cNvSpPr>
          <p:nvPr/>
        </p:nvSpPr>
        <p:spPr bwMode="auto">
          <a:xfrm>
            <a:off x="5137116" y="3886200"/>
            <a:ext cx="7302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eaLnBrk="1" hangingPunct="1"/>
            <a:r>
              <a:rPr kumimoji="0" lang="en-US" altLang="zh-CN" sz="1800" dirty="0">
                <a:latin typeface="Arial" charset="0"/>
              </a:rPr>
              <a:t> Data</a:t>
            </a:r>
          </a:p>
        </p:txBody>
      </p:sp>
      <p:sp>
        <p:nvSpPr>
          <p:cNvPr id="300042" name="Line 10"/>
          <p:cNvSpPr>
            <a:spLocks noChangeShapeType="1"/>
          </p:cNvSpPr>
          <p:nvPr/>
        </p:nvSpPr>
        <p:spPr bwMode="auto">
          <a:xfrm>
            <a:off x="3124200" y="4724400"/>
            <a:ext cx="19812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0043" name="Text Box 11"/>
          <p:cNvSpPr txBox="1">
            <a:spLocks noChangeArrowheads="1"/>
          </p:cNvSpPr>
          <p:nvPr/>
        </p:nvSpPr>
        <p:spPr bwMode="auto">
          <a:xfrm>
            <a:off x="1828800" y="5257800"/>
            <a:ext cx="15938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eaLnBrk="1" hangingPunct="1"/>
            <a:r>
              <a:rPr kumimoji="0" lang="en-US" altLang="zh-CN" sz="1800">
                <a:latin typeface="Arial" charset="0"/>
              </a:rPr>
              <a:t>Sender object</a:t>
            </a:r>
          </a:p>
        </p:txBody>
      </p:sp>
      <p:sp>
        <p:nvSpPr>
          <p:cNvPr id="300044" name="Text Box 12"/>
          <p:cNvSpPr txBox="1">
            <a:spLocks noChangeArrowheads="1"/>
          </p:cNvSpPr>
          <p:nvPr/>
        </p:nvSpPr>
        <p:spPr bwMode="auto">
          <a:xfrm>
            <a:off x="4565650" y="5257800"/>
            <a:ext cx="17589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eaLnBrk="1" hangingPunct="1"/>
            <a:r>
              <a:rPr kumimoji="0" lang="en-US" altLang="zh-CN" sz="1800">
                <a:latin typeface="Arial" charset="0"/>
              </a:rPr>
              <a:t>Receiver object</a:t>
            </a:r>
          </a:p>
        </p:txBody>
      </p:sp>
      <p:sp>
        <p:nvSpPr>
          <p:cNvPr id="300045" name="Text Box 13"/>
          <p:cNvSpPr txBox="1">
            <a:spLocks noChangeArrowheads="1"/>
          </p:cNvSpPr>
          <p:nvPr/>
        </p:nvSpPr>
        <p:spPr bwMode="auto">
          <a:xfrm>
            <a:off x="3581400" y="4343400"/>
            <a:ext cx="11112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eaLnBrk="1" hangingPunct="1"/>
            <a:r>
              <a:rPr kumimoji="0" lang="en-US" altLang="zh-CN" sz="1800">
                <a:latin typeface="Arial" charset="0"/>
              </a:rPr>
              <a:t>message</a:t>
            </a:r>
          </a:p>
        </p:txBody>
      </p:sp>
    </p:spTree>
    <p:extLst>
      <p:ext uri="{BB962C8B-B14F-4D97-AF65-F5344CB8AC3E}">
        <p14:creationId xmlns:p14="http://schemas.microsoft.com/office/powerpoint/2010/main" val="20016786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Rectangle 2"/>
          <p:cNvSpPr>
            <a:spLocks noGrp="1" noChangeArrowheads="1"/>
          </p:cNvSpPr>
          <p:nvPr>
            <p:ph type="title"/>
          </p:nvPr>
        </p:nvSpPr>
        <p:spPr>
          <a:xfrm>
            <a:off x="1307095" y="161925"/>
            <a:ext cx="6934200" cy="742950"/>
          </a:xfrm>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r>
              <a:rPr lang="en-US" altLang="zh-CN" dirty="0"/>
              <a:t>Design Methodologies</a:t>
            </a:r>
          </a:p>
        </p:txBody>
      </p:sp>
      <p:sp>
        <p:nvSpPr>
          <p:cNvPr id="337923" name="Rectangle 3" descr="Rectangle: Click to edit Master text styles&#10;Second level&#10;Third level&#10;Fourth level&#10;Fifth level"/>
          <p:cNvSpPr>
            <a:spLocks noGrp="1" noChangeArrowheads="1"/>
          </p:cNvSpPr>
          <p:nvPr>
            <p:ph type="body" idx="1"/>
          </p:nvPr>
        </p:nvSpPr>
        <p:spPr>
          <a:xfrm>
            <a:off x="457200" y="1066862"/>
            <a:ext cx="8153400" cy="4876738"/>
          </a:xfrm>
          <a:noFill/>
          <a:ln cap="fla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a:lstStyle/>
          <a:p>
            <a:pPr algn="just"/>
            <a:r>
              <a:rPr lang="en-US" altLang="zh-CN" dirty="0"/>
              <a:t>Object-Orientation methodology</a:t>
            </a:r>
          </a:p>
          <a:p>
            <a:pPr lvl="1" algn="just"/>
            <a:r>
              <a:rPr lang="en-US" altLang="zh-CN" dirty="0"/>
              <a:t>Objects are the building blocks of the program</a:t>
            </a:r>
            <a:r>
              <a:rPr lang="zh-CN" altLang="en-US" dirty="0"/>
              <a:t> </a:t>
            </a:r>
            <a:r>
              <a:rPr lang="en-US" altLang="zh-CN" dirty="0"/>
              <a:t>(interface object(editor, menu, file, </a:t>
            </a:r>
            <a:r>
              <a:rPr lang="en-US" altLang="zh-CN" dirty="0" err="1"/>
              <a:t>etc</a:t>
            </a:r>
            <a:r>
              <a:rPr lang="en-US" altLang="zh-CN" dirty="0"/>
              <a:t>), data managing object(</a:t>
            </a:r>
            <a:r>
              <a:rPr lang="en-US" altLang="zh-CN" dirty="0" err="1"/>
              <a:t>db</a:t>
            </a:r>
            <a:r>
              <a:rPr lang="en-US" altLang="zh-CN" dirty="0"/>
              <a:t>), etc.).</a:t>
            </a:r>
          </a:p>
          <a:p>
            <a:pPr lvl="1" algn="just"/>
            <a:r>
              <a:rPr lang="en-US" altLang="zh-CN" dirty="0"/>
              <a:t>Objects represent real-world abstractions within the application.</a:t>
            </a:r>
          </a:p>
        </p:txBody>
      </p:sp>
    </p:spTree>
    <p:extLst>
      <p:ext uri="{BB962C8B-B14F-4D97-AF65-F5344CB8AC3E}">
        <p14:creationId xmlns:p14="http://schemas.microsoft.com/office/powerpoint/2010/main" val="946434061"/>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Rectangle 2"/>
          <p:cNvSpPr>
            <a:spLocks noChangeArrowheads="1"/>
          </p:cNvSpPr>
          <p:nvPr/>
        </p:nvSpPr>
        <p:spPr bwMode="auto">
          <a:xfrm>
            <a:off x="221352" y="3406213"/>
            <a:ext cx="7620000" cy="2842113"/>
          </a:xfrm>
          <a:prstGeom prst="rect">
            <a:avLst/>
          </a:prstGeom>
          <a:noFill/>
          <a:ln>
            <a:noFill/>
          </a:ln>
          <a:extLs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marL="449263" indent="-449263" algn="l" eaLnBrk="0" hangingPunct="0">
              <a:lnSpc>
                <a:spcPct val="110000"/>
              </a:lnSpc>
              <a:spcBef>
                <a:spcPct val="20000"/>
              </a:spcBef>
              <a:buSzPct val="120000"/>
              <a:buBlip>
                <a:blip r:embed="rId3"/>
              </a:buBlip>
            </a:pPr>
            <a:r>
              <a:rPr lang="en-US" b="1" dirty="0">
                <a:solidFill>
                  <a:srgbClr val="133984"/>
                </a:solidFill>
                <a:latin typeface="+mn-lt"/>
                <a:ea typeface="+mn-ea"/>
              </a:rPr>
              <a:t>Encapsulation</a:t>
            </a:r>
          </a:p>
          <a:p>
            <a:pPr marL="914400" lvl="1" indent="-285750" algn="l" eaLnBrk="0" hangingPunct="0">
              <a:lnSpc>
                <a:spcPct val="110000"/>
              </a:lnSpc>
              <a:spcBef>
                <a:spcPct val="20000"/>
              </a:spcBef>
              <a:buClr>
                <a:srgbClr val="000066"/>
              </a:buClr>
              <a:buChar char="•"/>
            </a:pPr>
            <a:r>
              <a:rPr lang="en-US" sz="2000" dirty="0">
                <a:solidFill>
                  <a:srgbClr val="133984"/>
                </a:solidFill>
                <a:latin typeface="+mn-lt"/>
                <a:ea typeface="+mn-ea"/>
              </a:rPr>
              <a:t>a.k.a. information hiding </a:t>
            </a:r>
          </a:p>
          <a:p>
            <a:pPr algn="l" eaLnBrk="0" hangingPunct="0">
              <a:lnSpc>
                <a:spcPct val="110000"/>
              </a:lnSpc>
              <a:spcBef>
                <a:spcPct val="20000"/>
              </a:spcBef>
              <a:buSzPct val="120000"/>
            </a:pPr>
            <a:r>
              <a:rPr lang="en-US" sz="2000" dirty="0">
                <a:solidFill>
                  <a:srgbClr val="133984"/>
                </a:solidFill>
                <a:latin typeface="+mn-lt"/>
                <a:ea typeface="+mn-ea"/>
              </a:rPr>
              <a:t>   a class encapsulates:</a:t>
            </a:r>
          </a:p>
          <a:p>
            <a:pPr marL="914400" lvl="1" indent="-285750" algn="l" eaLnBrk="0" hangingPunct="0">
              <a:lnSpc>
                <a:spcPct val="110000"/>
              </a:lnSpc>
              <a:spcBef>
                <a:spcPct val="20000"/>
              </a:spcBef>
              <a:buClr>
                <a:srgbClr val="000066"/>
              </a:buClr>
              <a:buChar char="•"/>
            </a:pPr>
            <a:r>
              <a:rPr lang="en-US" sz="2000" dirty="0">
                <a:solidFill>
                  <a:srgbClr val="133984"/>
                </a:solidFill>
                <a:latin typeface="+mn-lt"/>
                <a:ea typeface="+mn-ea"/>
              </a:rPr>
              <a:t>Structure: properties 	</a:t>
            </a:r>
          </a:p>
          <a:p>
            <a:pPr marL="914400" lvl="1" indent="-285750" algn="l" eaLnBrk="0" hangingPunct="0">
              <a:lnSpc>
                <a:spcPct val="110000"/>
              </a:lnSpc>
              <a:spcBef>
                <a:spcPct val="20000"/>
              </a:spcBef>
              <a:buClr>
                <a:srgbClr val="000066"/>
              </a:buClr>
              <a:buChar char="•"/>
            </a:pPr>
            <a:r>
              <a:rPr lang="en-US" sz="2000" dirty="0">
                <a:solidFill>
                  <a:srgbClr val="133984"/>
                </a:solidFill>
                <a:latin typeface="+mn-lt"/>
                <a:ea typeface="+mn-ea"/>
              </a:rPr>
              <a:t>Behavior: as a collection of methods invoked by messages</a:t>
            </a:r>
          </a:p>
          <a:p>
            <a:pPr marL="914400" lvl="1" indent="-285750" algn="l" eaLnBrk="0" hangingPunct="0">
              <a:lnSpc>
                <a:spcPct val="110000"/>
              </a:lnSpc>
              <a:spcBef>
                <a:spcPct val="20000"/>
              </a:spcBef>
              <a:buClr>
                <a:srgbClr val="000066"/>
              </a:buClr>
              <a:buChar char="•"/>
            </a:pPr>
            <a:endParaRPr lang="en-US" sz="2000" dirty="0">
              <a:solidFill>
                <a:srgbClr val="133984"/>
              </a:solidFill>
              <a:latin typeface="+mn-lt"/>
              <a:ea typeface="+mn-ea"/>
            </a:endParaRPr>
          </a:p>
        </p:txBody>
      </p:sp>
      <p:sp>
        <p:nvSpPr>
          <p:cNvPr id="280579" name="Text Box 3"/>
          <p:cNvSpPr txBox="1">
            <a:spLocks noChangeArrowheads="1"/>
          </p:cNvSpPr>
          <p:nvPr/>
        </p:nvSpPr>
        <p:spPr bwMode="auto">
          <a:xfrm>
            <a:off x="221352" y="1219259"/>
            <a:ext cx="5493618" cy="2438341"/>
          </a:xfrm>
          <a:prstGeom prst="rect">
            <a:avLst/>
          </a:prstGeom>
          <a:noFill/>
          <a:ln>
            <a:noFill/>
          </a:ln>
          <a:extLs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eaLnBrk="0" hangingPunct="0">
              <a:lnSpc>
                <a:spcPct val="110000"/>
              </a:lnSpc>
              <a:spcBef>
                <a:spcPct val="20000"/>
              </a:spcBef>
              <a:buSzPct val="120000"/>
              <a:buBlip>
                <a:blip r:embed="rId3"/>
              </a:buBlip>
              <a:defRPr sz="2800">
                <a:solidFill>
                  <a:srgbClr val="133984"/>
                </a:solidFill>
                <a:latin typeface="+mn-lt"/>
                <a:ea typeface="+mn-ea"/>
              </a:defRPr>
            </a:lvl1pPr>
            <a:lvl2pPr marL="914400" lvl="1" indent="-285750" algn="l" eaLnBrk="0" hangingPunct="0">
              <a:lnSpc>
                <a:spcPct val="110000"/>
              </a:lnSpc>
              <a:spcBef>
                <a:spcPct val="20000"/>
              </a:spcBef>
              <a:buClr>
                <a:srgbClr val="000066"/>
              </a:buClr>
              <a:buChar char="•"/>
              <a:defRPr>
                <a:solidFill>
                  <a:srgbClr val="133984"/>
                </a:solidFill>
                <a:latin typeface="+mn-lt"/>
                <a:ea typeface="+mn-ea"/>
              </a:defRPr>
            </a:lvl2pPr>
            <a:lvl3pPr marL="1322388" indent="-228600" algn="l" eaLnBrk="0" hangingPunct="0">
              <a:spcBef>
                <a:spcPct val="20000"/>
              </a:spcBef>
              <a:buChar char="•"/>
              <a:defRPr>
                <a:latin typeface="+mn-lt"/>
                <a:ea typeface="宋体" pitchFamily="2" charset="-122"/>
                <a:cs typeface="宋体" charset="0"/>
              </a:defRPr>
            </a:lvl3pPr>
            <a:lvl4pPr marL="1730375" indent="-228600" algn="l" eaLnBrk="0" hangingPunct="0">
              <a:spcBef>
                <a:spcPct val="20000"/>
              </a:spcBef>
              <a:buChar char="–"/>
              <a:defRPr sz="2000">
                <a:latin typeface="+mn-lt"/>
                <a:ea typeface="宋体" pitchFamily="2" charset="-122"/>
                <a:cs typeface="宋体" charset="0"/>
              </a:defRPr>
            </a:lvl4pPr>
            <a:lvl5pPr marL="2138363" indent="-228600" algn="l" eaLnBrk="0" hangingPunct="0">
              <a:spcBef>
                <a:spcPct val="20000"/>
              </a:spcBef>
              <a:buChar char="»"/>
              <a:defRPr sz="2000">
                <a:latin typeface="+mn-lt"/>
                <a:ea typeface="宋体" pitchFamily="2" charset="-122"/>
                <a:cs typeface="宋体" charset="0"/>
              </a:defRPr>
            </a:lvl5pPr>
            <a:lvl6pPr marL="2595563" indent="-228600" eaLnBrk="0" fontAlgn="base" hangingPunct="0">
              <a:spcBef>
                <a:spcPct val="20000"/>
              </a:spcBef>
              <a:spcAft>
                <a:spcPct val="0"/>
              </a:spcAft>
              <a:buChar char="»"/>
              <a:defRPr sz="2000">
                <a:latin typeface="+mn-lt"/>
                <a:ea typeface="宋体" pitchFamily="2" charset="-122"/>
              </a:defRPr>
            </a:lvl6pPr>
            <a:lvl7pPr marL="3052763" indent="-228600" eaLnBrk="0" fontAlgn="base" hangingPunct="0">
              <a:spcBef>
                <a:spcPct val="20000"/>
              </a:spcBef>
              <a:spcAft>
                <a:spcPct val="0"/>
              </a:spcAft>
              <a:buChar char="»"/>
              <a:defRPr sz="2000">
                <a:latin typeface="+mn-lt"/>
                <a:ea typeface="宋体" pitchFamily="2" charset="-122"/>
              </a:defRPr>
            </a:lvl7pPr>
            <a:lvl8pPr marL="3509963" indent="-228600" eaLnBrk="0" fontAlgn="base" hangingPunct="0">
              <a:spcBef>
                <a:spcPct val="20000"/>
              </a:spcBef>
              <a:spcAft>
                <a:spcPct val="0"/>
              </a:spcAft>
              <a:buChar char="»"/>
              <a:defRPr sz="2000">
                <a:latin typeface="+mn-lt"/>
                <a:ea typeface="宋体" pitchFamily="2" charset="-122"/>
              </a:defRPr>
            </a:lvl8pPr>
            <a:lvl9pPr marL="3967163" indent="-228600" eaLnBrk="0" fontAlgn="base" hangingPunct="0">
              <a:spcBef>
                <a:spcPct val="20000"/>
              </a:spcBef>
              <a:spcAft>
                <a:spcPct val="0"/>
              </a:spcAft>
              <a:buChar char="»"/>
              <a:defRPr sz="2000">
                <a:latin typeface="+mn-lt"/>
                <a:ea typeface="宋体" pitchFamily="2" charset="-122"/>
              </a:defRPr>
            </a:lvl9pPr>
          </a:lstStyle>
          <a:p>
            <a:r>
              <a:rPr lang="en-US" sz="2400" b="1" dirty="0"/>
              <a:t>Abstraction</a:t>
            </a:r>
          </a:p>
          <a:p>
            <a:pPr lvl="1"/>
            <a:r>
              <a:rPr lang="en-US" sz="2000" dirty="0"/>
              <a:t>Focus on the essential</a:t>
            </a:r>
          </a:p>
          <a:p>
            <a:pPr lvl="1"/>
            <a:r>
              <a:rPr lang="en-US" sz="2000" dirty="0"/>
              <a:t>Omits tremendous amount of details</a:t>
            </a:r>
          </a:p>
          <a:p>
            <a:pPr lvl="1"/>
            <a:r>
              <a:rPr lang="en-US" sz="2000" dirty="0"/>
              <a:t>…Focus on  what an object </a:t>
            </a:r>
            <a:r>
              <a:rPr lang="ja-JP" altLang="en-US" sz="2000" dirty="0"/>
              <a:t>“</a:t>
            </a:r>
            <a:r>
              <a:rPr lang="en-US" sz="2000" dirty="0"/>
              <a:t>is and does</a:t>
            </a:r>
            <a:r>
              <a:rPr lang="ja-JP" altLang="en-US" sz="2000" dirty="0"/>
              <a:t>”</a:t>
            </a:r>
            <a:endParaRPr lang="en-US" sz="2000" dirty="0"/>
          </a:p>
          <a:p>
            <a:pPr lvl="1"/>
            <a:endParaRPr lang="en-US" sz="2000" dirty="0"/>
          </a:p>
        </p:txBody>
      </p:sp>
      <p:pic>
        <p:nvPicPr>
          <p:cNvPr id="280581" name="Picture 5"/>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921500" y="1524000"/>
            <a:ext cx="393700" cy="1752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280583"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4900" y="1524000"/>
            <a:ext cx="355600" cy="2133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280584"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01000" y="1524000"/>
            <a:ext cx="317500" cy="1905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9536578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5" name="Rectangle 3"/>
          <p:cNvSpPr>
            <a:spLocks noChangeArrowheads="1"/>
          </p:cNvSpPr>
          <p:nvPr/>
        </p:nvSpPr>
        <p:spPr bwMode="auto">
          <a:xfrm>
            <a:off x="24418" y="990664"/>
            <a:ext cx="9144000" cy="2209800"/>
          </a:xfrm>
          <a:prstGeom prst="rect">
            <a:avLst/>
          </a:prstGeom>
          <a:noFill/>
          <a:ln>
            <a:noFill/>
          </a:ln>
          <a:extLs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marL="449263" indent="-449263" algn="l" eaLnBrk="0" hangingPunct="0">
              <a:lnSpc>
                <a:spcPct val="110000"/>
              </a:lnSpc>
              <a:spcBef>
                <a:spcPct val="20000"/>
              </a:spcBef>
              <a:buSzPct val="120000"/>
              <a:buBlip>
                <a:blip r:embed="rId3"/>
              </a:buBlip>
            </a:pPr>
            <a:r>
              <a:rPr lang="en-US" sz="2800" b="1" dirty="0">
                <a:solidFill>
                  <a:srgbClr val="133984"/>
                </a:solidFill>
                <a:latin typeface="+mn-lt"/>
                <a:ea typeface="+mn-ea"/>
              </a:rPr>
              <a:t>Inheritance</a:t>
            </a:r>
            <a:r>
              <a:rPr lang="en-US" sz="2800" dirty="0">
                <a:solidFill>
                  <a:srgbClr val="133984"/>
                </a:solidFill>
                <a:latin typeface="+mn-lt"/>
                <a:ea typeface="+mn-ea"/>
              </a:rPr>
              <a:t>: </a:t>
            </a:r>
            <a:r>
              <a:rPr lang="en-US" dirty="0">
                <a:solidFill>
                  <a:srgbClr val="133984"/>
                </a:solidFill>
                <a:latin typeface="+mn-lt"/>
                <a:ea typeface="+mn-ea"/>
              </a:rPr>
              <a:t>Automatic duplication of superclass attribute and behavior definitions in subclass. </a:t>
            </a:r>
          </a:p>
          <a:p>
            <a:pPr marL="914400" lvl="1" indent="-285750" algn="l" eaLnBrk="0" hangingPunct="0">
              <a:lnSpc>
                <a:spcPct val="110000"/>
              </a:lnSpc>
              <a:spcBef>
                <a:spcPct val="20000"/>
              </a:spcBef>
              <a:buClr>
                <a:srgbClr val="000066"/>
              </a:buClr>
              <a:buSzPct val="120000"/>
              <a:buChar char="•"/>
            </a:pPr>
            <a:r>
              <a:rPr lang="en-US" sz="2000" dirty="0">
                <a:solidFill>
                  <a:srgbClr val="133984"/>
                </a:solidFill>
                <a:latin typeface="+mn-lt"/>
                <a:ea typeface="+mn-ea"/>
              </a:rPr>
              <a:t>Specialization: The act of defining one class as a refinement of another.</a:t>
            </a:r>
          </a:p>
          <a:p>
            <a:pPr marL="914400" lvl="1" indent="-285750" algn="l" eaLnBrk="0" hangingPunct="0">
              <a:lnSpc>
                <a:spcPct val="110000"/>
              </a:lnSpc>
              <a:spcBef>
                <a:spcPct val="20000"/>
              </a:spcBef>
              <a:buClr>
                <a:srgbClr val="000066"/>
              </a:buClr>
              <a:buSzPct val="120000"/>
              <a:buChar char="•"/>
            </a:pPr>
            <a:r>
              <a:rPr lang="en-US" sz="2000" dirty="0">
                <a:solidFill>
                  <a:srgbClr val="133984"/>
                </a:solidFill>
                <a:latin typeface="+mn-lt"/>
                <a:ea typeface="+mn-ea"/>
              </a:rPr>
              <a:t>Subclass: A class defined in terms of a specialization of a superclass using inheritance.</a:t>
            </a:r>
          </a:p>
          <a:p>
            <a:pPr marL="914400" lvl="1" indent="-285750" algn="l" eaLnBrk="0" hangingPunct="0">
              <a:lnSpc>
                <a:spcPct val="110000"/>
              </a:lnSpc>
              <a:spcBef>
                <a:spcPct val="20000"/>
              </a:spcBef>
              <a:buClr>
                <a:srgbClr val="000066"/>
              </a:buClr>
              <a:buSzPct val="120000"/>
              <a:buChar char="•"/>
            </a:pPr>
            <a:r>
              <a:rPr lang="en-US" sz="2000" dirty="0">
                <a:solidFill>
                  <a:srgbClr val="133984"/>
                </a:solidFill>
                <a:latin typeface="+mn-lt"/>
                <a:ea typeface="+mn-ea"/>
              </a:rPr>
              <a:t>Superclass: A class serving as a base for inheritance in a class hierarchy </a:t>
            </a:r>
          </a:p>
          <a:p>
            <a:pPr marL="914400" lvl="1" indent="-285750" algn="l" eaLnBrk="0" hangingPunct="0">
              <a:lnSpc>
                <a:spcPct val="110000"/>
              </a:lnSpc>
              <a:spcBef>
                <a:spcPct val="20000"/>
              </a:spcBef>
              <a:buClr>
                <a:srgbClr val="000066"/>
              </a:buClr>
              <a:buChar char="•"/>
            </a:pPr>
            <a:endParaRPr lang="en-US" dirty="0">
              <a:solidFill>
                <a:srgbClr val="133984"/>
              </a:solidFill>
              <a:latin typeface="+mn-lt"/>
              <a:ea typeface="+mn-ea"/>
            </a:endParaRPr>
          </a:p>
          <a:p>
            <a:pPr marL="914400" lvl="1" indent="-285750" algn="l" eaLnBrk="0" hangingPunct="0">
              <a:lnSpc>
                <a:spcPct val="110000"/>
              </a:lnSpc>
              <a:spcBef>
                <a:spcPct val="20000"/>
              </a:spcBef>
              <a:buClr>
                <a:srgbClr val="000066"/>
              </a:buClr>
              <a:buChar char="•"/>
            </a:pPr>
            <a:endParaRPr lang="en-US" dirty="0">
              <a:solidFill>
                <a:srgbClr val="133984"/>
              </a:solidFill>
              <a:latin typeface="+mn-lt"/>
              <a:ea typeface="+mn-ea"/>
            </a:endParaRPr>
          </a:p>
        </p:txBody>
      </p:sp>
      <p:sp>
        <p:nvSpPr>
          <p:cNvPr id="279557" name="Rectangle 5"/>
          <p:cNvSpPr>
            <a:spLocks noChangeArrowheads="1"/>
          </p:cNvSpPr>
          <p:nvPr/>
        </p:nvSpPr>
        <p:spPr bwMode="auto">
          <a:xfrm>
            <a:off x="2798763" y="3886200"/>
            <a:ext cx="8064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a:t>Person</a:t>
            </a:r>
          </a:p>
        </p:txBody>
      </p:sp>
      <p:sp>
        <p:nvSpPr>
          <p:cNvPr id="279559" name="Rectangle 7"/>
          <p:cNvSpPr>
            <a:spLocks noChangeArrowheads="1"/>
          </p:cNvSpPr>
          <p:nvPr/>
        </p:nvSpPr>
        <p:spPr bwMode="auto">
          <a:xfrm>
            <a:off x="2667000" y="4191000"/>
            <a:ext cx="99060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pPr algn="ctr"/>
            <a:r>
              <a:rPr lang="en-US" sz="1800"/>
              <a:t>name</a:t>
            </a:r>
          </a:p>
        </p:txBody>
      </p:sp>
      <p:sp>
        <p:nvSpPr>
          <p:cNvPr id="279560" name="Rectangle 8"/>
          <p:cNvSpPr>
            <a:spLocks noChangeArrowheads="1"/>
          </p:cNvSpPr>
          <p:nvPr/>
        </p:nvSpPr>
        <p:spPr bwMode="auto">
          <a:xfrm>
            <a:off x="2819400" y="4419600"/>
            <a:ext cx="6032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a:t>SSN</a:t>
            </a:r>
          </a:p>
        </p:txBody>
      </p:sp>
      <p:sp>
        <p:nvSpPr>
          <p:cNvPr id="279561" name="Rectangle 9"/>
          <p:cNvSpPr>
            <a:spLocks noChangeArrowheads="1"/>
          </p:cNvSpPr>
          <p:nvPr/>
        </p:nvSpPr>
        <p:spPr bwMode="auto">
          <a:xfrm>
            <a:off x="2667000" y="3841750"/>
            <a:ext cx="1019175" cy="990600"/>
          </a:xfrm>
          <a:prstGeom prst="rect">
            <a:avLst/>
          </a:prstGeom>
          <a:noFill/>
          <a:ln w="9525">
            <a:solidFill>
              <a:srgbClr val="9900FF"/>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79562" name="Line 10"/>
          <p:cNvSpPr>
            <a:spLocks noChangeShapeType="1"/>
          </p:cNvSpPr>
          <p:nvPr/>
        </p:nvSpPr>
        <p:spPr bwMode="auto">
          <a:xfrm>
            <a:off x="2667000" y="4222750"/>
            <a:ext cx="1019175"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63" name="Line 11"/>
          <p:cNvSpPr>
            <a:spLocks noChangeShapeType="1"/>
          </p:cNvSpPr>
          <p:nvPr/>
        </p:nvSpPr>
        <p:spPr bwMode="auto">
          <a:xfrm>
            <a:off x="2667000" y="4724400"/>
            <a:ext cx="990600"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64" name="Rectangle 12"/>
          <p:cNvSpPr>
            <a:spLocks noChangeArrowheads="1"/>
          </p:cNvSpPr>
          <p:nvPr/>
        </p:nvSpPr>
        <p:spPr bwMode="auto">
          <a:xfrm>
            <a:off x="1600200" y="5181600"/>
            <a:ext cx="8826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a:t>Student</a:t>
            </a:r>
          </a:p>
        </p:txBody>
      </p:sp>
      <p:sp>
        <p:nvSpPr>
          <p:cNvPr id="279565" name="Rectangle 13"/>
          <p:cNvSpPr>
            <a:spLocks noChangeArrowheads="1"/>
          </p:cNvSpPr>
          <p:nvPr/>
        </p:nvSpPr>
        <p:spPr bwMode="auto">
          <a:xfrm>
            <a:off x="1506538" y="5486400"/>
            <a:ext cx="99060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pPr algn="ctr"/>
            <a:r>
              <a:rPr lang="en-US" sz="1800"/>
              <a:t>std-id</a:t>
            </a:r>
          </a:p>
        </p:txBody>
      </p:sp>
      <p:sp>
        <p:nvSpPr>
          <p:cNvPr id="279566" name="Rectangle 14"/>
          <p:cNvSpPr>
            <a:spLocks noChangeArrowheads="1"/>
          </p:cNvSpPr>
          <p:nvPr/>
        </p:nvSpPr>
        <p:spPr bwMode="auto">
          <a:xfrm>
            <a:off x="1674813" y="5746750"/>
            <a:ext cx="6286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a:t>level</a:t>
            </a:r>
          </a:p>
        </p:txBody>
      </p:sp>
      <p:sp>
        <p:nvSpPr>
          <p:cNvPr id="279567" name="Rectangle 15"/>
          <p:cNvSpPr>
            <a:spLocks noChangeArrowheads="1"/>
          </p:cNvSpPr>
          <p:nvPr/>
        </p:nvSpPr>
        <p:spPr bwMode="auto">
          <a:xfrm>
            <a:off x="1506538" y="5137150"/>
            <a:ext cx="1019175" cy="990600"/>
          </a:xfrm>
          <a:prstGeom prst="rect">
            <a:avLst/>
          </a:prstGeom>
          <a:noFill/>
          <a:ln w="9525">
            <a:solidFill>
              <a:srgbClr val="9900FF"/>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79568" name="Line 16"/>
          <p:cNvSpPr>
            <a:spLocks noChangeShapeType="1"/>
          </p:cNvSpPr>
          <p:nvPr/>
        </p:nvSpPr>
        <p:spPr bwMode="auto">
          <a:xfrm>
            <a:off x="1506538" y="5518150"/>
            <a:ext cx="1019175"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69" name="Line 17"/>
          <p:cNvSpPr>
            <a:spLocks noChangeShapeType="1"/>
          </p:cNvSpPr>
          <p:nvPr/>
        </p:nvSpPr>
        <p:spPr bwMode="auto">
          <a:xfrm>
            <a:off x="1535113" y="6051550"/>
            <a:ext cx="990600"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0" name="Rectangle 18"/>
          <p:cNvSpPr>
            <a:spLocks noChangeArrowheads="1"/>
          </p:cNvSpPr>
          <p:nvPr/>
        </p:nvSpPr>
        <p:spPr bwMode="auto">
          <a:xfrm>
            <a:off x="3924300" y="5181600"/>
            <a:ext cx="11112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a:t>Employee</a:t>
            </a:r>
          </a:p>
        </p:txBody>
      </p:sp>
      <p:sp>
        <p:nvSpPr>
          <p:cNvPr id="279571" name="Rectangle 19"/>
          <p:cNvSpPr>
            <a:spLocks noChangeArrowheads="1"/>
          </p:cNvSpPr>
          <p:nvPr/>
        </p:nvSpPr>
        <p:spPr bwMode="auto">
          <a:xfrm>
            <a:off x="3944938" y="5486400"/>
            <a:ext cx="99060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pPr algn="ctr"/>
            <a:r>
              <a:rPr lang="en-US" sz="1800" dirty="0" err="1"/>
              <a:t>emp</a:t>
            </a:r>
            <a:r>
              <a:rPr lang="en-US" sz="1800" dirty="0"/>
              <a:t>-id</a:t>
            </a:r>
          </a:p>
        </p:txBody>
      </p:sp>
      <p:sp>
        <p:nvSpPr>
          <p:cNvPr id="279572" name="Rectangle 20"/>
          <p:cNvSpPr>
            <a:spLocks noChangeArrowheads="1"/>
          </p:cNvSpPr>
          <p:nvPr/>
        </p:nvSpPr>
        <p:spPr bwMode="auto">
          <a:xfrm>
            <a:off x="4032250" y="5715000"/>
            <a:ext cx="514350" cy="3667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rgbClr val="9900FF"/>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spAutoFit/>
          </a:bodyPr>
          <a:lstStyle/>
          <a:p>
            <a:pPr algn="ctr"/>
            <a:r>
              <a:rPr lang="en-US" sz="1800" i="1">
                <a:solidFill>
                  <a:srgbClr val="FF0000"/>
                </a:solidFill>
              </a:rPr>
              <a:t>age</a:t>
            </a:r>
          </a:p>
        </p:txBody>
      </p:sp>
      <p:sp>
        <p:nvSpPr>
          <p:cNvPr id="279573" name="Rectangle 21"/>
          <p:cNvSpPr>
            <a:spLocks noChangeArrowheads="1"/>
          </p:cNvSpPr>
          <p:nvPr/>
        </p:nvSpPr>
        <p:spPr bwMode="auto">
          <a:xfrm>
            <a:off x="3944938" y="5137150"/>
            <a:ext cx="1019175" cy="990600"/>
          </a:xfrm>
          <a:prstGeom prst="rect">
            <a:avLst/>
          </a:prstGeom>
          <a:noFill/>
          <a:ln w="9525">
            <a:solidFill>
              <a:srgbClr val="9900FF"/>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79574" name="Line 22"/>
          <p:cNvSpPr>
            <a:spLocks noChangeShapeType="1"/>
          </p:cNvSpPr>
          <p:nvPr/>
        </p:nvSpPr>
        <p:spPr bwMode="auto">
          <a:xfrm>
            <a:off x="3944938" y="5518150"/>
            <a:ext cx="1019175"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5" name="Line 23"/>
          <p:cNvSpPr>
            <a:spLocks noChangeShapeType="1"/>
          </p:cNvSpPr>
          <p:nvPr/>
        </p:nvSpPr>
        <p:spPr bwMode="auto">
          <a:xfrm>
            <a:off x="3973513" y="6051550"/>
            <a:ext cx="990600"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6" name="Line 24"/>
          <p:cNvSpPr>
            <a:spLocks noChangeShapeType="1"/>
          </p:cNvSpPr>
          <p:nvPr/>
        </p:nvSpPr>
        <p:spPr bwMode="auto">
          <a:xfrm>
            <a:off x="1981200" y="5029200"/>
            <a:ext cx="2438400" cy="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7" name="Line 25"/>
          <p:cNvSpPr>
            <a:spLocks noChangeShapeType="1"/>
          </p:cNvSpPr>
          <p:nvPr/>
        </p:nvSpPr>
        <p:spPr bwMode="auto">
          <a:xfrm>
            <a:off x="1981200" y="5029200"/>
            <a:ext cx="0" cy="7620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8" name="Line 26"/>
          <p:cNvSpPr>
            <a:spLocks noChangeShapeType="1"/>
          </p:cNvSpPr>
          <p:nvPr/>
        </p:nvSpPr>
        <p:spPr bwMode="auto">
          <a:xfrm>
            <a:off x="4419600" y="5029200"/>
            <a:ext cx="0" cy="7620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79" name="Line 27"/>
          <p:cNvSpPr>
            <a:spLocks noChangeShapeType="1"/>
          </p:cNvSpPr>
          <p:nvPr/>
        </p:nvSpPr>
        <p:spPr bwMode="auto">
          <a:xfrm>
            <a:off x="3124200" y="4953000"/>
            <a:ext cx="0" cy="76200"/>
          </a:xfrm>
          <a:prstGeom prst="line">
            <a:avLst/>
          </a:prstGeom>
          <a:noFill/>
          <a:ln w="9525">
            <a:solidFill>
              <a:srgbClr val="9900FF"/>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79580" name="AutoShape 28"/>
          <p:cNvSpPr>
            <a:spLocks noChangeArrowheads="1"/>
          </p:cNvSpPr>
          <p:nvPr/>
        </p:nvSpPr>
        <p:spPr bwMode="auto">
          <a:xfrm>
            <a:off x="3048000" y="4800600"/>
            <a:ext cx="152400" cy="152400"/>
          </a:xfrm>
          <a:prstGeom prst="triangle">
            <a:avLst>
              <a:gd name="adj" fmla="val 50000"/>
            </a:avLst>
          </a:prstGeom>
          <a:noFill/>
          <a:ln w="9525">
            <a:solidFill>
              <a:srgbClr val="9900FF"/>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extLst>
      <p:ext uri="{BB962C8B-B14F-4D97-AF65-F5344CB8AC3E}">
        <p14:creationId xmlns:p14="http://schemas.microsoft.com/office/powerpoint/2010/main" val="27932078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3" name="Rectangle 3"/>
          <p:cNvSpPr>
            <a:spLocks noGrp="1" noChangeArrowheads="1"/>
          </p:cNvSpPr>
          <p:nvPr>
            <p:ph type="body" idx="1"/>
          </p:nvPr>
        </p:nvSpPr>
        <p:spPr>
          <a:xfrm>
            <a:off x="354525" y="1076111"/>
            <a:ext cx="8229600" cy="2819400"/>
          </a:xfrm>
        </p:spPr>
        <p:txBody>
          <a:bodyPr/>
          <a:lstStyle/>
          <a:p>
            <a:pPr>
              <a:lnSpc>
                <a:spcPct val="90000"/>
              </a:lnSpc>
            </a:pPr>
            <a:r>
              <a:rPr lang="en-US" sz="2800" dirty="0"/>
              <a:t>Abstract Class.</a:t>
            </a:r>
          </a:p>
          <a:p>
            <a:pPr lvl="1">
              <a:lnSpc>
                <a:spcPct val="90000"/>
              </a:lnSpc>
            </a:pPr>
            <a:r>
              <a:rPr lang="en-US" sz="2200" dirty="0"/>
              <a:t>An </a:t>
            </a:r>
            <a:r>
              <a:rPr lang="en-US" sz="2200" i="1" dirty="0"/>
              <a:t>incomplete</a:t>
            </a:r>
            <a:r>
              <a:rPr lang="en-US" sz="2200" dirty="0"/>
              <a:t> superclass that defines common parts.</a:t>
            </a:r>
          </a:p>
          <a:p>
            <a:pPr lvl="1">
              <a:lnSpc>
                <a:spcPct val="90000"/>
              </a:lnSpc>
            </a:pPr>
            <a:r>
              <a:rPr lang="en-US" sz="2200" dirty="0"/>
              <a:t>Not instantiated.</a:t>
            </a:r>
          </a:p>
          <a:p>
            <a:pPr>
              <a:lnSpc>
                <a:spcPct val="90000"/>
              </a:lnSpc>
            </a:pPr>
            <a:r>
              <a:rPr lang="en-US" sz="2800" dirty="0"/>
              <a:t>Concrete class.</a:t>
            </a:r>
          </a:p>
          <a:p>
            <a:pPr lvl="1">
              <a:lnSpc>
                <a:spcPct val="90000"/>
              </a:lnSpc>
            </a:pPr>
            <a:r>
              <a:rPr lang="en-US" sz="2200" dirty="0"/>
              <a:t>Is a </a:t>
            </a:r>
            <a:r>
              <a:rPr lang="en-US" sz="2200" i="1" dirty="0"/>
              <a:t>complete</a:t>
            </a:r>
            <a:r>
              <a:rPr lang="en-US" sz="2200" dirty="0"/>
              <a:t> class.</a:t>
            </a:r>
          </a:p>
          <a:p>
            <a:pPr lvl="1">
              <a:lnSpc>
                <a:spcPct val="90000"/>
              </a:lnSpc>
            </a:pPr>
            <a:r>
              <a:rPr lang="en-US" sz="2200" dirty="0"/>
              <a:t>Describes a concept completely.</a:t>
            </a:r>
          </a:p>
          <a:p>
            <a:pPr lvl="1">
              <a:lnSpc>
                <a:spcPct val="90000"/>
              </a:lnSpc>
            </a:pPr>
            <a:r>
              <a:rPr lang="en-US" sz="2200" dirty="0"/>
              <a:t>Is intended to be instantiated.</a:t>
            </a:r>
          </a:p>
          <a:p>
            <a:pPr lvl="1">
              <a:lnSpc>
                <a:spcPct val="90000"/>
              </a:lnSpc>
              <a:buFontTx/>
              <a:buNone/>
            </a:pPr>
            <a:endParaRPr lang="en-US" sz="2200" dirty="0"/>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93122110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Rectangle 2"/>
          <p:cNvSpPr>
            <a:spLocks noChangeArrowheads="1"/>
          </p:cNvSpPr>
          <p:nvPr/>
        </p:nvSpPr>
        <p:spPr bwMode="auto">
          <a:xfrm>
            <a:off x="0" y="228600"/>
            <a:ext cx="7772400" cy="99060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marL="449263" indent="-449263" algn="l" eaLnBrk="0" hangingPunct="0">
              <a:lnSpc>
                <a:spcPct val="90000"/>
              </a:lnSpc>
              <a:spcBef>
                <a:spcPct val="20000"/>
              </a:spcBef>
              <a:buSzPct val="120000"/>
              <a:buBlip>
                <a:blip r:embed="rId3"/>
              </a:buBlip>
            </a:pPr>
            <a:endParaRPr lang="en-US" sz="2800" dirty="0">
              <a:solidFill>
                <a:srgbClr val="133984"/>
              </a:solidFill>
              <a:latin typeface="+mn-lt"/>
              <a:ea typeface="+mn-ea"/>
            </a:endParaRPr>
          </a:p>
        </p:txBody>
      </p:sp>
      <p:sp>
        <p:nvSpPr>
          <p:cNvPr id="318467" name="Text Box 3"/>
          <p:cNvSpPr txBox="1">
            <a:spLocks noChangeArrowheads="1"/>
          </p:cNvSpPr>
          <p:nvPr/>
        </p:nvSpPr>
        <p:spPr bwMode="auto">
          <a:xfrm>
            <a:off x="381000" y="975887"/>
            <a:ext cx="8229600" cy="5120043"/>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eaLnBrk="0" hangingPunct="0">
              <a:lnSpc>
                <a:spcPct val="90000"/>
              </a:lnSpc>
              <a:spcBef>
                <a:spcPct val="20000"/>
              </a:spcBef>
              <a:buSzPct val="120000"/>
              <a:buBlip>
                <a:blip r:embed="rId3"/>
              </a:buBlip>
              <a:defRPr sz="2800">
                <a:solidFill>
                  <a:srgbClr val="133984"/>
                </a:solidFill>
                <a:latin typeface="+mn-lt"/>
                <a:ea typeface="+mn-ea"/>
              </a:defRPr>
            </a:lvl1pPr>
            <a:lvl2pPr marL="914400" lvl="1" indent="-285750" algn="l" eaLnBrk="0" hangingPunct="0">
              <a:lnSpc>
                <a:spcPct val="90000"/>
              </a:lnSpc>
              <a:spcBef>
                <a:spcPct val="20000"/>
              </a:spcBef>
              <a:buClr>
                <a:srgbClr val="000066"/>
              </a:buClr>
              <a:buChar char="•"/>
              <a:defRPr sz="2200">
                <a:solidFill>
                  <a:srgbClr val="133984"/>
                </a:solidFill>
                <a:latin typeface="+mn-lt"/>
                <a:ea typeface="+mn-ea"/>
              </a:defRPr>
            </a:lvl2pPr>
            <a:lvl3pPr marL="1322388" indent="-228600" algn="l" eaLnBrk="0" hangingPunct="0">
              <a:spcBef>
                <a:spcPct val="20000"/>
              </a:spcBef>
              <a:buChar char="•"/>
              <a:defRPr>
                <a:latin typeface="+mn-lt"/>
                <a:ea typeface="宋体" pitchFamily="2" charset="-122"/>
                <a:cs typeface="宋体" charset="0"/>
              </a:defRPr>
            </a:lvl3pPr>
            <a:lvl4pPr marL="1730375" indent="-228600" algn="l" eaLnBrk="0" hangingPunct="0">
              <a:spcBef>
                <a:spcPct val="20000"/>
              </a:spcBef>
              <a:buChar char="–"/>
              <a:defRPr sz="2000">
                <a:latin typeface="+mn-lt"/>
                <a:ea typeface="宋体" pitchFamily="2" charset="-122"/>
                <a:cs typeface="宋体" charset="0"/>
              </a:defRPr>
            </a:lvl4pPr>
            <a:lvl5pPr marL="2138363" indent="-228600" algn="l" eaLnBrk="0" hangingPunct="0">
              <a:spcBef>
                <a:spcPct val="20000"/>
              </a:spcBef>
              <a:buChar char="»"/>
              <a:defRPr sz="2000">
                <a:latin typeface="+mn-lt"/>
                <a:ea typeface="宋体" pitchFamily="2" charset="-122"/>
                <a:cs typeface="宋体" charset="0"/>
              </a:defRPr>
            </a:lvl5pPr>
            <a:lvl6pPr marL="2595563" indent="-228600" eaLnBrk="0" fontAlgn="base" hangingPunct="0">
              <a:spcBef>
                <a:spcPct val="20000"/>
              </a:spcBef>
              <a:spcAft>
                <a:spcPct val="0"/>
              </a:spcAft>
              <a:buChar char="»"/>
              <a:defRPr sz="2000">
                <a:latin typeface="+mn-lt"/>
                <a:ea typeface="宋体" pitchFamily="2" charset="-122"/>
              </a:defRPr>
            </a:lvl6pPr>
            <a:lvl7pPr marL="3052763" indent="-228600" eaLnBrk="0" fontAlgn="base" hangingPunct="0">
              <a:spcBef>
                <a:spcPct val="20000"/>
              </a:spcBef>
              <a:spcAft>
                <a:spcPct val="0"/>
              </a:spcAft>
              <a:buChar char="»"/>
              <a:defRPr sz="2000">
                <a:latin typeface="+mn-lt"/>
                <a:ea typeface="宋体" pitchFamily="2" charset="-122"/>
              </a:defRPr>
            </a:lvl7pPr>
            <a:lvl8pPr marL="3509963" indent="-228600" eaLnBrk="0" fontAlgn="base" hangingPunct="0">
              <a:spcBef>
                <a:spcPct val="20000"/>
              </a:spcBef>
              <a:spcAft>
                <a:spcPct val="0"/>
              </a:spcAft>
              <a:buChar char="»"/>
              <a:defRPr sz="2000">
                <a:latin typeface="+mn-lt"/>
                <a:ea typeface="宋体" pitchFamily="2" charset="-122"/>
              </a:defRPr>
            </a:lvl8pPr>
            <a:lvl9pPr marL="3967163" indent="-228600" eaLnBrk="0" fontAlgn="base" hangingPunct="0">
              <a:spcBef>
                <a:spcPct val="20000"/>
              </a:spcBef>
              <a:spcAft>
                <a:spcPct val="0"/>
              </a:spcAft>
              <a:buChar char="»"/>
              <a:defRPr sz="2000">
                <a:latin typeface="+mn-lt"/>
                <a:ea typeface="宋体" pitchFamily="2" charset="-122"/>
              </a:defRPr>
            </a:lvl9pPr>
          </a:lstStyle>
          <a:p>
            <a:pPr marL="449263" lvl="1" indent="-449263">
              <a:buSzPct val="120000"/>
              <a:buBlip>
                <a:blip r:embed="rId3"/>
              </a:buBlip>
            </a:pPr>
            <a:r>
              <a:rPr lang="en-US" sz="2800" b="1" dirty="0"/>
              <a:t>Polymorphism</a:t>
            </a:r>
            <a:r>
              <a:rPr lang="en-US" sz="2800" dirty="0"/>
              <a:t>: Objects of different classes respond to the same message differently.</a:t>
            </a:r>
          </a:p>
        </p:txBody>
      </p:sp>
      <p:pic>
        <p:nvPicPr>
          <p:cNvPr id="3" name="Picture 2"/>
          <p:cNvPicPr>
            <a:picLocks noChangeAspect="1"/>
          </p:cNvPicPr>
          <p:nvPr/>
        </p:nvPicPr>
        <p:blipFill>
          <a:blip r:embed="rId4"/>
          <a:stretch>
            <a:fillRect/>
          </a:stretch>
        </p:blipFill>
        <p:spPr>
          <a:xfrm>
            <a:off x="2209862" y="2362228"/>
            <a:ext cx="3962364" cy="3884670"/>
          </a:xfrm>
          <a:prstGeom prst="rect">
            <a:avLst/>
          </a:prstGeom>
        </p:spPr>
      </p:pic>
    </p:spTree>
    <p:extLst>
      <p:ext uri="{BB962C8B-B14F-4D97-AF65-F5344CB8AC3E}">
        <p14:creationId xmlns:p14="http://schemas.microsoft.com/office/powerpoint/2010/main" val="28861888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algn="just"/>
            <a:r>
              <a:rPr lang="en-US" sz="2000" dirty="0"/>
              <a:t>Object-oriented analysis (OOA) looks at the </a:t>
            </a:r>
            <a:r>
              <a:rPr lang="en-US" sz="2000" dirty="0">
                <a:solidFill>
                  <a:srgbClr val="FF0000"/>
                </a:solidFill>
              </a:rPr>
              <a:t>problem domain</a:t>
            </a:r>
            <a:r>
              <a:rPr lang="en-US" sz="2000" dirty="0"/>
              <a:t>, with the aim of producing a </a:t>
            </a:r>
            <a:r>
              <a:rPr lang="en-US" sz="2000" dirty="0">
                <a:solidFill>
                  <a:srgbClr val="FF0000"/>
                </a:solidFill>
              </a:rPr>
              <a:t>conceptual model </a:t>
            </a:r>
            <a:r>
              <a:rPr lang="en-US" sz="2000" dirty="0"/>
              <a:t>of the information that exists in the area being analyzed.</a:t>
            </a:r>
          </a:p>
          <a:p>
            <a:pPr algn="just"/>
            <a:r>
              <a:rPr lang="en-US" sz="2000" dirty="0"/>
              <a:t>Object-oriented design is the process of planning a system of interacting objects for the purpose of solving a software problem  </a:t>
            </a:r>
          </a:p>
        </p:txBody>
      </p:sp>
      <p:pic>
        <p:nvPicPr>
          <p:cNvPr id="4" name="Picture 3"/>
          <p:cNvPicPr>
            <a:picLocks noChangeAspect="1"/>
          </p:cNvPicPr>
          <p:nvPr/>
        </p:nvPicPr>
        <p:blipFill>
          <a:blip r:embed="rId3"/>
          <a:stretch>
            <a:fillRect/>
          </a:stretch>
        </p:blipFill>
        <p:spPr>
          <a:xfrm>
            <a:off x="990694" y="3276604"/>
            <a:ext cx="6885214" cy="2552806"/>
          </a:xfrm>
          <a:prstGeom prst="rect">
            <a:avLst/>
          </a:prstGeom>
        </p:spPr>
      </p:pic>
    </p:spTree>
    <p:extLst>
      <p:ext uri="{BB962C8B-B14F-4D97-AF65-F5344CB8AC3E}">
        <p14:creationId xmlns:p14="http://schemas.microsoft.com/office/powerpoint/2010/main" val="179080875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7" name="Rectangle 3" descr="Rectangle: Click to edit Master text styles&#10;Second level&#10;Third level&#10;Fourth level&#10;Fifth level"/>
          <p:cNvSpPr>
            <a:spLocks noGrp="1" noChangeArrowheads="1"/>
          </p:cNvSpPr>
          <p:nvPr>
            <p:ph type="body" idx="1"/>
          </p:nvPr>
        </p:nvSpPr>
        <p:spPr>
          <a:xfrm>
            <a:off x="533400" y="1066862"/>
            <a:ext cx="8077200" cy="4876738"/>
          </a:xfrm>
          <a:ln/>
        </p:spPr>
        <p:txBody>
          <a:bodyPr/>
          <a:lstStyle/>
          <a:p>
            <a:r>
              <a:rPr lang="en-US" altLang="zh-CN" sz="3200" dirty="0"/>
              <a:t>Object-orientation supports both</a:t>
            </a:r>
          </a:p>
          <a:p>
            <a:pPr lvl="1"/>
            <a:r>
              <a:rPr lang="en-US" altLang="zh-CN" sz="2800" dirty="0"/>
              <a:t> induction: objects -&gt; a class</a:t>
            </a:r>
          </a:p>
          <a:p>
            <a:pPr lvl="2"/>
            <a:r>
              <a:rPr lang="en-US" altLang="zh-CN" sz="2400" dirty="0"/>
              <a:t>This needs the tools for OOA/OOD.</a:t>
            </a:r>
          </a:p>
          <a:p>
            <a:pPr lvl="1"/>
            <a:r>
              <a:rPr lang="en-US" altLang="zh-CN" sz="2800" dirty="0"/>
              <a:t> and deduction: a class -&gt;objects</a:t>
            </a:r>
          </a:p>
          <a:p>
            <a:pPr lvl="2"/>
            <a:r>
              <a:rPr lang="en-US" altLang="zh-CN" sz="2400" dirty="0"/>
              <a:t>This needs the programmers to learn about the class library.</a:t>
            </a:r>
            <a:endParaRPr lang="en-US" sz="2400" dirty="0"/>
          </a:p>
        </p:txBody>
      </p:sp>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tretch>
            <a:fillRect/>
          </a:stretch>
        </p:blipFill>
        <p:spPr>
          <a:xfrm>
            <a:off x="3141572" y="4190980"/>
            <a:ext cx="3047920" cy="2438400"/>
          </a:xfrm>
          <a:prstGeom prst="rect">
            <a:avLst/>
          </a:prstGeom>
        </p:spPr>
      </p:pic>
    </p:spTree>
    <p:extLst>
      <p:ext uri="{BB962C8B-B14F-4D97-AF65-F5344CB8AC3E}">
        <p14:creationId xmlns:p14="http://schemas.microsoft.com/office/powerpoint/2010/main" val="31696976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1" name="Rectangle 1027" descr="Rectangle: Click to edit Master text styles&#10;Second level&#10;Third level&#10;Fourth level&#10;Fifth level"/>
          <p:cNvSpPr>
            <a:spLocks noGrp="1" noChangeArrowheads="1"/>
          </p:cNvSpPr>
          <p:nvPr>
            <p:ph type="body" idx="1"/>
          </p:nvPr>
        </p:nvSpPr>
        <p:spPr>
          <a:xfrm>
            <a:off x="457200" y="1066862"/>
            <a:ext cx="8153400" cy="4876738"/>
          </a:xfrm>
          <a:ln/>
        </p:spPr>
        <p:txBody>
          <a:bodyPr/>
          <a:lstStyle/>
          <a:p>
            <a:r>
              <a:rPr lang="en-US" altLang="zh-CN" sz="3200" dirty="0"/>
              <a:t>Object-orientation supports both</a:t>
            </a:r>
          </a:p>
          <a:p>
            <a:pPr lvl="1"/>
            <a:r>
              <a:rPr lang="en-US" altLang="zh-CN" sz="2800" dirty="0"/>
              <a:t>Top-down: from a superclass to subclasses</a:t>
            </a:r>
          </a:p>
          <a:p>
            <a:pPr lvl="1"/>
            <a:r>
              <a:rPr lang="en-US" altLang="zh-CN" sz="2800" dirty="0"/>
              <a:t>Bottom-up: from subclasses to a superclass</a:t>
            </a:r>
          </a:p>
          <a:p>
            <a:endParaRPr lang="en-US" sz="3200" dirty="0"/>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65903749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t>Approximate Terminology</a:t>
            </a:r>
          </a:p>
        </p:txBody>
      </p:sp>
      <p:sp>
        <p:nvSpPr>
          <p:cNvPr id="10243" name="Rectangle 3"/>
          <p:cNvSpPr>
            <a:spLocks noGrp="1" noChangeArrowheads="1"/>
          </p:cNvSpPr>
          <p:nvPr>
            <p:ph type="body" idx="1"/>
          </p:nvPr>
        </p:nvSpPr>
        <p:spPr/>
        <p:txBody>
          <a:bodyPr/>
          <a:lstStyle/>
          <a:p>
            <a:r>
              <a:rPr lang="en-US"/>
              <a:t>instance = object</a:t>
            </a:r>
          </a:p>
          <a:p>
            <a:r>
              <a:rPr lang="en-US"/>
              <a:t>field = instance variable</a:t>
            </a:r>
          </a:p>
          <a:p>
            <a:r>
              <a:rPr lang="en-US"/>
              <a:t>method = function</a:t>
            </a:r>
          </a:p>
          <a:p>
            <a:r>
              <a:rPr lang="en-US"/>
              <a:t>sending a message to an object =</a:t>
            </a:r>
            <a:br>
              <a:rPr lang="en-US"/>
            </a:br>
            <a:r>
              <a:rPr lang="en-US"/>
              <a:t>  calling a function</a:t>
            </a:r>
          </a:p>
          <a:p>
            <a:r>
              <a:rPr lang="en-US"/>
              <a:t>These are all </a:t>
            </a:r>
            <a:r>
              <a:rPr lang="en-US" i="1"/>
              <a:t>approximately</a:t>
            </a:r>
            <a:r>
              <a:rPr lang="en-US"/>
              <a:t> true</a:t>
            </a:r>
          </a:p>
        </p:txBody>
      </p:sp>
    </p:spTree>
    <p:extLst>
      <p:ext uri="{BB962C8B-B14F-4D97-AF65-F5344CB8AC3E}">
        <p14:creationId xmlns:p14="http://schemas.microsoft.com/office/powerpoint/2010/main" val="1151311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1.2 Software Types</a:t>
            </a:r>
          </a:p>
        </p:txBody>
      </p:sp>
      <p:sp>
        <p:nvSpPr>
          <p:cNvPr id="3" name="Content Placeholder 2"/>
          <p:cNvSpPr>
            <a:spLocks noGrp="1"/>
          </p:cNvSpPr>
          <p:nvPr>
            <p:ph idx="1"/>
          </p:nvPr>
        </p:nvSpPr>
        <p:spPr>
          <a:xfrm>
            <a:off x="431800" y="1268413"/>
            <a:ext cx="5283170" cy="2160587"/>
          </a:xfrm>
        </p:spPr>
        <p:txBody>
          <a:bodyPr/>
          <a:lstStyle/>
          <a:p>
            <a:r>
              <a:rPr lang="en-US" sz="1800" b="1" dirty="0"/>
              <a:t>S</a:t>
            </a:r>
            <a:r>
              <a:rPr lang="en-US" altLang="zh-CN" sz="1800" b="1" dirty="0"/>
              <a:t>ystem Software</a:t>
            </a:r>
          </a:p>
          <a:p>
            <a:pPr lvl="1"/>
            <a:r>
              <a:rPr lang="en-US" sz="1600" dirty="0"/>
              <a:t>I</a:t>
            </a:r>
            <a:r>
              <a:rPr lang="en-US" altLang="zh-CN" sz="1600" dirty="0"/>
              <a:t>t</a:t>
            </a:r>
            <a:r>
              <a:rPr lang="en-US" sz="1600" dirty="0"/>
              <a:t> includes the Operating System and all the utilities that enable the computer to function. </a:t>
            </a:r>
          </a:p>
          <a:p>
            <a:r>
              <a:rPr lang="en-US" sz="1800" b="1" dirty="0"/>
              <a:t>A</a:t>
            </a:r>
            <a:r>
              <a:rPr lang="en-US" altLang="zh-CN" sz="1800" b="1" dirty="0"/>
              <a:t>pplication Software</a:t>
            </a:r>
          </a:p>
          <a:p>
            <a:pPr lvl="1"/>
            <a:r>
              <a:rPr lang="en-US" sz="1600" dirty="0"/>
              <a:t>I</a:t>
            </a:r>
            <a:r>
              <a:rPr lang="en-US" altLang="zh-CN" sz="1600" dirty="0"/>
              <a:t>t </a:t>
            </a:r>
            <a:r>
              <a:rPr lang="en-US" sz="1600" dirty="0"/>
              <a:t>includes programs that do real work for user. </a:t>
            </a:r>
          </a:p>
        </p:txBody>
      </p:sp>
      <p:pic>
        <p:nvPicPr>
          <p:cNvPr id="4" name="Picture 3"/>
          <p:cNvPicPr>
            <a:picLocks noChangeAspect="1"/>
          </p:cNvPicPr>
          <p:nvPr/>
        </p:nvPicPr>
        <p:blipFill>
          <a:blip r:embed="rId3"/>
          <a:stretch>
            <a:fillRect/>
          </a:stretch>
        </p:blipFill>
        <p:spPr>
          <a:xfrm>
            <a:off x="6325863" y="1035915"/>
            <a:ext cx="2437027" cy="2393086"/>
          </a:xfrm>
          <a:prstGeom prst="rect">
            <a:avLst/>
          </a:prstGeom>
        </p:spPr>
      </p:pic>
      <p:sp>
        <p:nvSpPr>
          <p:cNvPr id="5" name="Content Placeholder 2"/>
          <p:cNvSpPr txBox="1">
            <a:spLocks/>
          </p:cNvSpPr>
          <p:nvPr/>
        </p:nvSpPr>
        <p:spPr bwMode="auto">
          <a:xfrm>
            <a:off x="2209862" y="3581396"/>
            <a:ext cx="6705424" cy="2398781"/>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l" rtl="0" eaLnBrk="0" fontAlgn="base" hangingPunct="0">
              <a:lnSpc>
                <a:spcPct val="110000"/>
              </a:lnSpc>
              <a:spcBef>
                <a:spcPct val="20000"/>
              </a:spcBef>
              <a:spcAft>
                <a:spcPct val="0"/>
              </a:spcAft>
              <a:buSzPct val="120000"/>
              <a:buBlip>
                <a:blip r:embed="rId4"/>
              </a:buBlip>
              <a:defRPr sz="2800">
                <a:solidFill>
                  <a:srgbClr val="133984"/>
                </a:solidFill>
                <a:latin typeface="+mn-lt"/>
                <a:ea typeface="+mn-ea"/>
                <a:cs typeface="黑体" charset="0"/>
              </a:defRPr>
            </a:lvl1pPr>
            <a:lvl2pPr marL="914400" indent="-285750" algn="l" rtl="0" eaLnBrk="0" fontAlgn="base" hangingPunct="0">
              <a:lnSpc>
                <a:spcPct val="110000"/>
              </a:lnSpc>
              <a:spcBef>
                <a:spcPct val="20000"/>
              </a:spcBef>
              <a:spcAft>
                <a:spcPct val="0"/>
              </a:spcAft>
              <a:buClr>
                <a:srgbClr val="000066"/>
              </a:buClr>
              <a:buChar char="•"/>
              <a:defRPr sz="2400">
                <a:solidFill>
                  <a:srgbClr val="133984"/>
                </a:solidFill>
                <a:latin typeface="+mn-lt"/>
                <a:ea typeface="+mn-ea"/>
                <a:cs typeface="黑体" charset="0"/>
              </a:defRPr>
            </a:lvl2pPr>
            <a:lvl3pPr marL="1322388" indent="-228600" algn="l" rtl="0" eaLnBrk="0" fontAlgn="base" hangingPunct="0">
              <a:spcBef>
                <a:spcPct val="20000"/>
              </a:spcBef>
              <a:spcAft>
                <a:spcPct val="0"/>
              </a:spcAft>
              <a:buChar char="•"/>
              <a:defRPr sz="2400">
                <a:solidFill>
                  <a:schemeClr val="tx1"/>
                </a:solidFill>
                <a:latin typeface="+mn-lt"/>
                <a:ea typeface="宋体" pitchFamily="2" charset="-122"/>
                <a:cs typeface="宋体" charset="0"/>
              </a:defRPr>
            </a:lvl3pPr>
            <a:lvl4pPr marL="1730375"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4pPr>
            <a:lvl5pPr marL="2138363" indent="-228600" algn="l" rtl="0" eaLnBrk="0" fontAlgn="base" hangingPunct="0">
              <a:spcBef>
                <a:spcPct val="20000"/>
              </a:spcBef>
              <a:spcAft>
                <a:spcPct val="0"/>
              </a:spcAft>
              <a:buChar char="»"/>
              <a:defRPr sz="2000">
                <a:solidFill>
                  <a:schemeClr val="tx1"/>
                </a:solidFill>
                <a:latin typeface="+mn-lt"/>
                <a:ea typeface="宋体" pitchFamily="2" charset="-122"/>
                <a:cs typeface="宋体" charset="0"/>
              </a:defRPr>
            </a:lvl5pPr>
            <a:lvl6pPr marL="2595563" indent="-228600" algn="l" rtl="0" eaLnBrk="0" fontAlgn="base" hangingPunct="0">
              <a:spcBef>
                <a:spcPct val="20000"/>
              </a:spcBef>
              <a:spcAft>
                <a:spcPct val="0"/>
              </a:spcAft>
              <a:buChar char="»"/>
              <a:defRPr sz="2000">
                <a:solidFill>
                  <a:schemeClr val="tx1"/>
                </a:solidFill>
                <a:latin typeface="+mn-lt"/>
                <a:ea typeface="宋体" pitchFamily="2" charset="-122"/>
              </a:defRPr>
            </a:lvl6pPr>
            <a:lvl7pPr marL="3052763" indent="-228600" algn="l" rtl="0" eaLnBrk="0" fontAlgn="base" hangingPunct="0">
              <a:spcBef>
                <a:spcPct val="20000"/>
              </a:spcBef>
              <a:spcAft>
                <a:spcPct val="0"/>
              </a:spcAft>
              <a:buChar char="»"/>
              <a:defRPr sz="2000">
                <a:solidFill>
                  <a:schemeClr val="tx1"/>
                </a:solidFill>
                <a:latin typeface="+mn-lt"/>
                <a:ea typeface="宋体" pitchFamily="2" charset="-122"/>
              </a:defRPr>
            </a:lvl7pPr>
            <a:lvl8pPr marL="3509963" indent="-228600" algn="l" rtl="0" eaLnBrk="0" fontAlgn="base" hangingPunct="0">
              <a:spcBef>
                <a:spcPct val="20000"/>
              </a:spcBef>
              <a:spcAft>
                <a:spcPct val="0"/>
              </a:spcAft>
              <a:buChar char="»"/>
              <a:defRPr sz="2000">
                <a:solidFill>
                  <a:schemeClr val="tx1"/>
                </a:solidFill>
                <a:latin typeface="+mn-lt"/>
                <a:ea typeface="宋体" pitchFamily="2" charset="-122"/>
              </a:defRPr>
            </a:lvl8pPr>
            <a:lvl9pPr marL="3967163" indent="-228600" algn="l" rtl="0" eaLnBrk="0" fontAlgn="base" hangingPunct="0">
              <a:spcBef>
                <a:spcPct val="20000"/>
              </a:spcBef>
              <a:spcAft>
                <a:spcPct val="0"/>
              </a:spcAft>
              <a:buChar char="»"/>
              <a:defRPr sz="2000">
                <a:solidFill>
                  <a:schemeClr val="tx1"/>
                </a:solidFill>
                <a:latin typeface="+mn-lt"/>
                <a:ea typeface="宋体" pitchFamily="2" charset="-122"/>
              </a:defRPr>
            </a:lvl9pPr>
          </a:lstStyle>
          <a:p>
            <a:r>
              <a:rPr lang="en-US" sz="1800" b="1" dirty="0"/>
              <a:t>O</a:t>
            </a:r>
            <a:r>
              <a:rPr lang="en-US" altLang="zh-CN" sz="1800" b="1" dirty="0"/>
              <a:t>pen Source Software</a:t>
            </a:r>
          </a:p>
          <a:p>
            <a:pPr lvl="1"/>
            <a:r>
              <a:rPr lang="en-US" sz="1600" dirty="0"/>
              <a:t>I</a:t>
            </a:r>
            <a:r>
              <a:rPr lang="en-US" altLang="zh-CN" sz="1600" dirty="0"/>
              <a:t>t</a:t>
            </a:r>
            <a:r>
              <a:rPr lang="en-US" altLang="zh-CN" sz="1600" b="1" dirty="0"/>
              <a:t> </a:t>
            </a:r>
            <a:r>
              <a:rPr lang="en-US" sz="1600" dirty="0"/>
              <a:t>is computer software whose source code is available under a license that permits users to use, change, and improve the software, and to redistribute it in modified or unmodified form</a:t>
            </a:r>
          </a:p>
          <a:p>
            <a:r>
              <a:rPr lang="en-US" sz="1800" b="1" dirty="0"/>
              <a:t>P</a:t>
            </a:r>
            <a:r>
              <a:rPr lang="en-US" altLang="zh-CN" sz="1800" b="1" dirty="0"/>
              <a:t>roprietary Software </a:t>
            </a:r>
            <a:r>
              <a:rPr lang="en-US" altLang="zh-CN" sz="1800" dirty="0"/>
              <a:t>(non-free software )</a:t>
            </a:r>
          </a:p>
          <a:p>
            <a:pPr lvl="1"/>
            <a:r>
              <a:rPr lang="en-US" sz="1600" dirty="0"/>
              <a:t>I</a:t>
            </a:r>
            <a:r>
              <a:rPr lang="en-US" altLang="zh-CN" sz="1600" dirty="0"/>
              <a:t>t</a:t>
            </a:r>
            <a:r>
              <a:rPr lang="en-US" sz="1600" dirty="0"/>
              <a:t> is software with restrictions on using, copying and modifying as enforced by the proprietor. Restrictions on use, modification and copying is achieved by either legal or technical means and sometimes both. </a:t>
            </a:r>
          </a:p>
          <a:p>
            <a:pPr lvl="1"/>
            <a:endParaRPr lang="en-US" sz="1600" dirty="0"/>
          </a:p>
        </p:txBody>
      </p:sp>
      <p:pic>
        <p:nvPicPr>
          <p:cNvPr id="6" name="Picture 5"/>
          <p:cNvPicPr>
            <a:picLocks noChangeAspect="1"/>
          </p:cNvPicPr>
          <p:nvPr/>
        </p:nvPicPr>
        <p:blipFill>
          <a:blip r:embed="rId5"/>
          <a:stretch>
            <a:fillRect/>
          </a:stretch>
        </p:blipFill>
        <p:spPr>
          <a:xfrm>
            <a:off x="427436" y="3595429"/>
            <a:ext cx="1320802" cy="1188722"/>
          </a:xfrm>
          <a:prstGeom prst="rect">
            <a:avLst/>
          </a:prstGeom>
        </p:spPr>
      </p:pic>
      <p:pic>
        <p:nvPicPr>
          <p:cNvPr id="7" name="Picture 6"/>
          <p:cNvPicPr>
            <a:picLocks noChangeAspect="1"/>
          </p:cNvPicPr>
          <p:nvPr/>
        </p:nvPicPr>
        <p:blipFill>
          <a:blip r:embed="rId6"/>
          <a:stretch>
            <a:fillRect/>
          </a:stretch>
        </p:blipFill>
        <p:spPr>
          <a:xfrm>
            <a:off x="431800" y="4816895"/>
            <a:ext cx="1473204" cy="1133677"/>
          </a:xfrm>
          <a:prstGeom prst="rect">
            <a:avLst/>
          </a:prstGeom>
        </p:spPr>
      </p:pic>
    </p:spTree>
    <p:extLst>
      <p:ext uri="{BB962C8B-B14F-4D97-AF65-F5344CB8AC3E}">
        <p14:creationId xmlns:p14="http://schemas.microsoft.com/office/powerpoint/2010/main" val="62949669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5" name="Rectangle 5"/>
          <p:cNvSpPr>
            <a:spLocks noGrp="1" noChangeArrowheads="1"/>
          </p:cNvSpPr>
          <p:nvPr>
            <p:ph type="title"/>
          </p:nvPr>
        </p:nvSpPr>
        <p:spPr/>
        <p:txBody>
          <a:bodyPr/>
          <a:lstStyle/>
          <a:p>
            <a:r>
              <a:rPr lang="en-US" dirty="0"/>
              <a:t>(2) Hierarchy</a:t>
            </a:r>
          </a:p>
        </p:txBody>
      </p:sp>
      <p:sp>
        <p:nvSpPr>
          <p:cNvPr id="296966" name="Rectangle 6"/>
          <p:cNvSpPr>
            <a:spLocks noGrp="1" noChangeArrowheads="1"/>
          </p:cNvSpPr>
          <p:nvPr>
            <p:ph type="body" idx="1"/>
          </p:nvPr>
        </p:nvSpPr>
        <p:spPr>
          <a:xfrm>
            <a:off x="431800" y="1066862"/>
            <a:ext cx="8229600" cy="5267263"/>
          </a:xfrm>
        </p:spPr>
        <p:txBody>
          <a:bodyPr/>
          <a:lstStyle/>
          <a:p>
            <a:r>
              <a:rPr lang="en-US" sz="2400" dirty="0"/>
              <a:t>We got abstractions and decomposition</a:t>
            </a:r>
          </a:p>
          <a:p>
            <a:pPr lvl="1"/>
            <a:r>
              <a:rPr lang="en-US" sz="2000" dirty="0"/>
              <a:t>This leads us to chunks (classes, objects) which we view with object model</a:t>
            </a:r>
          </a:p>
          <a:p>
            <a:r>
              <a:rPr lang="en-US" sz="2400" dirty="0"/>
              <a:t>Another way to deal with complexity is to provide simple relationships between the chunks</a:t>
            </a:r>
          </a:p>
          <a:p>
            <a:r>
              <a:rPr lang="en-US" sz="2400" dirty="0"/>
              <a:t>One of the most important relationships is hierarchy</a:t>
            </a:r>
          </a:p>
          <a:p>
            <a:r>
              <a:rPr lang="en-US" sz="2400" dirty="0"/>
              <a:t>2 important hierarchies</a:t>
            </a:r>
          </a:p>
          <a:p>
            <a:pPr lvl="1"/>
            <a:r>
              <a:rPr lang="en-US" sz="2000" dirty="0"/>
              <a:t>"Part of" hierarchy</a:t>
            </a:r>
          </a:p>
          <a:p>
            <a:pPr lvl="1"/>
            <a:r>
              <a:rPr lang="en-US" sz="2000" dirty="0"/>
              <a:t>"Is-kind-of" hierarchy</a:t>
            </a:r>
          </a:p>
        </p:txBody>
      </p:sp>
    </p:spTree>
    <p:extLst>
      <p:ext uri="{BB962C8B-B14F-4D97-AF65-F5344CB8AC3E}">
        <p14:creationId xmlns:p14="http://schemas.microsoft.com/office/powerpoint/2010/main" val="3025487991"/>
      </p:ext>
    </p:extLst>
  </p:cSld>
  <p:clrMapOvr>
    <a:masterClrMapping/>
  </p:clrMapOvr>
  <p:transition advTm="2000"/>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Rectangle 2"/>
          <p:cNvSpPr>
            <a:spLocks noGrp="1" noChangeArrowheads="1"/>
          </p:cNvSpPr>
          <p:nvPr>
            <p:ph type="title"/>
          </p:nvPr>
        </p:nvSpPr>
        <p:spPr>
          <a:noFill/>
          <a:ln/>
        </p:spPr>
        <p:txBody>
          <a:bodyPr/>
          <a:lstStyle/>
          <a:p>
            <a:r>
              <a:rPr lang="en-US"/>
              <a:t>Part of Hierarchy</a:t>
            </a:r>
          </a:p>
        </p:txBody>
      </p:sp>
      <p:sp>
        <p:nvSpPr>
          <p:cNvPr id="299011" name="Rectangle 3"/>
          <p:cNvSpPr>
            <a:spLocks noChangeArrowheads="1"/>
          </p:cNvSpPr>
          <p:nvPr/>
        </p:nvSpPr>
        <p:spPr bwMode="auto">
          <a:xfrm>
            <a:off x="3749920" y="1206501"/>
            <a:ext cx="1638300" cy="855663"/>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14" name="Rectangle 6"/>
          <p:cNvSpPr>
            <a:spLocks noChangeArrowheads="1"/>
          </p:cNvSpPr>
          <p:nvPr/>
        </p:nvSpPr>
        <p:spPr bwMode="auto">
          <a:xfrm>
            <a:off x="3856029" y="1262064"/>
            <a:ext cx="1308851" cy="4007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Computer</a:t>
            </a:r>
          </a:p>
        </p:txBody>
      </p:sp>
      <p:grpSp>
        <p:nvGrpSpPr>
          <p:cNvPr id="299049" name="Group 41"/>
          <p:cNvGrpSpPr>
            <a:grpSpLocks/>
          </p:cNvGrpSpPr>
          <p:nvPr/>
        </p:nvGrpSpPr>
        <p:grpSpPr bwMode="auto">
          <a:xfrm>
            <a:off x="1226527" y="2068513"/>
            <a:ext cx="6340719" cy="2024062"/>
            <a:chOff x="773" y="1303"/>
            <a:chExt cx="3994" cy="1275"/>
          </a:xfrm>
        </p:grpSpPr>
        <p:sp>
          <p:nvSpPr>
            <p:cNvPr id="299015" name="AutoShape 7"/>
            <p:cNvSpPr>
              <a:spLocks noChangeArrowheads="1"/>
            </p:cNvSpPr>
            <p:nvPr/>
          </p:nvSpPr>
          <p:spPr bwMode="auto">
            <a:xfrm>
              <a:off x="2805" y="1303"/>
              <a:ext cx="87" cy="87"/>
            </a:xfrm>
            <a:prstGeom prst="diamond">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16" name="Line 8"/>
            <p:cNvSpPr>
              <a:spLocks noChangeShapeType="1"/>
            </p:cNvSpPr>
            <p:nvPr/>
          </p:nvSpPr>
          <p:spPr bwMode="auto">
            <a:xfrm>
              <a:off x="2848" y="1398"/>
              <a:ext cx="0" cy="642"/>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17" name="Rectangle 9"/>
            <p:cNvSpPr>
              <a:spLocks noChangeArrowheads="1"/>
            </p:cNvSpPr>
            <p:nvPr/>
          </p:nvSpPr>
          <p:spPr bwMode="auto">
            <a:xfrm>
              <a:off x="773" y="2040"/>
              <a:ext cx="1011" cy="538"/>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20" name="Rectangle 12"/>
            <p:cNvSpPr>
              <a:spLocks noChangeArrowheads="1"/>
            </p:cNvSpPr>
            <p:nvPr/>
          </p:nvSpPr>
          <p:spPr bwMode="auto">
            <a:xfrm>
              <a:off x="828" y="2075"/>
              <a:ext cx="975" cy="2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I/O Devices</a:t>
              </a:r>
            </a:p>
          </p:txBody>
        </p:sp>
        <p:sp>
          <p:nvSpPr>
            <p:cNvPr id="299021" name="Rectangle 13"/>
            <p:cNvSpPr>
              <a:spLocks noChangeArrowheads="1"/>
            </p:cNvSpPr>
            <p:nvPr/>
          </p:nvSpPr>
          <p:spPr bwMode="auto">
            <a:xfrm>
              <a:off x="2277" y="2040"/>
              <a:ext cx="1022" cy="538"/>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24" name="Rectangle 16"/>
            <p:cNvSpPr>
              <a:spLocks noChangeArrowheads="1"/>
            </p:cNvSpPr>
            <p:nvPr/>
          </p:nvSpPr>
          <p:spPr bwMode="auto">
            <a:xfrm>
              <a:off x="2579" y="2065"/>
              <a:ext cx="453" cy="2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CPU</a:t>
              </a:r>
            </a:p>
          </p:txBody>
        </p:sp>
        <p:sp>
          <p:nvSpPr>
            <p:cNvPr id="299025" name="Rectangle 17"/>
            <p:cNvSpPr>
              <a:spLocks noChangeArrowheads="1"/>
            </p:cNvSpPr>
            <p:nvPr/>
          </p:nvSpPr>
          <p:spPr bwMode="auto">
            <a:xfrm>
              <a:off x="3751" y="2040"/>
              <a:ext cx="1016" cy="538"/>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28" name="Rectangle 20"/>
            <p:cNvSpPr>
              <a:spLocks noChangeArrowheads="1"/>
            </p:cNvSpPr>
            <p:nvPr/>
          </p:nvSpPr>
          <p:spPr bwMode="auto">
            <a:xfrm>
              <a:off x="3853" y="2096"/>
              <a:ext cx="727" cy="2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Memory</a:t>
              </a:r>
            </a:p>
          </p:txBody>
        </p:sp>
        <p:sp>
          <p:nvSpPr>
            <p:cNvPr id="299029" name="Line 21"/>
            <p:cNvSpPr>
              <a:spLocks noChangeShapeType="1"/>
            </p:cNvSpPr>
            <p:nvPr/>
          </p:nvSpPr>
          <p:spPr bwMode="auto">
            <a:xfrm>
              <a:off x="1274" y="1781"/>
              <a:ext cx="288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0" name="Line 22"/>
            <p:cNvSpPr>
              <a:spLocks noChangeShapeType="1"/>
            </p:cNvSpPr>
            <p:nvPr/>
          </p:nvSpPr>
          <p:spPr bwMode="auto">
            <a:xfrm>
              <a:off x="4158" y="1785"/>
              <a:ext cx="0" cy="229"/>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1" name="Line 23"/>
            <p:cNvSpPr>
              <a:spLocks noChangeShapeType="1"/>
            </p:cNvSpPr>
            <p:nvPr/>
          </p:nvSpPr>
          <p:spPr bwMode="auto">
            <a:xfrm>
              <a:off x="1270" y="1785"/>
              <a:ext cx="0" cy="27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299050" name="Group 42"/>
          <p:cNvGrpSpPr>
            <a:grpSpLocks/>
          </p:cNvGrpSpPr>
          <p:nvPr/>
        </p:nvGrpSpPr>
        <p:grpSpPr bwMode="auto">
          <a:xfrm>
            <a:off x="1160585" y="4038600"/>
            <a:ext cx="6339254" cy="2216150"/>
            <a:chOff x="731" y="2544"/>
            <a:chExt cx="3993" cy="1396"/>
          </a:xfrm>
        </p:grpSpPr>
        <p:sp>
          <p:nvSpPr>
            <p:cNvPr id="299032" name="AutoShape 24"/>
            <p:cNvSpPr>
              <a:spLocks noChangeArrowheads="1"/>
            </p:cNvSpPr>
            <p:nvPr/>
          </p:nvSpPr>
          <p:spPr bwMode="auto">
            <a:xfrm>
              <a:off x="2763" y="2544"/>
              <a:ext cx="86" cy="87"/>
            </a:xfrm>
            <a:prstGeom prst="diamond">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3" name="Line 25"/>
            <p:cNvSpPr>
              <a:spLocks noChangeShapeType="1"/>
            </p:cNvSpPr>
            <p:nvPr/>
          </p:nvSpPr>
          <p:spPr bwMode="auto">
            <a:xfrm>
              <a:off x="2806" y="2639"/>
              <a:ext cx="0" cy="643"/>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4" name="Rectangle 26"/>
            <p:cNvSpPr>
              <a:spLocks noChangeArrowheads="1"/>
            </p:cNvSpPr>
            <p:nvPr/>
          </p:nvSpPr>
          <p:spPr bwMode="auto">
            <a:xfrm>
              <a:off x="731" y="3281"/>
              <a:ext cx="1011" cy="539"/>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5" name="Rectangle 27"/>
            <p:cNvSpPr>
              <a:spLocks noChangeArrowheads="1"/>
            </p:cNvSpPr>
            <p:nvPr/>
          </p:nvSpPr>
          <p:spPr bwMode="auto">
            <a:xfrm>
              <a:off x="1027" y="3305"/>
              <a:ext cx="595" cy="2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Cache</a:t>
              </a:r>
            </a:p>
          </p:txBody>
        </p:sp>
        <p:sp>
          <p:nvSpPr>
            <p:cNvPr id="299036" name="Rectangle 28"/>
            <p:cNvSpPr>
              <a:spLocks noChangeArrowheads="1"/>
            </p:cNvSpPr>
            <p:nvPr/>
          </p:nvSpPr>
          <p:spPr bwMode="auto">
            <a:xfrm>
              <a:off x="2235" y="3281"/>
              <a:ext cx="1022" cy="539"/>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39" name="Rectangle 31"/>
            <p:cNvSpPr>
              <a:spLocks noChangeArrowheads="1"/>
            </p:cNvSpPr>
            <p:nvPr/>
          </p:nvSpPr>
          <p:spPr bwMode="auto">
            <a:xfrm>
              <a:off x="2600" y="3316"/>
              <a:ext cx="444" cy="25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ALU</a:t>
              </a:r>
            </a:p>
          </p:txBody>
        </p:sp>
        <p:sp>
          <p:nvSpPr>
            <p:cNvPr id="299040" name="Rectangle 32"/>
            <p:cNvSpPr>
              <a:spLocks noChangeArrowheads="1"/>
            </p:cNvSpPr>
            <p:nvPr/>
          </p:nvSpPr>
          <p:spPr bwMode="auto">
            <a:xfrm>
              <a:off x="3709" y="3281"/>
              <a:ext cx="1015" cy="659"/>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43" name="Rectangle 35"/>
            <p:cNvSpPr>
              <a:spLocks noChangeArrowheads="1"/>
            </p:cNvSpPr>
            <p:nvPr/>
          </p:nvSpPr>
          <p:spPr bwMode="auto">
            <a:xfrm>
              <a:off x="3788" y="3337"/>
              <a:ext cx="735" cy="446"/>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2000">
                  <a:solidFill>
                    <a:srgbClr val="000000"/>
                  </a:solidFill>
                  <a:latin typeface="Helvetica" charset="0"/>
                </a:rPr>
                <a:t>Program</a:t>
              </a:r>
            </a:p>
            <a:p>
              <a:pPr defTabSz="904875"/>
              <a:r>
                <a:rPr lang="en-US" sz="2000">
                  <a:solidFill>
                    <a:srgbClr val="000000"/>
                  </a:solidFill>
                  <a:latin typeface="Helvetica" charset="0"/>
                </a:rPr>
                <a:t> Counter</a:t>
              </a:r>
            </a:p>
          </p:txBody>
        </p:sp>
        <p:sp>
          <p:nvSpPr>
            <p:cNvPr id="299044" name="Line 36"/>
            <p:cNvSpPr>
              <a:spLocks noChangeShapeType="1"/>
            </p:cNvSpPr>
            <p:nvPr/>
          </p:nvSpPr>
          <p:spPr bwMode="auto">
            <a:xfrm>
              <a:off x="1232" y="3022"/>
              <a:ext cx="288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45" name="Line 37"/>
            <p:cNvSpPr>
              <a:spLocks noChangeShapeType="1"/>
            </p:cNvSpPr>
            <p:nvPr/>
          </p:nvSpPr>
          <p:spPr bwMode="auto">
            <a:xfrm>
              <a:off x="4116" y="3026"/>
              <a:ext cx="0" cy="229"/>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99046" name="Line 38"/>
            <p:cNvSpPr>
              <a:spLocks noChangeShapeType="1"/>
            </p:cNvSpPr>
            <p:nvPr/>
          </p:nvSpPr>
          <p:spPr bwMode="auto">
            <a:xfrm>
              <a:off x="1228" y="3026"/>
              <a:ext cx="0" cy="27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402281920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29904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299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9" name="Rectangle 3"/>
          <p:cNvSpPr>
            <a:spLocks noGrp="1" noChangeArrowheads="1"/>
          </p:cNvSpPr>
          <p:nvPr>
            <p:ph type="title"/>
          </p:nvPr>
        </p:nvSpPr>
        <p:spPr>
          <a:xfrm>
            <a:off x="1031396" y="179388"/>
            <a:ext cx="8112604" cy="688975"/>
          </a:xfrm>
          <a:noFill/>
          <a:ln/>
        </p:spPr>
        <p:txBody>
          <a:bodyPr/>
          <a:lstStyle/>
          <a:p>
            <a:r>
              <a:rPr lang="en-US" dirty="0"/>
              <a:t>Is-Kind-of Hierarchy (Taxonomy)</a:t>
            </a:r>
          </a:p>
        </p:txBody>
      </p:sp>
      <p:grpSp>
        <p:nvGrpSpPr>
          <p:cNvPr id="301128" name="Group 72"/>
          <p:cNvGrpSpPr>
            <a:grpSpLocks/>
          </p:cNvGrpSpPr>
          <p:nvPr/>
        </p:nvGrpSpPr>
        <p:grpSpPr bwMode="auto">
          <a:xfrm>
            <a:off x="4119196" y="1582738"/>
            <a:ext cx="526073" cy="544512"/>
            <a:chOff x="2595" y="997"/>
            <a:chExt cx="331" cy="343"/>
          </a:xfrm>
        </p:grpSpPr>
        <p:sp>
          <p:nvSpPr>
            <p:cNvPr id="301061" name="Rectangle 5"/>
            <p:cNvSpPr>
              <a:spLocks noChangeArrowheads="1"/>
            </p:cNvSpPr>
            <p:nvPr/>
          </p:nvSpPr>
          <p:spPr bwMode="auto">
            <a:xfrm>
              <a:off x="2595" y="997"/>
              <a:ext cx="331" cy="343"/>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64" name="Rectangle 8"/>
            <p:cNvSpPr>
              <a:spLocks noChangeArrowheads="1"/>
            </p:cNvSpPr>
            <p:nvPr/>
          </p:nvSpPr>
          <p:spPr bwMode="auto">
            <a:xfrm>
              <a:off x="2610" y="1032"/>
              <a:ext cx="310"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Cell</a:t>
              </a:r>
            </a:p>
          </p:txBody>
        </p:sp>
      </p:grpSp>
      <p:grpSp>
        <p:nvGrpSpPr>
          <p:cNvPr id="301129" name="Group 73"/>
          <p:cNvGrpSpPr>
            <a:grpSpLocks/>
          </p:cNvGrpSpPr>
          <p:nvPr/>
        </p:nvGrpSpPr>
        <p:grpSpPr bwMode="auto">
          <a:xfrm>
            <a:off x="1670782" y="2138363"/>
            <a:ext cx="5737103" cy="1719262"/>
            <a:chOff x="1052" y="1347"/>
            <a:chExt cx="3614" cy="1083"/>
          </a:xfrm>
        </p:grpSpPr>
        <p:sp>
          <p:nvSpPr>
            <p:cNvPr id="301103" name="Line 47"/>
            <p:cNvSpPr>
              <a:spLocks noChangeShapeType="1"/>
            </p:cNvSpPr>
            <p:nvPr/>
          </p:nvSpPr>
          <p:spPr bwMode="auto">
            <a:xfrm>
              <a:off x="2763" y="1347"/>
              <a:ext cx="0" cy="37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04" name="AutoShape 48"/>
            <p:cNvSpPr>
              <a:spLocks noChangeArrowheads="1"/>
            </p:cNvSpPr>
            <p:nvPr/>
          </p:nvSpPr>
          <p:spPr bwMode="auto">
            <a:xfrm>
              <a:off x="2665" y="1719"/>
              <a:ext cx="187" cy="69"/>
            </a:xfrm>
            <a:prstGeom prst="triangle">
              <a:avLst>
                <a:gd name="adj" fmla="val 49995"/>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nvGrpSpPr>
            <p:cNvPr id="301127" name="Group 71"/>
            <p:cNvGrpSpPr>
              <a:grpSpLocks/>
            </p:cNvGrpSpPr>
            <p:nvPr/>
          </p:nvGrpSpPr>
          <p:grpSpPr bwMode="auto">
            <a:xfrm>
              <a:off x="1052" y="1780"/>
              <a:ext cx="3614" cy="650"/>
              <a:chOff x="1052" y="1796"/>
              <a:chExt cx="3614" cy="650"/>
            </a:xfrm>
          </p:grpSpPr>
          <p:sp>
            <p:nvSpPr>
              <p:cNvPr id="301065" name="Rectangle 9"/>
              <p:cNvSpPr>
                <a:spLocks noChangeArrowheads="1"/>
              </p:cNvSpPr>
              <p:nvPr/>
            </p:nvSpPr>
            <p:spPr bwMode="auto">
              <a:xfrm>
                <a:off x="1063" y="2091"/>
                <a:ext cx="662" cy="342"/>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68" name="Rectangle 12"/>
              <p:cNvSpPr>
                <a:spLocks noChangeArrowheads="1"/>
              </p:cNvSpPr>
              <p:nvPr/>
            </p:nvSpPr>
            <p:spPr bwMode="auto">
              <a:xfrm>
                <a:off x="1052" y="2126"/>
                <a:ext cx="700"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Muscle Cell</a:t>
                </a:r>
              </a:p>
            </p:txBody>
          </p:sp>
          <p:sp>
            <p:nvSpPr>
              <p:cNvPr id="301070" name="Rectangle 14"/>
              <p:cNvSpPr>
                <a:spLocks noChangeArrowheads="1"/>
              </p:cNvSpPr>
              <p:nvPr/>
            </p:nvSpPr>
            <p:spPr bwMode="auto">
              <a:xfrm>
                <a:off x="2340" y="2104"/>
                <a:ext cx="575" cy="342"/>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73" name="Rectangle 17"/>
              <p:cNvSpPr>
                <a:spLocks noChangeArrowheads="1"/>
              </p:cNvSpPr>
              <p:nvPr/>
            </p:nvSpPr>
            <p:spPr bwMode="auto">
              <a:xfrm>
                <a:off x="2322" y="2138"/>
                <a:ext cx="631"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Blood Cell</a:t>
                </a:r>
              </a:p>
            </p:txBody>
          </p:sp>
          <p:sp>
            <p:nvSpPr>
              <p:cNvPr id="301075" name="Rectangle 19"/>
              <p:cNvSpPr>
                <a:spLocks noChangeArrowheads="1"/>
              </p:cNvSpPr>
              <p:nvPr/>
            </p:nvSpPr>
            <p:spPr bwMode="auto">
              <a:xfrm>
                <a:off x="4036" y="2066"/>
                <a:ext cx="612" cy="344"/>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78" name="Rectangle 22"/>
              <p:cNvSpPr>
                <a:spLocks noChangeArrowheads="1"/>
              </p:cNvSpPr>
              <p:nvPr/>
            </p:nvSpPr>
            <p:spPr bwMode="auto">
              <a:xfrm>
                <a:off x="4023" y="2101"/>
                <a:ext cx="643"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Nerve Cell</a:t>
                </a:r>
              </a:p>
            </p:txBody>
          </p:sp>
          <p:sp>
            <p:nvSpPr>
              <p:cNvPr id="301105" name="Line 49"/>
              <p:cNvSpPr>
                <a:spLocks noChangeShapeType="1"/>
              </p:cNvSpPr>
              <p:nvPr/>
            </p:nvSpPr>
            <p:spPr bwMode="auto">
              <a:xfrm flipH="1">
                <a:off x="1337" y="1798"/>
                <a:ext cx="2997"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06" name="Line 50"/>
              <p:cNvSpPr>
                <a:spLocks noChangeShapeType="1"/>
              </p:cNvSpPr>
              <p:nvPr/>
            </p:nvSpPr>
            <p:spPr bwMode="auto">
              <a:xfrm>
                <a:off x="1337" y="1802"/>
                <a:ext cx="0" cy="289"/>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07" name="Line 51"/>
              <p:cNvSpPr>
                <a:spLocks noChangeShapeType="1"/>
              </p:cNvSpPr>
              <p:nvPr/>
            </p:nvSpPr>
            <p:spPr bwMode="auto">
              <a:xfrm>
                <a:off x="2595" y="1808"/>
                <a:ext cx="0" cy="289"/>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08" name="Line 52"/>
              <p:cNvSpPr>
                <a:spLocks noChangeShapeType="1"/>
              </p:cNvSpPr>
              <p:nvPr/>
            </p:nvSpPr>
            <p:spPr bwMode="auto">
              <a:xfrm>
                <a:off x="4340" y="1796"/>
                <a:ext cx="0" cy="253"/>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grpSp>
        <p:nvGrpSpPr>
          <p:cNvPr id="301130" name="Group 74"/>
          <p:cNvGrpSpPr>
            <a:grpSpLocks/>
          </p:cNvGrpSpPr>
          <p:nvPr/>
        </p:nvGrpSpPr>
        <p:grpSpPr bwMode="auto">
          <a:xfrm>
            <a:off x="1031396" y="3862389"/>
            <a:ext cx="2028319" cy="1322387"/>
            <a:chOff x="650" y="2433"/>
            <a:chExt cx="1277" cy="833"/>
          </a:xfrm>
        </p:grpSpPr>
        <p:grpSp>
          <p:nvGrpSpPr>
            <p:cNvPr id="301125" name="Group 69"/>
            <p:cNvGrpSpPr>
              <a:grpSpLocks/>
            </p:cNvGrpSpPr>
            <p:nvPr/>
          </p:nvGrpSpPr>
          <p:grpSpPr bwMode="auto">
            <a:xfrm>
              <a:off x="650" y="2728"/>
              <a:ext cx="1277" cy="538"/>
              <a:chOff x="650" y="2751"/>
              <a:chExt cx="1277" cy="538"/>
            </a:xfrm>
          </p:grpSpPr>
          <p:sp>
            <p:nvSpPr>
              <p:cNvPr id="301079" name="Rectangle 23"/>
              <p:cNvSpPr>
                <a:spLocks noChangeArrowheads="1"/>
              </p:cNvSpPr>
              <p:nvPr/>
            </p:nvSpPr>
            <p:spPr bwMode="auto">
              <a:xfrm>
                <a:off x="659" y="2946"/>
                <a:ext cx="430" cy="343"/>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82" name="Rectangle 26"/>
              <p:cNvSpPr>
                <a:spLocks noChangeArrowheads="1"/>
              </p:cNvSpPr>
              <p:nvPr/>
            </p:nvSpPr>
            <p:spPr bwMode="auto">
              <a:xfrm>
                <a:off x="650" y="2981"/>
                <a:ext cx="442"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Striate</a:t>
                </a:r>
              </a:p>
            </p:txBody>
          </p:sp>
          <p:sp>
            <p:nvSpPr>
              <p:cNvPr id="301083" name="Rectangle 27"/>
              <p:cNvSpPr>
                <a:spLocks noChangeArrowheads="1"/>
              </p:cNvSpPr>
              <p:nvPr/>
            </p:nvSpPr>
            <p:spPr bwMode="auto">
              <a:xfrm>
                <a:off x="1430" y="2922"/>
                <a:ext cx="478" cy="343"/>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86" name="Rectangle 30"/>
              <p:cNvSpPr>
                <a:spLocks noChangeArrowheads="1"/>
              </p:cNvSpPr>
              <p:nvPr/>
            </p:nvSpPr>
            <p:spPr bwMode="auto">
              <a:xfrm>
                <a:off x="1422" y="2957"/>
                <a:ext cx="505"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Smooth</a:t>
                </a:r>
              </a:p>
            </p:txBody>
          </p:sp>
          <p:sp>
            <p:nvSpPr>
              <p:cNvPr id="301109" name="Line 53"/>
              <p:cNvSpPr>
                <a:spLocks noChangeShapeType="1"/>
              </p:cNvSpPr>
              <p:nvPr/>
            </p:nvSpPr>
            <p:spPr bwMode="auto">
              <a:xfrm flipH="1">
                <a:off x="869" y="2754"/>
                <a:ext cx="813"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0" name="Line 54"/>
              <p:cNvSpPr>
                <a:spLocks noChangeShapeType="1"/>
              </p:cNvSpPr>
              <p:nvPr/>
            </p:nvSpPr>
            <p:spPr bwMode="auto">
              <a:xfrm>
                <a:off x="863" y="2751"/>
                <a:ext cx="0" cy="20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1" name="Line 55"/>
              <p:cNvSpPr>
                <a:spLocks noChangeShapeType="1"/>
              </p:cNvSpPr>
              <p:nvPr/>
            </p:nvSpPr>
            <p:spPr bwMode="auto">
              <a:xfrm>
                <a:off x="1688" y="2751"/>
                <a:ext cx="0" cy="16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01118" name="Line 62"/>
            <p:cNvSpPr>
              <a:spLocks noChangeShapeType="1"/>
            </p:cNvSpPr>
            <p:nvPr/>
          </p:nvSpPr>
          <p:spPr bwMode="auto">
            <a:xfrm>
              <a:off x="1326" y="2433"/>
              <a:ext cx="0" cy="17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21" name="AutoShape 65"/>
            <p:cNvSpPr>
              <a:spLocks noChangeArrowheads="1"/>
            </p:cNvSpPr>
            <p:nvPr/>
          </p:nvSpPr>
          <p:spPr bwMode="auto">
            <a:xfrm>
              <a:off x="1264" y="2623"/>
              <a:ext cx="123" cy="104"/>
            </a:xfrm>
            <a:prstGeom prst="triangle">
              <a:avLst>
                <a:gd name="adj" fmla="val 49995"/>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01131" name="Group 75"/>
          <p:cNvGrpSpPr>
            <a:grpSpLocks/>
          </p:cNvGrpSpPr>
          <p:nvPr/>
        </p:nvGrpSpPr>
        <p:grpSpPr bwMode="auto">
          <a:xfrm>
            <a:off x="3396761" y="3890964"/>
            <a:ext cx="1552454" cy="1227137"/>
            <a:chOff x="2140" y="2451"/>
            <a:chExt cx="978" cy="773"/>
          </a:xfrm>
        </p:grpSpPr>
        <p:grpSp>
          <p:nvGrpSpPr>
            <p:cNvPr id="301124" name="Group 68"/>
            <p:cNvGrpSpPr>
              <a:grpSpLocks/>
            </p:cNvGrpSpPr>
            <p:nvPr/>
          </p:nvGrpSpPr>
          <p:grpSpPr bwMode="auto">
            <a:xfrm>
              <a:off x="2140" y="2711"/>
              <a:ext cx="978" cy="513"/>
              <a:chOff x="2140" y="2727"/>
              <a:chExt cx="978" cy="513"/>
            </a:xfrm>
          </p:grpSpPr>
          <p:sp>
            <p:nvSpPr>
              <p:cNvPr id="301087" name="Rectangle 31"/>
              <p:cNvSpPr>
                <a:spLocks noChangeArrowheads="1"/>
              </p:cNvSpPr>
              <p:nvPr/>
            </p:nvSpPr>
            <p:spPr bwMode="auto">
              <a:xfrm>
                <a:off x="2140" y="2896"/>
                <a:ext cx="332" cy="331"/>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90" name="Rectangle 34"/>
              <p:cNvSpPr>
                <a:spLocks noChangeArrowheads="1"/>
              </p:cNvSpPr>
              <p:nvPr/>
            </p:nvSpPr>
            <p:spPr bwMode="auto">
              <a:xfrm>
                <a:off x="2145" y="2931"/>
                <a:ext cx="323"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Red</a:t>
                </a:r>
              </a:p>
            </p:txBody>
          </p:sp>
          <p:sp>
            <p:nvSpPr>
              <p:cNvPr id="301091" name="Rectangle 35"/>
              <p:cNvSpPr>
                <a:spLocks noChangeArrowheads="1"/>
              </p:cNvSpPr>
              <p:nvPr/>
            </p:nvSpPr>
            <p:spPr bwMode="auto">
              <a:xfrm>
                <a:off x="2740" y="2896"/>
                <a:ext cx="343" cy="344"/>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94" name="Rectangle 38"/>
              <p:cNvSpPr>
                <a:spLocks noChangeArrowheads="1"/>
              </p:cNvSpPr>
              <p:nvPr/>
            </p:nvSpPr>
            <p:spPr bwMode="auto">
              <a:xfrm>
                <a:off x="2714" y="2931"/>
                <a:ext cx="404"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White</a:t>
                </a:r>
              </a:p>
            </p:txBody>
          </p:sp>
          <p:sp>
            <p:nvSpPr>
              <p:cNvPr id="301112" name="Line 56"/>
              <p:cNvSpPr>
                <a:spLocks noChangeShapeType="1"/>
              </p:cNvSpPr>
              <p:nvPr/>
            </p:nvSpPr>
            <p:spPr bwMode="auto">
              <a:xfrm flipH="1">
                <a:off x="2299" y="2728"/>
                <a:ext cx="61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3" name="Line 57"/>
              <p:cNvSpPr>
                <a:spLocks noChangeShapeType="1"/>
              </p:cNvSpPr>
              <p:nvPr/>
            </p:nvSpPr>
            <p:spPr bwMode="auto">
              <a:xfrm>
                <a:off x="2299" y="2738"/>
                <a:ext cx="0" cy="153"/>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4" name="Line 58"/>
              <p:cNvSpPr>
                <a:spLocks noChangeShapeType="1"/>
              </p:cNvSpPr>
              <p:nvPr/>
            </p:nvSpPr>
            <p:spPr bwMode="auto">
              <a:xfrm>
                <a:off x="2916" y="2727"/>
                <a:ext cx="0" cy="164"/>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01119" name="Line 63"/>
            <p:cNvSpPr>
              <a:spLocks noChangeShapeType="1"/>
            </p:cNvSpPr>
            <p:nvPr/>
          </p:nvSpPr>
          <p:spPr bwMode="auto">
            <a:xfrm>
              <a:off x="2613" y="2451"/>
              <a:ext cx="0" cy="158"/>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22" name="AutoShape 66"/>
            <p:cNvSpPr>
              <a:spLocks noChangeArrowheads="1"/>
            </p:cNvSpPr>
            <p:nvPr/>
          </p:nvSpPr>
          <p:spPr bwMode="auto">
            <a:xfrm>
              <a:off x="2563" y="2629"/>
              <a:ext cx="105" cy="87"/>
            </a:xfrm>
            <a:prstGeom prst="triangle">
              <a:avLst>
                <a:gd name="adj" fmla="val 49995"/>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301132" name="Group 76"/>
          <p:cNvGrpSpPr>
            <a:grpSpLocks/>
          </p:cNvGrpSpPr>
          <p:nvPr/>
        </p:nvGrpSpPr>
        <p:grpSpPr bwMode="auto">
          <a:xfrm>
            <a:off x="5759452" y="3797301"/>
            <a:ext cx="2274888" cy="1311275"/>
            <a:chOff x="3628" y="2392"/>
            <a:chExt cx="1433" cy="826"/>
          </a:xfrm>
        </p:grpSpPr>
        <p:grpSp>
          <p:nvGrpSpPr>
            <p:cNvPr id="301126" name="Group 70"/>
            <p:cNvGrpSpPr>
              <a:grpSpLocks/>
            </p:cNvGrpSpPr>
            <p:nvPr/>
          </p:nvGrpSpPr>
          <p:grpSpPr bwMode="auto">
            <a:xfrm>
              <a:off x="3628" y="2696"/>
              <a:ext cx="1433" cy="522"/>
              <a:chOff x="3628" y="2718"/>
              <a:chExt cx="1433" cy="522"/>
            </a:xfrm>
          </p:grpSpPr>
          <p:sp>
            <p:nvSpPr>
              <p:cNvPr id="301095" name="Rectangle 39"/>
              <p:cNvSpPr>
                <a:spLocks noChangeArrowheads="1"/>
              </p:cNvSpPr>
              <p:nvPr/>
            </p:nvSpPr>
            <p:spPr bwMode="auto">
              <a:xfrm>
                <a:off x="3645" y="2909"/>
                <a:ext cx="467" cy="331"/>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098" name="Rectangle 42"/>
              <p:cNvSpPr>
                <a:spLocks noChangeArrowheads="1"/>
              </p:cNvSpPr>
              <p:nvPr/>
            </p:nvSpPr>
            <p:spPr bwMode="auto">
              <a:xfrm>
                <a:off x="3628" y="2944"/>
                <a:ext cx="498"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dirty="0">
                    <a:solidFill>
                      <a:srgbClr val="000000"/>
                    </a:solidFill>
                    <a:latin typeface="Helvetica" charset="0"/>
                  </a:rPr>
                  <a:t>Cortical</a:t>
                </a:r>
              </a:p>
            </p:txBody>
          </p:sp>
          <p:sp>
            <p:nvSpPr>
              <p:cNvPr id="301099" name="Rectangle 43"/>
              <p:cNvSpPr>
                <a:spLocks noChangeArrowheads="1"/>
              </p:cNvSpPr>
              <p:nvPr/>
            </p:nvSpPr>
            <p:spPr bwMode="auto">
              <a:xfrm>
                <a:off x="4454" y="2898"/>
                <a:ext cx="588" cy="342"/>
              </a:xfrm>
              <a:prstGeom prst="rect">
                <a:avLst/>
              </a:prstGeom>
              <a:noFill/>
              <a:ln w="25400">
                <a:solidFill>
                  <a:srgbClr val="000000"/>
                </a:solidFill>
                <a:miter lim="800000"/>
                <a:headEnd/>
                <a:tailEnd/>
              </a:ln>
              <a:effectLst/>
              <a:extLst>
                <a:ext uri="{909E8E84-426E-40dd-AFC4-6F175D3DCCD1}">
                  <a14:hiddenFill xmlns:a14="http://schemas.microsoft.com/office/drawing/2010/main" xmlns="">
                    <a:solidFill>
                      <a:schemeClr val="bg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02" name="Rectangle 46"/>
              <p:cNvSpPr>
                <a:spLocks noChangeArrowheads="1"/>
              </p:cNvSpPr>
              <p:nvPr/>
            </p:nvSpPr>
            <p:spPr bwMode="auto">
              <a:xfrm>
                <a:off x="4443" y="2932"/>
                <a:ext cx="618" cy="194"/>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0487" tIns="46037" rIns="90487" bIns="46037">
                <a:spAutoFit/>
              </a:bodyPr>
              <a:lstStyle/>
              <a:p>
                <a:pPr defTabSz="904875"/>
                <a:r>
                  <a:rPr lang="en-US" sz="1400">
                    <a:solidFill>
                      <a:srgbClr val="000000"/>
                    </a:solidFill>
                    <a:latin typeface="Helvetica" charset="0"/>
                  </a:rPr>
                  <a:t>Pyramidal</a:t>
                </a:r>
              </a:p>
            </p:txBody>
          </p:sp>
          <p:sp>
            <p:nvSpPr>
              <p:cNvPr id="301115" name="Line 59"/>
              <p:cNvSpPr>
                <a:spLocks noChangeShapeType="1"/>
              </p:cNvSpPr>
              <p:nvPr/>
            </p:nvSpPr>
            <p:spPr bwMode="auto">
              <a:xfrm flipH="1">
                <a:off x="3847" y="2718"/>
                <a:ext cx="849"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6" name="Line 60"/>
              <p:cNvSpPr>
                <a:spLocks noChangeShapeType="1"/>
              </p:cNvSpPr>
              <p:nvPr/>
            </p:nvSpPr>
            <p:spPr bwMode="auto">
              <a:xfrm>
                <a:off x="3847" y="2734"/>
                <a:ext cx="0" cy="164"/>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17" name="Line 61"/>
              <p:cNvSpPr>
                <a:spLocks noChangeShapeType="1"/>
              </p:cNvSpPr>
              <p:nvPr/>
            </p:nvSpPr>
            <p:spPr bwMode="auto">
              <a:xfrm>
                <a:off x="4702" y="2722"/>
                <a:ext cx="0" cy="16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
          <p:nvSpPr>
            <p:cNvPr id="301120" name="Line 64"/>
            <p:cNvSpPr>
              <a:spLocks noChangeShapeType="1"/>
            </p:cNvSpPr>
            <p:nvPr/>
          </p:nvSpPr>
          <p:spPr bwMode="auto">
            <a:xfrm>
              <a:off x="4381" y="2392"/>
              <a:ext cx="0" cy="175"/>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301123" name="AutoShape 67"/>
            <p:cNvSpPr>
              <a:spLocks noChangeArrowheads="1"/>
            </p:cNvSpPr>
            <p:nvPr/>
          </p:nvSpPr>
          <p:spPr bwMode="auto">
            <a:xfrm>
              <a:off x="4326" y="2593"/>
              <a:ext cx="104" cy="105"/>
            </a:xfrm>
            <a:prstGeom prst="triangle">
              <a:avLst>
                <a:gd name="adj" fmla="val 49995"/>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645950160"/>
      </p:ext>
    </p:extLst>
  </p:cSld>
  <p:clrMapOvr>
    <a:masterClrMapping/>
  </p:clrMapOvr>
  <p:transition advTm="2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0112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301129"/>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301130"/>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301131"/>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499"/>
                                          </p:stCondLst>
                                        </p:cTn>
                                        <p:tgtEl>
                                          <p:spTgt spid="3011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7528" name="Rectangle 8"/>
          <p:cNvSpPr>
            <a:spLocks noGrp="1" noChangeArrowheads="1"/>
          </p:cNvSpPr>
          <p:nvPr>
            <p:ph type="title"/>
          </p:nvPr>
        </p:nvSpPr>
        <p:spPr/>
        <p:txBody>
          <a:bodyPr/>
          <a:lstStyle/>
          <a:p>
            <a:r>
              <a:rPr lang="en-US" sz="2400"/>
              <a:t>So where are we right now?</a:t>
            </a:r>
          </a:p>
        </p:txBody>
      </p:sp>
      <p:sp>
        <p:nvSpPr>
          <p:cNvPr id="107529" name="Rectangle 9"/>
          <p:cNvSpPr>
            <a:spLocks noGrp="1" noChangeArrowheads="1"/>
          </p:cNvSpPr>
          <p:nvPr>
            <p:ph type="body" idx="1"/>
          </p:nvPr>
        </p:nvSpPr>
        <p:spPr>
          <a:xfrm>
            <a:off x="431800" y="912038"/>
            <a:ext cx="8229600" cy="5065712"/>
          </a:xfrm>
        </p:spPr>
        <p:txBody>
          <a:bodyPr/>
          <a:lstStyle/>
          <a:p>
            <a:r>
              <a:rPr lang="en-US" sz="2400" dirty="0"/>
              <a:t>Three ways to deal with complexity:</a:t>
            </a:r>
          </a:p>
          <a:p>
            <a:pPr lvl="1"/>
            <a:r>
              <a:rPr lang="en-US" sz="2000" dirty="0"/>
              <a:t>Abstraction </a:t>
            </a:r>
          </a:p>
          <a:p>
            <a:pPr lvl="1"/>
            <a:r>
              <a:rPr lang="en-US" sz="2000" dirty="0"/>
              <a:t>Decomposition</a:t>
            </a:r>
          </a:p>
          <a:p>
            <a:pPr lvl="1"/>
            <a:r>
              <a:rPr lang="en-US" sz="2000" dirty="0"/>
              <a:t>Hierarchy </a:t>
            </a:r>
          </a:p>
          <a:p>
            <a:r>
              <a:rPr lang="en-US" sz="2400" dirty="0"/>
              <a:t>Object-oriented decomposition is a good methodology</a:t>
            </a:r>
          </a:p>
          <a:p>
            <a:pPr lvl="1"/>
            <a:r>
              <a:rPr lang="en-US" sz="2000" dirty="0"/>
              <a:t>Unfortunately, depending on the purpose  of the system, different objects can be found</a:t>
            </a:r>
          </a:p>
          <a:p>
            <a:r>
              <a:rPr lang="en-US" sz="2400" dirty="0"/>
              <a:t>How can we do it right? </a:t>
            </a:r>
          </a:p>
          <a:p>
            <a:pPr lvl="1"/>
            <a:r>
              <a:rPr lang="en-US" sz="2000" dirty="0"/>
              <a:t>Many different possibilities</a:t>
            </a:r>
          </a:p>
          <a:p>
            <a:pPr lvl="1"/>
            <a:r>
              <a:rPr lang="en-US" sz="2000" dirty="0"/>
              <a:t>Our current approach: Start with a description of the  functionality (Use case model), then proceed to the object model</a:t>
            </a:r>
          </a:p>
          <a:p>
            <a:pPr lvl="1"/>
            <a:r>
              <a:rPr lang="en-US" sz="2000" dirty="0"/>
              <a:t>This leads us to the software lifecycle</a:t>
            </a:r>
          </a:p>
          <a:p>
            <a:endParaRPr lang="en-US" sz="2400" dirty="0"/>
          </a:p>
        </p:txBody>
      </p:sp>
    </p:spTree>
    <p:extLst>
      <p:ext uri="{BB962C8B-B14F-4D97-AF65-F5344CB8AC3E}">
        <p14:creationId xmlns:p14="http://schemas.microsoft.com/office/powerpoint/2010/main" val="144041592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752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0752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0752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07529">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0752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07529">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07529">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107529">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107529">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10752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9" grpId="0" build="p" autoUpdateAnimBg="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7" name="Rectangle 31"/>
          <p:cNvSpPr>
            <a:spLocks noGrp="1" noChangeArrowheads="1"/>
          </p:cNvSpPr>
          <p:nvPr>
            <p:ph type="title"/>
          </p:nvPr>
        </p:nvSpPr>
        <p:spPr/>
        <p:txBody>
          <a:bodyPr/>
          <a:lstStyle/>
          <a:p>
            <a:r>
              <a:rPr lang="en-US" sz="2400" dirty="0"/>
              <a:t>4.5 Software Engineering Concepts</a:t>
            </a:r>
          </a:p>
        </p:txBody>
      </p:sp>
      <p:sp>
        <p:nvSpPr>
          <p:cNvPr id="4129" name="Rectangle 33"/>
          <p:cNvSpPr>
            <a:spLocks noChangeArrowheads="1"/>
          </p:cNvSpPr>
          <p:nvPr/>
        </p:nvSpPr>
        <p:spPr bwMode="auto">
          <a:xfrm>
            <a:off x="5634038" y="2906713"/>
            <a:ext cx="977900"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consumes</a:t>
            </a:r>
            <a:endParaRPr lang="en-US" sz="1600" u="none"/>
          </a:p>
        </p:txBody>
      </p:sp>
      <p:sp>
        <p:nvSpPr>
          <p:cNvPr id="4130" name="Line 34"/>
          <p:cNvSpPr>
            <a:spLocks noChangeShapeType="1"/>
          </p:cNvSpPr>
          <p:nvPr/>
        </p:nvSpPr>
        <p:spPr bwMode="auto">
          <a:xfrm>
            <a:off x="4560888" y="2898775"/>
            <a:ext cx="1587" cy="288925"/>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4131" name="Freeform 35"/>
          <p:cNvSpPr>
            <a:spLocks/>
          </p:cNvSpPr>
          <p:nvPr/>
        </p:nvSpPr>
        <p:spPr bwMode="auto">
          <a:xfrm>
            <a:off x="4494213" y="2654300"/>
            <a:ext cx="134937" cy="288925"/>
          </a:xfrm>
          <a:custGeom>
            <a:avLst/>
            <a:gdLst>
              <a:gd name="T0" fmla="*/ 0 w 85"/>
              <a:gd name="T1" fmla="*/ 84 h 182"/>
              <a:gd name="T2" fmla="*/ 42 w 85"/>
              <a:gd name="T3" fmla="*/ 0 h 182"/>
              <a:gd name="T4" fmla="*/ 85 w 85"/>
              <a:gd name="T5" fmla="*/ 84 h 182"/>
              <a:gd name="T6" fmla="*/ 42 w 85"/>
              <a:gd name="T7" fmla="*/ 182 h 182"/>
              <a:gd name="T8" fmla="*/ 0 w 85"/>
              <a:gd name="T9" fmla="*/ 84 h 182"/>
            </a:gdLst>
            <a:ahLst/>
            <a:cxnLst>
              <a:cxn ang="0">
                <a:pos x="T0" y="T1"/>
              </a:cxn>
              <a:cxn ang="0">
                <a:pos x="T2" y="T3"/>
              </a:cxn>
              <a:cxn ang="0">
                <a:pos x="T4" y="T5"/>
              </a:cxn>
              <a:cxn ang="0">
                <a:pos x="T6" y="T7"/>
              </a:cxn>
              <a:cxn ang="0">
                <a:pos x="T8" y="T9"/>
              </a:cxn>
            </a:cxnLst>
            <a:rect l="0" t="0" r="r" b="b"/>
            <a:pathLst>
              <a:path w="85" h="182">
                <a:moveTo>
                  <a:pt x="0" y="84"/>
                </a:moveTo>
                <a:lnTo>
                  <a:pt x="42" y="0"/>
                </a:lnTo>
                <a:lnTo>
                  <a:pt x="85" y="84"/>
                </a:lnTo>
                <a:lnTo>
                  <a:pt x="42" y="182"/>
                </a:lnTo>
                <a:lnTo>
                  <a:pt x="0" y="84"/>
                </a:lnTo>
                <a:close/>
              </a:path>
            </a:pathLst>
          </a:custGeom>
          <a:solidFill>
            <a:srgbClr val="FFFFFF"/>
          </a:solidFill>
          <a:ln w="22225">
            <a:solidFill>
              <a:srgbClr val="000000"/>
            </a:solidFill>
            <a:prstDash val="solid"/>
            <a:round/>
            <a:headEnd/>
            <a:tailEnd/>
          </a:ln>
        </p:spPr>
        <p:txBody>
          <a:bodyPr/>
          <a:lstStyle/>
          <a:p>
            <a:endParaRPr lang="en-US"/>
          </a:p>
        </p:txBody>
      </p:sp>
      <p:grpSp>
        <p:nvGrpSpPr>
          <p:cNvPr id="4172" name="Group 76"/>
          <p:cNvGrpSpPr>
            <a:grpSpLocks/>
          </p:cNvGrpSpPr>
          <p:nvPr/>
        </p:nvGrpSpPr>
        <p:grpSpPr bwMode="auto">
          <a:xfrm>
            <a:off x="3560763" y="2143125"/>
            <a:ext cx="2001837" cy="511175"/>
            <a:chOff x="2243" y="768"/>
            <a:chExt cx="1261" cy="322"/>
          </a:xfrm>
        </p:grpSpPr>
        <p:sp>
          <p:nvSpPr>
            <p:cNvPr id="4134" name="Rectangle 38"/>
            <p:cNvSpPr>
              <a:spLocks noChangeArrowheads="1"/>
            </p:cNvSpPr>
            <p:nvPr/>
          </p:nvSpPr>
          <p:spPr bwMode="auto">
            <a:xfrm>
              <a:off x="2243" y="768"/>
              <a:ext cx="1261" cy="322"/>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35" name="Rectangle 39"/>
            <p:cNvSpPr>
              <a:spLocks noChangeArrowheads="1"/>
            </p:cNvSpPr>
            <p:nvPr/>
          </p:nvSpPr>
          <p:spPr bwMode="auto">
            <a:xfrm>
              <a:off x="2566" y="852"/>
              <a:ext cx="616"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Activity</a:t>
              </a:r>
              <a:endParaRPr lang="en-US" sz="1600" u="none"/>
            </a:p>
          </p:txBody>
        </p:sp>
      </p:grpSp>
      <p:grpSp>
        <p:nvGrpSpPr>
          <p:cNvPr id="4173" name="Group 77"/>
          <p:cNvGrpSpPr>
            <a:grpSpLocks/>
          </p:cNvGrpSpPr>
          <p:nvPr/>
        </p:nvGrpSpPr>
        <p:grpSpPr bwMode="auto">
          <a:xfrm>
            <a:off x="557213" y="3187700"/>
            <a:ext cx="2001837" cy="512763"/>
            <a:chOff x="351" y="1426"/>
            <a:chExt cx="1261" cy="323"/>
          </a:xfrm>
        </p:grpSpPr>
        <p:sp>
          <p:nvSpPr>
            <p:cNvPr id="4136" name="Rectangle 40"/>
            <p:cNvSpPr>
              <a:spLocks noChangeArrowheads="1"/>
            </p:cNvSpPr>
            <p:nvPr/>
          </p:nvSpPr>
          <p:spPr bwMode="auto">
            <a:xfrm>
              <a:off x="351" y="1426"/>
              <a:ext cx="1261" cy="323"/>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37" name="Rectangle 41"/>
            <p:cNvSpPr>
              <a:spLocks noChangeArrowheads="1"/>
            </p:cNvSpPr>
            <p:nvPr/>
          </p:nvSpPr>
          <p:spPr bwMode="auto">
            <a:xfrm>
              <a:off x="558" y="1511"/>
              <a:ext cx="847"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WorkProduct</a:t>
              </a:r>
              <a:endParaRPr lang="en-US" sz="1600" u="none"/>
            </a:p>
          </p:txBody>
        </p:sp>
      </p:grpSp>
      <p:grpSp>
        <p:nvGrpSpPr>
          <p:cNvPr id="4178" name="Group 82"/>
          <p:cNvGrpSpPr>
            <a:grpSpLocks/>
          </p:cNvGrpSpPr>
          <p:nvPr/>
        </p:nvGrpSpPr>
        <p:grpSpPr bwMode="auto">
          <a:xfrm>
            <a:off x="6564313" y="3187700"/>
            <a:ext cx="2001837" cy="512763"/>
            <a:chOff x="4135" y="1426"/>
            <a:chExt cx="1261" cy="323"/>
          </a:xfrm>
        </p:grpSpPr>
        <p:sp>
          <p:nvSpPr>
            <p:cNvPr id="4138" name="Rectangle 42"/>
            <p:cNvSpPr>
              <a:spLocks noChangeArrowheads="1"/>
            </p:cNvSpPr>
            <p:nvPr/>
          </p:nvSpPr>
          <p:spPr bwMode="auto">
            <a:xfrm>
              <a:off x="4135" y="1426"/>
              <a:ext cx="1261" cy="323"/>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39" name="Rectangle 43"/>
            <p:cNvSpPr>
              <a:spLocks noChangeArrowheads="1"/>
            </p:cNvSpPr>
            <p:nvPr/>
          </p:nvSpPr>
          <p:spPr bwMode="auto">
            <a:xfrm>
              <a:off x="4419" y="1511"/>
              <a:ext cx="693"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Resources</a:t>
              </a:r>
              <a:endParaRPr lang="en-US" sz="1600" u="none"/>
            </a:p>
          </p:txBody>
        </p:sp>
      </p:grpSp>
      <p:grpSp>
        <p:nvGrpSpPr>
          <p:cNvPr id="4177" name="Group 81"/>
          <p:cNvGrpSpPr>
            <a:grpSpLocks/>
          </p:cNvGrpSpPr>
          <p:nvPr/>
        </p:nvGrpSpPr>
        <p:grpSpPr bwMode="auto">
          <a:xfrm>
            <a:off x="3560763" y="3187700"/>
            <a:ext cx="2001837" cy="512763"/>
            <a:chOff x="2243" y="1426"/>
            <a:chExt cx="1261" cy="323"/>
          </a:xfrm>
        </p:grpSpPr>
        <p:sp>
          <p:nvSpPr>
            <p:cNvPr id="4140" name="Rectangle 44"/>
            <p:cNvSpPr>
              <a:spLocks noChangeArrowheads="1"/>
            </p:cNvSpPr>
            <p:nvPr/>
          </p:nvSpPr>
          <p:spPr bwMode="auto">
            <a:xfrm>
              <a:off x="2243" y="1426"/>
              <a:ext cx="1261" cy="323"/>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41" name="Rectangle 45"/>
            <p:cNvSpPr>
              <a:spLocks noChangeArrowheads="1"/>
            </p:cNvSpPr>
            <p:nvPr/>
          </p:nvSpPr>
          <p:spPr bwMode="auto">
            <a:xfrm>
              <a:off x="2720" y="1511"/>
              <a:ext cx="308"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Task</a:t>
              </a:r>
              <a:endParaRPr lang="en-US" sz="1600" u="none"/>
            </a:p>
          </p:txBody>
        </p:sp>
      </p:grpSp>
      <p:grpSp>
        <p:nvGrpSpPr>
          <p:cNvPr id="4181" name="Group 85"/>
          <p:cNvGrpSpPr>
            <a:grpSpLocks/>
          </p:cNvGrpSpPr>
          <p:nvPr/>
        </p:nvGrpSpPr>
        <p:grpSpPr bwMode="auto">
          <a:xfrm>
            <a:off x="6586538" y="5657850"/>
            <a:ext cx="2001837" cy="511175"/>
            <a:chOff x="4149" y="2982"/>
            <a:chExt cx="1261" cy="322"/>
          </a:xfrm>
        </p:grpSpPr>
        <p:sp>
          <p:nvSpPr>
            <p:cNvPr id="4142" name="Rectangle 46"/>
            <p:cNvSpPr>
              <a:spLocks noChangeArrowheads="1"/>
            </p:cNvSpPr>
            <p:nvPr/>
          </p:nvSpPr>
          <p:spPr bwMode="auto">
            <a:xfrm>
              <a:off x="4149" y="2982"/>
              <a:ext cx="1261" cy="322"/>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43" name="Rectangle 47"/>
            <p:cNvSpPr>
              <a:spLocks noChangeArrowheads="1"/>
            </p:cNvSpPr>
            <p:nvPr/>
          </p:nvSpPr>
          <p:spPr bwMode="auto">
            <a:xfrm>
              <a:off x="4433" y="3066"/>
              <a:ext cx="693"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Equipment</a:t>
              </a:r>
              <a:endParaRPr lang="en-US" sz="1600" u="none"/>
            </a:p>
          </p:txBody>
        </p:sp>
      </p:grpSp>
      <p:grpSp>
        <p:nvGrpSpPr>
          <p:cNvPr id="4180" name="Group 84"/>
          <p:cNvGrpSpPr>
            <a:grpSpLocks/>
          </p:cNvGrpSpPr>
          <p:nvPr/>
        </p:nvGrpSpPr>
        <p:grpSpPr bwMode="auto">
          <a:xfrm>
            <a:off x="5518150" y="4967288"/>
            <a:ext cx="2001838" cy="512762"/>
            <a:chOff x="3476" y="2547"/>
            <a:chExt cx="1261" cy="323"/>
          </a:xfrm>
        </p:grpSpPr>
        <p:sp>
          <p:nvSpPr>
            <p:cNvPr id="4144" name="Rectangle 48"/>
            <p:cNvSpPr>
              <a:spLocks noChangeArrowheads="1"/>
            </p:cNvSpPr>
            <p:nvPr/>
          </p:nvSpPr>
          <p:spPr bwMode="auto">
            <a:xfrm>
              <a:off x="3476" y="2547"/>
              <a:ext cx="1261" cy="323"/>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45" name="Rectangle 49"/>
            <p:cNvSpPr>
              <a:spLocks noChangeArrowheads="1"/>
            </p:cNvSpPr>
            <p:nvPr/>
          </p:nvSpPr>
          <p:spPr bwMode="auto">
            <a:xfrm>
              <a:off x="3953" y="2632"/>
              <a:ext cx="308"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Time</a:t>
              </a:r>
              <a:endParaRPr lang="en-US" sz="1600" u="none"/>
            </a:p>
          </p:txBody>
        </p:sp>
      </p:grpSp>
      <p:grpSp>
        <p:nvGrpSpPr>
          <p:cNvPr id="4179" name="Group 83"/>
          <p:cNvGrpSpPr>
            <a:grpSpLocks/>
          </p:cNvGrpSpPr>
          <p:nvPr/>
        </p:nvGrpSpPr>
        <p:grpSpPr bwMode="auto">
          <a:xfrm>
            <a:off x="4471988" y="4300538"/>
            <a:ext cx="2003425" cy="511175"/>
            <a:chOff x="2817" y="2127"/>
            <a:chExt cx="1262" cy="322"/>
          </a:xfrm>
        </p:grpSpPr>
        <p:sp>
          <p:nvSpPr>
            <p:cNvPr id="4146" name="Rectangle 50"/>
            <p:cNvSpPr>
              <a:spLocks noChangeArrowheads="1"/>
            </p:cNvSpPr>
            <p:nvPr/>
          </p:nvSpPr>
          <p:spPr bwMode="auto">
            <a:xfrm>
              <a:off x="2817" y="2127"/>
              <a:ext cx="1262" cy="322"/>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47" name="Rectangle 51"/>
            <p:cNvSpPr>
              <a:spLocks noChangeArrowheads="1"/>
            </p:cNvSpPr>
            <p:nvPr/>
          </p:nvSpPr>
          <p:spPr bwMode="auto">
            <a:xfrm>
              <a:off x="3025" y="2211"/>
              <a:ext cx="847"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Participant</a:t>
              </a:r>
              <a:endParaRPr lang="en-US" sz="1600" u="none"/>
            </a:p>
          </p:txBody>
        </p:sp>
      </p:grpSp>
      <p:sp>
        <p:nvSpPr>
          <p:cNvPr id="4148" name="Freeform 52"/>
          <p:cNvSpPr>
            <a:spLocks/>
          </p:cNvSpPr>
          <p:nvPr/>
        </p:nvSpPr>
        <p:spPr bwMode="auto">
          <a:xfrm>
            <a:off x="7364413" y="3700463"/>
            <a:ext cx="377825" cy="333375"/>
          </a:xfrm>
          <a:custGeom>
            <a:avLst/>
            <a:gdLst>
              <a:gd name="T0" fmla="*/ 112 w 238"/>
              <a:gd name="T1" fmla="*/ 210 h 210"/>
              <a:gd name="T2" fmla="*/ 0 w 238"/>
              <a:gd name="T3" fmla="*/ 210 h 210"/>
              <a:gd name="T4" fmla="*/ 112 w 238"/>
              <a:gd name="T5" fmla="*/ 0 h 210"/>
              <a:gd name="T6" fmla="*/ 238 w 238"/>
              <a:gd name="T7" fmla="*/ 210 h 210"/>
              <a:gd name="T8" fmla="*/ 112 w 238"/>
              <a:gd name="T9" fmla="*/ 210 h 210"/>
            </a:gdLst>
            <a:ahLst/>
            <a:cxnLst>
              <a:cxn ang="0">
                <a:pos x="T0" y="T1"/>
              </a:cxn>
              <a:cxn ang="0">
                <a:pos x="T2" y="T3"/>
              </a:cxn>
              <a:cxn ang="0">
                <a:pos x="T4" y="T5"/>
              </a:cxn>
              <a:cxn ang="0">
                <a:pos x="T6" y="T7"/>
              </a:cxn>
              <a:cxn ang="0">
                <a:pos x="T8" y="T9"/>
              </a:cxn>
            </a:cxnLst>
            <a:rect l="0" t="0" r="r" b="b"/>
            <a:pathLst>
              <a:path w="238" h="210">
                <a:moveTo>
                  <a:pt x="112" y="210"/>
                </a:moveTo>
                <a:lnTo>
                  <a:pt x="0" y="210"/>
                </a:lnTo>
                <a:lnTo>
                  <a:pt x="112" y="0"/>
                </a:lnTo>
                <a:lnTo>
                  <a:pt x="238" y="210"/>
                </a:lnTo>
                <a:lnTo>
                  <a:pt x="112" y="210"/>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49" name="Freeform 53"/>
          <p:cNvSpPr>
            <a:spLocks/>
          </p:cNvSpPr>
          <p:nvPr/>
        </p:nvSpPr>
        <p:spPr bwMode="auto">
          <a:xfrm>
            <a:off x="5451475" y="4033838"/>
            <a:ext cx="2090738" cy="266700"/>
          </a:xfrm>
          <a:custGeom>
            <a:avLst/>
            <a:gdLst>
              <a:gd name="T0" fmla="*/ 0 w 1317"/>
              <a:gd name="T1" fmla="*/ 168 h 168"/>
              <a:gd name="T2" fmla="*/ 0 w 1317"/>
              <a:gd name="T3" fmla="*/ 56 h 168"/>
              <a:gd name="T4" fmla="*/ 1317 w 1317"/>
              <a:gd name="T5" fmla="*/ 56 h 168"/>
              <a:gd name="T6" fmla="*/ 1317 w 1317"/>
              <a:gd name="T7" fmla="*/ 0 h 168"/>
            </a:gdLst>
            <a:ahLst/>
            <a:cxnLst>
              <a:cxn ang="0">
                <a:pos x="T0" y="T1"/>
              </a:cxn>
              <a:cxn ang="0">
                <a:pos x="T2" y="T3"/>
              </a:cxn>
              <a:cxn ang="0">
                <a:pos x="T4" y="T5"/>
              </a:cxn>
              <a:cxn ang="0">
                <a:pos x="T6" y="T7"/>
              </a:cxn>
            </a:cxnLst>
            <a:rect l="0" t="0" r="r" b="b"/>
            <a:pathLst>
              <a:path w="1317" h="168">
                <a:moveTo>
                  <a:pt x="0" y="168"/>
                </a:moveTo>
                <a:lnTo>
                  <a:pt x="0" y="56"/>
                </a:lnTo>
                <a:lnTo>
                  <a:pt x="1317" y="56"/>
                </a:lnTo>
                <a:lnTo>
                  <a:pt x="1317" y="0"/>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0" name="Freeform 54"/>
          <p:cNvSpPr>
            <a:spLocks/>
          </p:cNvSpPr>
          <p:nvPr/>
        </p:nvSpPr>
        <p:spPr bwMode="auto">
          <a:xfrm>
            <a:off x="7408863" y="4122738"/>
            <a:ext cx="557212" cy="1535112"/>
          </a:xfrm>
          <a:custGeom>
            <a:avLst/>
            <a:gdLst>
              <a:gd name="T0" fmla="*/ 0 w 351"/>
              <a:gd name="T1" fmla="*/ 0 h 967"/>
              <a:gd name="T2" fmla="*/ 351 w 351"/>
              <a:gd name="T3" fmla="*/ 0 h 967"/>
              <a:gd name="T4" fmla="*/ 351 w 351"/>
              <a:gd name="T5" fmla="*/ 967 h 967"/>
            </a:gdLst>
            <a:ahLst/>
            <a:cxnLst>
              <a:cxn ang="0">
                <a:pos x="T0" y="T1"/>
              </a:cxn>
              <a:cxn ang="0">
                <a:pos x="T2" y="T3"/>
              </a:cxn>
              <a:cxn ang="0">
                <a:pos x="T4" y="T5"/>
              </a:cxn>
            </a:cxnLst>
            <a:rect l="0" t="0" r="r" b="b"/>
            <a:pathLst>
              <a:path w="351" h="967">
                <a:moveTo>
                  <a:pt x="0" y="0"/>
                </a:moveTo>
                <a:lnTo>
                  <a:pt x="351" y="0"/>
                </a:lnTo>
                <a:lnTo>
                  <a:pt x="351" y="967"/>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1" name="Line 55"/>
          <p:cNvSpPr>
            <a:spLocks noChangeShapeType="1"/>
          </p:cNvSpPr>
          <p:nvPr/>
        </p:nvSpPr>
        <p:spPr bwMode="auto">
          <a:xfrm flipV="1">
            <a:off x="6719888" y="4122738"/>
            <a:ext cx="1587" cy="844550"/>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grpSp>
        <p:nvGrpSpPr>
          <p:cNvPr id="4176" name="Group 80"/>
          <p:cNvGrpSpPr>
            <a:grpSpLocks/>
          </p:cNvGrpSpPr>
          <p:nvPr/>
        </p:nvGrpSpPr>
        <p:grpSpPr bwMode="auto">
          <a:xfrm>
            <a:off x="2670175" y="5657850"/>
            <a:ext cx="2003425" cy="511175"/>
            <a:chOff x="1682" y="2982"/>
            <a:chExt cx="1262" cy="322"/>
          </a:xfrm>
        </p:grpSpPr>
        <p:sp>
          <p:nvSpPr>
            <p:cNvPr id="4152" name="Rectangle 56"/>
            <p:cNvSpPr>
              <a:spLocks noChangeArrowheads="1"/>
            </p:cNvSpPr>
            <p:nvPr/>
          </p:nvSpPr>
          <p:spPr bwMode="auto">
            <a:xfrm>
              <a:off x="1682" y="2982"/>
              <a:ext cx="1262" cy="322"/>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3" name="Rectangle 57"/>
            <p:cNvSpPr>
              <a:spLocks noChangeArrowheads="1"/>
            </p:cNvSpPr>
            <p:nvPr/>
          </p:nvSpPr>
          <p:spPr bwMode="auto">
            <a:xfrm>
              <a:off x="2005" y="3066"/>
              <a:ext cx="616"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Document</a:t>
              </a:r>
              <a:endParaRPr lang="en-US" sz="1600" u="none"/>
            </a:p>
          </p:txBody>
        </p:sp>
      </p:grpSp>
      <p:grpSp>
        <p:nvGrpSpPr>
          <p:cNvPr id="4175" name="Group 79"/>
          <p:cNvGrpSpPr>
            <a:grpSpLocks/>
          </p:cNvGrpSpPr>
          <p:nvPr/>
        </p:nvGrpSpPr>
        <p:grpSpPr bwMode="auto">
          <a:xfrm>
            <a:off x="1625600" y="4967288"/>
            <a:ext cx="2001838" cy="512762"/>
            <a:chOff x="1024" y="2547"/>
            <a:chExt cx="1261" cy="323"/>
          </a:xfrm>
        </p:grpSpPr>
        <p:sp>
          <p:nvSpPr>
            <p:cNvPr id="4154" name="Rectangle 58"/>
            <p:cNvSpPr>
              <a:spLocks noChangeArrowheads="1"/>
            </p:cNvSpPr>
            <p:nvPr/>
          </p:nvSpPr>
          <p:spPr bwMode="auto">
            <a:xfrm>
              <a:off x="1024" y="2547"/>
              <a:ext cx="1261" cy="323"/>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5" name="Rectangle 59"/>
            <p:cNvSpPr>
              <a:spLocks noChangeArrowheads="1"/>
            </p:cNvSpPr>
            <p:nvPr/>
          </p:nvSpPr>
          <p:spPr bwMode="auto">
            <a:xfrm>
              <a:off x="1462" y="2632"/>
              <a:ext cx="385"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Model</a:t>
              </a:r>
              <a:endParaRPr lang="en-US" sz="1600" u="none"/>
            </a:p>
          </p:txBody>
        </p:sp>
      </p:grpSp>
      <p:grpSp>
        <p:nvGrpSpPr>
          <p:cNvPr id="4174" name="Group 78"/>
          <p:cNvGrpSpPr>
            <a:grpSpLocks/>
          </p:cNvGrpSpPr>
          <p:nvPr/>
        </p:nvGrpSpPr>
        <p:grpSpPr bwMode="auto">
          <a:xfrm>
            <a:off x="557213" y="4300538"/>
            <a:ext cx="2001837" cy="511175"/>
            <a:chOff x="351" y="2127"/>
            <a:chExt cx="1261" cy="322"/>
          </a:xfrm>
        </p:grpSpPr>
        <p:sp>
          <p:nvSpPr>
            <p:cNvPr id="4156" name="Rectangle 60"/>
            <p:cNvSpPr>
              <a:spLocks noChangeArrowheads="1"/>
            </p:cNvSpPr>
            <p:nvPr/>
          </p:nvSpPr>
          <p:spPr bwMode="auto">
            <a:xfrm>
              <a:off x="351" y="2127"/>
              <a:ext cx="1261" cy="322"/>
            </a:xfrm>
            <a:prstGeom prst="rect">
              <a:avLst/>
            </a:prstGeom>
            <a:noFill/>
            <a:ln w="222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7" name="Rectangle 61"/>
            <p:cNvSpPr>
              <a:spLocks noChangeArrowheads="1"/>
            </p:cNvSpPr>
            <p:nvPr/>
          </p:nvSpPr>
          <p:spPr bwMode="auto">
            <a:xfrm>
              <a:off x="751" y="2211"/>
              <a:ext cx="462" cy="1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System</a:t>
              </a:r>
              <a:endParaRPr lang="en-US" sz="1600" u="none"/>
            </a:p>
          </p:txBody>
        </p:sp>
      </p:grpSp>
      <p:sp>
        <p:nvSpPr>
          <p:cNvPr id="4158" name="Freeform 62"/>
          <p:cNvSpPr>
            <a:spLocks/>
          </p:cNvSpPr>
          <p:nvPr/>
        </p:nvSpPr>
        <p:spPr bwMode="auto">
          <a:xfrm>
            <a:off x="1357313" y="3700463"/>
            <a:ext cx="379412" cy="333375"/>
          </a:xfrm>
          <a:custGeom>
            <a:avLst/>
            <a:gdLst>
              <a:gd name="T0" fmla="*/ 113 w 239"/>
              <a:gd name="T1" fmla="*/ 210 h 210"/>
              <a:gd name="T2" fmla="*/ 0 w 239"/>
              <a:gd name="T3" fmla="*/ 210 h 210"/>
              <a:gd name="T4" fmla="*/ 113 w 239"/>
              <a:gd name="T5" fmla="*/ 0 h 210"/>
              <a:gd name="T6" fmla="*/ 239 w 239"/>
              <a:gd name="T7" fmla="*/ 210 h 210"/>
              <a:gd name="T8" fmla="*/ 113 w 239"/>
              <a:gd name="T9" fmla="*/ 210 h 210"/>
            </a:gdLst>
            <a:ahLst/>
            <a:cxnLst>
              <a:cxn ang="0">
                <a:pos x="T0" y="T1"/>
              </a:cxn>
              <a:cxn ang="0">
                <a:pos x="T2" y="T3"/>
              </a:cxn>
              <a:cxn ang="0">
                <a:pos x="T4" y="T5"/>
              </a:cxn>
              <a:cxn ang="0">
                <a:pos x="T6" y="T7"/>
              </a:cxn>
              <a:cxn ang="0">
                <a:pos x="T8" y="T9"/>
              </a:cxn>
            </a:cxnLst>
            <a:rect l="0" t="0" r="r" b="b"/>
            <a:pathLst>
              <a:path w="239" h="210">
                <a:moveTo>
                  <a:pt x="113" y="210"/>
                </a:moveTo>
                <a:lnTo>
                  <a:pt x="0" y="210"/>
                </a:lnTo>
                <a:lnTo>
                  <a:pt x="113" y="0"/>
                </a:lnTo>
                <a:lnTo>
                  <a:pt x="239" y="210"/>
                </a:lnTo>
                <a:lnTo>
                  <a:pt x="113" y="210"/>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59" name="Freeform 63"/>
          <p:cNvSpPr>
            <a:spLocks/>
          </p:cNvSpPr>
          <p:nvPr/>
        </p:nvSpPr>
        <p:spPr bwMode="auto">
          <a:xfrm>
            <a:off x="1536700" y="4033838"/>
            <a:ext cx="1588" cy="266700"/>
          </a:xfrm>
          <a:custGeom>
            <a:avLst/>
            <a:gdLst>
              <a:gd name="T0" fmla="*/ 168 h 168"/>
              <a:gd name="T1" fmla="*/ 168 h 168"/>
              <a:gd name="T2" fmla="*/ 168 h 168"/>
              <a:gd name="T3" fmla="*/ 0 h 168"/>
            </a:gdLst>
            <a:ahLst/>
            <a:cxnLst>
              <a:cxn ang="0">
                <a:pos x="0" y="T0"/>
              </a:cxn>
              <a:cxn ang="0">
                <a:pos x="0" y="T1"/>
              </a:cxn>
              <a:cxn ang="0">
                <a:pos x="0" y="T2"/>
              </a:cxn>
              <a:cxn ang="0">
                <a:pos x="0" y="T3"/>
              </a:cxn>
            </a:cxnLst>
            <a:rect l="0" t="0" r="r" b="b"/>
            <a:pathLst>
              <a:path h="168">
                <a:moveTo>
                  <a:pt x="0" y="168"/>
                </a:moveTo>
                <a:lnTo>
                  <a:pt x="0" y="168"/>
                </a:lnTo>
                <a:lnTo>
                  <a:pt x="0" y="168"/>
                </a:lnTo>
                <a:lnTo>
                  <a:pt x="0" y="0"/>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60" name="Freeform 64"/>
          <p:cNvSpPr>
            <a:spLocks/>
          </p:cNvSpPr>
          <p:nvPr/>
        </p:nvSpPr>
        <p:spPr bwMode="auto">
          <a:xfrm>
            <a:off x="1558925" y="4122738"/>
            <a:ext cx="2490788" cy="1535112"/>
          </a:xfrm>
          <a:custGeom>
            <a:avLst/>
            <a:gdLst>
              <a:gd name="T0" fmla="*/ 0 w 1569"/>
              <a:gd name="T1" fmla="*/ 0 h 967"/>
              <a:gd name="T2" fmla="*/ 1569 w 1569"/>
              <a:gd name="T3" fmla="*/ 0 h 967"/>
              <a:gd name="T4" fmla="*/ 1569 w 1569"/>
              <a:gd name="T5" fmla="*/ 967 h 967"/>
            </a:gdLst>
            <a:ahLst/>
            <a:cxnLst>
              <a:cxn ang="0">
                <a:pos x="T0" y="T1"/>
              </a:cxn>
              <a:cxn ang="0">
                <a:pos x="T2" y="T3"/>
              </a:cxn>
              <a:cxn ang="0">
                <a:pos x="T4" y="T5"/>
              </a:cxn>
            </a:cxnLst>
            <a:rect l="0" t="0" r="r" b="b"/>
            <a:pathLst>
              <a:path w="1569" h="967">
                <a:moveTo>
                  <a:pt x="0" y="0"/>
                </a:moveTo>
                <a:lnTo>
                  <a:pt x="1569" y="0"/>
                </a:lnTo>
                <a:lnTo>
                  <a:pt x="1569" y="967"/>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4161" name="Line 65"/>
          <p:cNvSpPr>
            <a:spLocks noChangeShapeType="1"/>
          </p:cNvSpPr>
          <p:nvPr/>
        </p:nvSpPr>
        <p:spPr bwMode="auto">
          <a:xfrm flipV="1">
            <a:off x="2803525" y="4122738"/>
            <a:ext cx="1588" cy="844550"/>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4162" name="Line 66"/>
          <p:cNvSpPr>
            <a:spLocks noChangeShapeType="1"/>
          </p:cNvSpPr>
          <p:nvPr/>
        </p:nvSpPr>
        <p:spPr bwMode="auto">
          <a:xfrm>
            <a:off x="2559050" y="3432175"/>
            <a:ext cx="1001713" cy="1588"/>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4163" name="Line 67"/>
          <p:cNvSpPr>
            <a:spLocks noChangeShapeType="1"/>
          </p:cNvSpPr>
          <p:nvPr/>
        </p:nvSpPr>
        <p:spPr bwMode="auto">
          <a:xfrm>
            <a:off x="5562600" y="3432175"/>
            <a:ext cx="1001713" cy="1588"/>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4164" name="Rectangle 68"/>
          <p:cNvSpPr>
            <a:spLocks noChangeArrowheads="1"/>
          </p:cNvSpPr>
          <p:nvPr/>
        </p:nvSpPr>
        <p:spPr bwMode="auto">
          <a:xfrm>
            <a:off x="2406650" y="2906713"/>
            <a:ext cx="1711325"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is produced by</a:t>
            </a:r>
            <a:endParaRPr lang="en-US" sz="1600" u="none"/>
          </a:p>
        </p:txBody>
      </p:sp>
      <p:sp>
        <p:nvSpPr>
          <p:cNvPr id="4165" name="Line 69"/>
          <p:cNvSpPr>
            <a:spLocks noChangeShapeType="1"/>
          </p:cNvSpPr>
          <p:nvPr/>
        </p:nvSpPr>
        <p:spPr bwMode="auto">
          <a:xfrm>
            <a:off x="4560888" y="1852613"/>
            <a:ext cx="1587" cy="290512"/>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4166" name="Freeform 70"/>
          <p:cNvSpPr>
            <a:spLocks/>
          </p:cNvSpPr>
          <p:nvPr/>
        </p:nvSpPr>
        <p:spPr bwMode="auto">
          <a:xfrm>
            <a:off x="4494213" y="1585913"/>
            <a:ext cx="134937" cy="288925"/>
          </a:xfrm>
          <a:custGeom>
            <a:avLst/>
            <a:gdLst>
              <a:gd name="T0" fmla="*/ 0 w 85"/>
              <a:gd name="T1" fmla="*/ 84 h 182"/>
              <a:gd name="T2" fmla="*/ 42 w 85"/>
              <a:gd name="T3" fmla="*/ 0 h 182"/>
              <a:gd name="T4" fmla="*/ 85 w 85"/>
              <a:gd name="T5" fmla="*/ 84 h 182"/>
              <a:gd name="T6" fmla="*/ 42 w 85"/>
              <a:gd name="T7" fmla="*/ 182 h 182"/>
              <a:gd name="T8" fmla="*/ 0 w 85"/>
              <a:gd name="T9" fmla="*/ 84 h 182"/>
            </a:gdLst>
            <a:ahLst/>
            <a:cxnLst>
              <a:cxn ang="0">
                <a:pos x="T0" y="T1"/>
              </a:cxn>
              <a:cxn ang="0">
                <a:pos x="T2" y="T3"/>
              </a:cxn>
              <a:cxn ang="0">
                <a:pos x="T4" y="T5"/>
              </a:cxn>
              <a:cxn ang="0">
                <a:pos x="T6" y="T7"/>
              </a:cxn>
              <a:cxn ang="0">
                <a:pos x="T8" y="T9"/>
              </a:cxn>
            </a:cxnLst>
            <a:rect l="0" t="0" r="r" b="b"/>
            <a:pathLst>
              <a:path w="85" h="182">
                <a:moveTo>
                  <a:pt x="0" y="84"/>
                </a:moveTo>
                <a:lnTo>
                  <a:pt x="42" y="0"/>
                </a:lnTo>
                <a:lnTo>
                  <a:pt x="85" y="84"/>
                </a:lnTo>
                <a:lnTo>
                  <a:pt x="42" y="182"/>
                </a:lnTo>
                <a:lnTo>
                  <a:pt x="0" y="84"/>
                </a:lnTo>
                <a:close/>
              </a:path>
            </a:pathLst>
          </a:custGeom>
          <a:solidFill>
            <a:srgbClr val="FFFFFF"/>
          </a:solidFill>
          <a:ln w="22225">
            <a:solidFill>
              <a:srgbClr val="000000"/>
            </a:solidFill>
            <a:prstDash val="solid"/>
            <a:round/>
            <a:headEnd/>
            <a:tailEnd/>
          </a:ln>
        </p:spPr>
        <p:txBody>
          <a:bodyPr/>
          <a:lstStyle/>
          <a:p>
            <a:endParaRPr lang="en-US"/>
          </a:p>
        </p:txBody>
      </p:sp>
      <p:sp>
        <p:nvSpPr>
          <p:cNvPr id="4167" name="Rectangle 71"/>
          <p:cNvSpPr>
            <a:spLocks noChangeArrowheads="1"/>
          </p:cNvSpPr>
          <p:nvPr/>
        </p:nvSpPr>
        <p:spPr bwMode="auto">
          <a:xfrm>
            <a:off x="4654550" y="2976563"/>
            <a:ext cx="122238"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t>
            </a:r>
            <a:endParaRPr lang="en-US" sz="1600" u="none"/>
          </a:p>
        </p:txBody>
      </p:sp>
      <p:sp>
        <p:nvSpPr>
          <p:cNvPr id="4168" name="Rectangle 72"/>
          <p:cNvSpPr>
            <a:spLocks noChangeArrowheads="1"/>
          </p:cNvSpPr>
          <p:nvPr/>
        </p:nvSpPr>
        <p:spPr bwMode="auto">
          <a:xfrm>
            <a:off x="4654550" y="1933575"/>
            <a:ext cx="122238"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t>
            </a:r>
            <a:endParaRPr lang="en-US" sz="1600" u="none"/>
          </a:p>
        </p:txBody>
      </p:sp>
      <p:sp>
        <p:nvSpPr>
          <p:cNvPr id="4169" name="Rectangle 73"/>
          <p:cNvSpPr>
            <a:spLocks noChangeArrowheads="1"/>
          </p:cNvSpPr>
          <p:nvPr/>
        </p:nvSpPr>
        <p:spPr bwMode="auto">
          <a:xfrm>
            <a:off x="6419850" y="3233738"/>
            <a:ext cx="122238"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t>
            </a:r>
            <a:endParaRPr lang="en-US" sz="1600" u="none"/>
          </a:p>
        </p:txBody>
      </p:sp>
      <p:sp>
        <p:nvSpPr>
          <p:cNvPr id="4170" name="Rectangle 74"/>
          <p:cNvSpPr>
            <a:spLocks noChangeArrowheads="1"/>
          </p:cNvSpPr>
          <p:nvPr/>
        </p:nvSpPr>
        <p:spPr bwMode="auto">
          <a:xfrm>
            <a:off x="2595563" y="3233738"/>
            <a:ext cx="122237"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t>
            </a:r>
            <a:endParaRPr lang="en-US" sz="1600" u="none"/>
          </a:p>
        </p:txBody>
      </p:sp>
      <p:grpSp>
        <p:nvGrpSpPr>
          <p:cNvPr id="4171" name="Group 75"/>
          <p:cNvGrpSpPr>
            <a:grpSpLocks/>
          </p:cNvGrpSpPr>
          <p:nvPr/>
        </p:nvGrpSpPr>
        <p:grpSpPr bwMode="auto">
          <a:xfrm>
            <a:off x="3560763" y="1071563"/>
            <a:ext cx="2001837" cy="511175"/>
            <a:chOff x="2243" y="109"/>
            <a:chExt cx="1261" cy="322"/>
          </a:xfrm>
        </p:grpSpPr>
        <p:sp>
          <p:nvSpPr>
            <p:cNvPr id="4132" name="Rectangle 36"/>
            <p:cNvSpPr>
              <a:spLocks noChangeArrowheads="1"/>
            </p:cNvSpPr>
            <p:nvPr/>
          </p:nvSpPr>
          <p:spPr bwMode="auto">
            <a:xfrm>
              <a:off x="2243" y="109"/>
              <a:ext cx="1261" cy="322"/>
            </a:xfrm>
            <a:prstGeom prst="rect">
              <a:avLst/>
            </a:prstGeom>
            <a:solidFill>
              <a:schemeClr val="bg1"/>
            </a:solidFill>
            <a:ln w="22225">
              <a:solidFill>
                <a:srgbClr val="000000"/>
              </a:solidFill>
              <a:miter lim="800000"/>
              <a:headEnd/>
              <a:tailEnd/>
            </a:ln>
          </p:spPr>
          <p:txBody>
            <a:bodyPr/>
            <a:lstStyle/>
            <a:p>
              <a:endParaRPr lang="en-US"/>
            </a:p>
          </p:txBody>
        </p:sp>
        <p:sp>
          <p:nvSpPr>
            <p:cNvPr id="4133" name="Rectangle 37"/>
            <p:cNvSpPr>
              <a:spLocks noChangeArrowheads="1"/>
            </p:cNvSpPr>
            <p:nvPr/>
          </p:nvSpPr>
          <p:spPr bwMode="auto">
            <a:xfrm>
              <a:off x="2615" y="203"/>
              <a:ext cx="539"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Project</a:t>
              </a:r>
              <a:endParaRPr lang="en-US" sz="1600" u="none"/>
            </a:p>
          </p:txBody>
        </p:sp>
      </p:grpSp>
    </p:spTree>
    <p:extLst>
      <p:ext uri="{BB962C8B-B14F-4D97-AF65-F5344CB8AC3E}">
        <p14:creationId xmlns:p14="http://schemas.microsoft.com/office/powerpoint/2010/main" val="22265713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sz="3600" dirty="0"/>
              <a:t>5. </a:t>
            </a:r>
            <a:r>
              <a:rPr lang="en-US" sz="3600" dirty="0">
                <a:latin typeface="Arial" charset="0"/>
                <a:ea typeface="黑体" charset="0"/>
              </a:rPr>
              <a:t>D</a:t>
            </a:r>
            <a:r>
              <a:rPr lang="en-US" altLang="zh-CN" sz="3600" dirty="0">
                <a:latin typeface="Arial" charset="0"/>
                <a:ea typeface="黑体" charset="0"/>
              </a:rPr>
              <a:t>evelopment Activities</a:t>
            </a:r>
            <a:br>
              <a:rPr lang="en-US" altLang="zh-CN" dirty="0">
                <a:latin typeface="Arial" charset="0"/>
                <a:ea typeface="黑体" charset="0"/>
              </a:rPr>
            </a:b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4087625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40" name="Rectangle 4"/>
          <p:cNvSpPr>
            <a:spLocks noGrp="1" noChangeArrowheads="1"/>
          </p:cNvSpPr>
          <p:nvPr>
            <p:ph type="title"/>
          </p:nvPr>
        </p:nvSpPr>
        <p:spPr>
          <a:xfrm>
            <a:off x="609704" y="179388"/>
            <a:ext cx="8534296" cy="688975"/>
          </a:xfrm>
        </p:spPr>
        <p:txBody>
          <a:bodyPr/>
          <a:lstStyle/>
          <a:p>
            <a:r>
              <a:rPr lang="en-US" dirty="0"/>
              <a:t>5.1 Software Lifecycle Definition</a:t>
            </a:r>
          </a:p>
        </p:txBody>
      </p:sp>
      <p:sp>
        <p:nvSpPr>
          <p:cNvPr id="116741" name="Rectangle 5"/>
          <p:cNvSpPr>
            <a:spLocks noGrp="1" noChangeArrowheads="1"/>
          </p:cNvSpPr>
          <p:nvPr>
            <p:ph type="body" idx="1"/>
          </p:nvPr>
        </p:nvSpPr>
        <p:spPr/>
        <p:txBody>
          <a:bodyPr/>
          <a:lstStyle/>
          <a:p>
            <a:r>
              <a:rPr lang="en-US"/>
              <a:t>Software lifecycle:</a:t>
            </a:r>
          </a:p>
          <a:p>
            <a:pPr lvl="1"/>
            <a:r>
              <a:rPr lang="en-US"/>
              <a:t>Set of activities and their relationships to each other to support the development of a software system </a:t>
            </a:r>
          </a:p>
          <a:p>
            <a:pPr lvl="1"/>
            <a:endParaRPr lang="en-US"/>
          </a:p>
          <a:p>
            <a:r>
              <a:rPr lang="en-US"/>
              <a:t>Typical Lifecycle questions:</a:t>
            </a:r>
          </a:p>
          <a:p>
            <a:pPr lvl="1"/>
            <a:r>
              <a:rPr lang="en-US"/>
              <a:t>Which activities should I select for the software project?</a:t>
            </a:r>
          </a:p>
          <a:p>
            <a:pPr lvl="1"/>
            <a:r>
              <a:rPr lang="en-US"/>
              <a:t>What are the dependencies between activities? </a:t>
            </a:r>
          </a:p>
          <a:p>
            <a:pPr lvl="1"/>
            <a:r>
              <a:rPr lang="en-US"/>
              <a:t>How should I schedule the activities?</a:t>
            </a:r>
          </a:p>
          <a:p>
            <a:pPr lvl="1"/>
            <a:endParaRPr lang="en-US"/>
          </a:p>
        </p:txBody>
      </p:sp>
    </p:spTree>
    <p:extLst>
      <p:ext uri="{BB962C8B-B14F-4D97-AF65-F5344CB8AC3E}">
        <p14:creationId xmlns:p14="http://schemas.microsoft.com/office/powerpoint/2010/main" val="796203599"/>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xfrm>
            <a:off x="263371" y="179388"/>
            <a:ext cx="9144000" cy="688975"/>
          </a:xfrm>
          <a:noFill/>
          <a:ln/>
        </p:spPr>
        <p:txBody>
          <a:bodyPr lIns="92407" tIns="45420" rIns="92407" bIns="45420"/>
          <a:lstStyle/>
          <a:p>
            <a:r>
              <a:rPr lang="en-US" dirty="0"/>
              <a:t>5.2 Software Lifecycle Activities</a:t>
            </a:r>
          </a:p>
        </p:txBody>
      </p:sp>
      <p:sp>
        <p:nvSpPr>
          <p:cNvPr id="96259" name="Rectangle 3"/>
          <p:cNvSpPr>
            <a:spLocks noChangeArrowheads="1"/>
          </p:cNvSpPr>
          <p:nvPr/>
        </p:nvSpPr>
        <p:spPr bwMode="auto">
          <a:xfrm>
            <a:off x="1711569" y="1698625"/>
            <a:ext cx="6617677" cy="3862388"/>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sz="1800"/>
          </a:p>
        </p:txBody>
      </p:sp>
      <p:sp>
        <p:nvSpPr>
          <p:cNvPr id="96312" name="Rectangle 56"/>
          <p:cNvSpPr>
            <a:spLocks noChangeArrowheads="1"/>
          </p:cNvSpPr>
          <p:nvPr/>
        </p:nvSpPr>
        <p:spPr bwMode="auto">
          <a:xfrm>
            <a:off x="3867150" y="2668588"/>
            <a:ext cx="1106365" cy="79375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System</a:t>
            </a:r>
          </a:p>
          <a:p>
            <a:pPr algn="ctr" defTabSz="901700"/>
            <a:r>
              <a:rPr lang="en-US" sz="1800"/>
              <a:t>Design</a:t>
            </a:r>
          </a:p>
        </p:txBody>
      </p:sp>
      <p:sp>
        <p:nvSpPr>
          <p:cNvPr id="96313" name="Rectangle 57"/>
          <p:cNvSpPr>
            <a:spLocks noChangeArrowheads="1"/>
          </p:cNvSpPr>
          <p:nvPr/>
        </p:nvSpPr>
        <p:spPr bwMode="auto">
          <a:xfrm>
            <a:off x="5131777" y="2668588"/>
            <a:ext cx="1109297" cy="79375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Object</a:t>
            </a:r>
          </a:p>
          <a:p>
            <a:pPr algn="ctr" defTabSz="901700"/>
            <a:r>
              <a:rPr lang="en-US" sz="1800"/>
              <a:t>Design</a:t>
            </a:r>
          </a:p>
        </p:txBody>
      </p:sp>
      <p:sp>
        <p:nvSpPr>
          <p:cNvPr id="96314" name="Rectangle 58"/>
          <p:cNvSpPr>
            <a:spLocks noChangeArrowheads="1"/>
          </p:cNvSpPr>
          <p:nvPr/>
        </p:nvSpPr>
        <p:spPr bwMode="auto">
          <a:xfrm>
            <a:off x="6431573" y="2668588"/>
            <a:ext cx="1107831" cy="79375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Implemen-</a:t>
            </a:r>
          </a:p>
          <a:p>
            <a:pPr algn="ctr" defTabSz="901700"/>
            <a:r>
              <a:rPr lang="en-US" sz="1800"/>
              <a:t>tation</a:t>
            </a:r>
          </a:p>
        </p:txBody>
      </p:sp>
      <p:sp>
        <p:nvSpPr>
          <p:cNvPr id="96315" name="Rectangle 59"/>
          <p:cNvSpPr>
            <a:spLocks noChangeArrowheads="1"/>
          </p:cNvSpPr>
          <p:nvPr/>
        </p:nvSpPr>
        <p:spPr bwMode="auto">
          <a:xfrm>
            <a:off x="7697666" y="2668588"/>
            <a:ext cx="1106365" cy="79375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Testing</a:t>
            </a:r>
          </a:p>
        </p:txBody>
      </p:sp>
      <p:sp>
        <p:nvSpPr>
          <p:cNvPr id="96330" name="Rectangle 74"/>
          <p:cNvSpPr>
            <a:spLocks noChangeArrowheads="1"/>
          </p:cNvSpPr>
          <p:nvPr/>
        </p:nvSpPr>
        <p:spPr bwMode="auto">
          <a:xfrm>
            <a:off x="608135" y="2668588"/>
            <a:ext cx="1589942" cy="79375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Requirements</a:t>
            </a:r>
          </a:p>
          <a:p>
            <a:pPr algn="ctr" defTabSz="901700"/>
            <a:r>
              <a:rPr lang="en-US" sz="1800"/>
              <a:t>Elicitation</a:t>
            </a:r>
          </a:p>
        </p:txBody>
      </p:sp>
      <p:sp>
        <p:nvSpPr>
          <p:cNvPr id="96348" name="Rectangle 92"/>
          <p:cNvSpPr>
            <a:spLocks noChangeArrowheads="1"/>
          </p:cNvSpPr>
          <p:nvPr/>
        </p:nvSpPr>
        <p:spPr bwMode="auto">
          <a:xfrm>
            <a:off x="2299189" y="2668589"/>
            <a:ext cx="1465385" cy="795337"/>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9274" tIns="43854" rIns="89274" bIns="43854" anchor="ctr"/>
          <a:lstStyle/>
          <a:p>
            <a:pPr algn="ctr" defTabSz="901700"/>
            <a:r>
              <a:rPr lang="en-US" sz="1800"/>
              <a:t>Analysis</a:t>
            </a:r>
          </a:p>
        </p:txBody>
      </p:sp>
    </p:spTree>
    <p:extLst>
      <p:ext uri="{BB962C8B-B14F-4D97-AF65-F5344CB8AC3E}">
        <p14:creationId xmlns:p14="http://schemas.microsoft.com/office/powerpoint/2010/main" val="425384435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633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6348"/>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631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6313"/>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6314"/>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963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312" grpId="0" animBg="1" autoUpdateAnimBg="0"/>
      <p:bldP spid="96313" grpId="0" animBg="1" autoUpdateAnimBg="0"/>
      <p:bldP spid="96314" grpId="0" animBg="1" autoUpdateAnimBg="0"/>
      <p:bldP spid="96315" grpId="0" animBg="1" autoUpdateAnimBg="0"/>
      <p:bldP spid="96330" grpId="0" animBg="1" autoUpdateAnimBg="0"/>
      <p:bldP spid="96348" grpId="0" animBg="1" autoUpdateAnimBg="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a:xfrm>
            <a:off x="2144712" y="73095"/>
            <a:ext cx="6999287" cy="688975"/>
          </a:xfrm>
        </p:spPr>
        <p:txBody>
          <a:bodyPr/>
          <a:lstStyle/>
          <a:p>
            <a:r>
              <a:rPr lang="en-US" sz="2400" dirty="0"/>
              <a:t>5.3 object-oriented software engineering development activities and their products.</a:t>
            </a:r>
          </a:p>
        </p:txBody>
      </p:sp>
      <p:sp>
        <p:nvSpPr>
          <p:cNvPr id="67589" name="AutoShape 5"/>
          <p:cNvSpPr>
            <a:spLocks noChangeArrowheads="1"/>
          </p:cNvSpPr>
          <p:nvPr/>
        </p:nvSpPr>
        <p:spPr bwMode="auto">
          <a:xfrm>
            <a:off x="1811338" y="2138363"/>
            <a:ext cx="1987550" cy="401637"/>
          </a:xfrm>
          <a:prstGeom prst="roundRect">
            <a:avLst>
              <a:gd name="adj" fmla="val 47431"/>
            </a:avLst>
          </a:prstGeom>
          <a:noFill/>
          <a:ln w="20638">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endParaRPr lang="en-US" sz="1200"/>
          </a:p>
        </p:txBody>
      </p:sp>
      <p:sp>
        <p:nvSpPr>
          <p:cNvPr id="67590" name="Rectangle 6"/>
          <p:cNvSpPr>
            <a:spLocks noChangeArrowheads="1"/>
          </p:cNvSpPr>
          <p:nvPr/>
        </p:nvSpPr>
        <p:spPr bwMode="auto">
          <a:xfrm>
            <a:off x="2233613" y="2166938"/>
            <a:ext cx="961802"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dirty="0">
                <a:solidFill>
                  <a:srgbClr val="000000"/>
                </a:solidFill>
              </a:rPr>
              <a:t>Requirements</a:t>
            </a:r>
            <a:endParaRPr lang="en-US" sz="1200" u="none" dirty="0"/>
          </a:p>
        </p:txBody>
      </p:sp>
      <p:sp>
        <p:nvSpPr>
          <p:cNvPr id="67591" name="Rectangle 7"/>
          <p:cNvSpPr>
            <a:spLocks noChangeArrowheads="1"/>
          </p:cNvSpPr>
          <p:nvPr/>
        </p:nvSpPr>
        <p:spPr bwMode="auto">
          <a:xfrm>
            <a:off x="1944688" y="2308225"/>
            <a:ext cx="735553"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dirty="0">
                <a:solidFill>
                  <a:srgbClr val="000000"/>
                </a:solidFill>
              </a:rPr>
              <a:t>elicitation (</a:t>
            </a:r>
            <a:endParaRPr lang="en-US" sz="1200" u="none" dirty="0"/>
          </a:p>
        </p:txBody>
      </p:sp>
      <p:sp>
        <p:nvSpPr>
          <p:cNvPr id="67592" name="Rectangle 8"/>
          <p:cNvSpPr>
            <a:spLocks noChangeArrowheads="1"/>
          </p:cNvSpPr>
          <p:nvPr/>
        </p:nvSpPr>
        <p:spPr bwMode="auto">
          <a:xfrm>
            <a:off x="3197225" y="2308225"/>
            <a:ext cx="376305"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dirty="0">
                <a:solidFill>
                  <a:srgbClr val="000000"/>
                </a:solidFill>
              </a:rPr>
              <a:t>Ch.4)</a:t>
            </a:r>
            <a:endParaRPr lang="en-US" sz="1200" u="none" dirty="0"/>
          </a:p>
        </p:txBody>
      </p:sp>
      <p:sp>
        <p:nvSpPr>
          <p:cNvPr id="67593" name="AutoShape 9"/>
          <p:cNvSpPr>
            <a:spLocks noChangeArrowheads="1"/>
          </p:cNvSpPr>
          <p:nvPr/>
        </p:nvSpPr>
        <p:spPr bwMode="auto">
          <a:xfrm>
            <a:off x="3559175" y="3765550"/>
            <a:ext cx="1987550" cy="401638"/>
          </a:xfrm>
          <a:prstGeom prst="roundRect">
            <a:avLst>
              <a:gd name="adj" fmla="val 47431"/>
            </a:avLst>
          </a:prstGeom>
          <a:noFill/>
          <a:ln w="20638">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endParaRPr lang="en-US" sz="1200"/>
          </a:p>
        </p:txBody>
      </p:sp>
      <p:sp>
        <p:nvSpPr>
          <p:cNvPr id="67594" name="Rectangle 10"/>
          <p:cNvSpPr>
            <a:spLocks noChangeArrowheads="1"/>
          </p:cNvSpPr>
          <p:nvPr/>
        </p:nvSpPr>
        <p:spPr bwMode="auto">
          <a:xfrm>
            <a:off x="3824288" y="3895725"/>
            <a:ext cx="1056154"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Analysis (Ch.5)</a:t>
            </a:r>
            <a:endParaRPr lang="en-US" sz="1200" u="none"/>
          </a:p>
        </p:txBody>
      </p:sp>
      <p:sp>
        <p:nvSpPr>
          <p:cNvPr id="67595" name="AutoShape 11"/>
          <p:cNvSpPr>
            <a:spLocks noChangeArrowheads="1"/>
          </p:cNvSpPr>
          <p:nvPr/>
        </p:nvSpPr>
        <p:spPr bwMode="auto">
          <a:xfrm>
            <a:off x="1771650" y="5413375"/>
            <a:ext cx="1987550" cy="401638"/>
          </a:xfrm>
          <a:prstGeom prst="roundRect">
            <a:avLst>
              <a:gd name="adj" fmla="val 47431"/>
            </a:avLst>
          </a:prstGeom>
          <a:noFill/>
          <a:ln w="20638">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endParaRPr lang="en-US" sz="1200"/>
          </a:p>
        </p:txBody>
      </p:sp>
      <p:sp>
        <p:nvSpPr>
          <p:cNvPr id="67596" name="Rectangle 12"/>
          <p:cNvSpPr>
            <a:spLocks noChangeArrowheads="1"/>
          </p:cNvSpPr>
          <p:nvPr/>
        </p:nvSpPr>
        <p:spPr bwMode="auto">
          <a:xfrm>
            <a:off x="2144713" y="5441950"/>
            <a:ext cx="1009291"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System design</a:t>
            </a:r>
            <a:endParaRPr lang="en-US" sz="1200" u="none"/>
          </a:p>
        </p:txBody>
      </p:sp>
      <p:sp>
        <p:nvSpPr>
          <p:cNvPr id="67597" name="Rectangle 13"/>
          <p:cNvSpPr>
            <a:spLocks noChangeArrowheads="1"/>
          </p:cNvSpPr>
          <p:nvPr/>
        </p:nvSpPr>
        <p:spPr bwMode="auto">
          <a:xfrm>
            <a:off x="2955925" y="1316038"/>
            <a:ext cx="1627188" cy="381000"/>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200"/>
              <a:t>problem statement</a:t>
            </a:r>
          </a:p>
        </p:txBody>
      </p:sp>
      <p:sp>
        <p:nvSpPr>
          <p:cNvPr id="67604" name="Rectangle 20"/>
          <p:cNvSpPr>
            <a:spLocks noChangeArrowheads="1"/>
          </p:cNvSpPr>
          <p:nvPr/>
        </p:nvSpPr>
        <p:spPr bwMode="auto">
          <a:xfrm>
            <a:off x="3738563" y="2962275"/>
            <a:ext cx="1627187" cy="38258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200"/>
              <a:t>functional</a:t>
            </a:r>
            <a:br>
              <a:rPr lang="en-US" sz="1200"/>
            </a:br>
            <a:r>
              <a:rPr lang="en-US" sz="1200"/>
              <a:t>model</a:t>
            </a:r>
          </a:p>
        </p:txBody>
      </p:sp>
      <p:sp>
        <p:nvSpPr>
          <p:cNvPr id="67609" name="Rectangle 25"/>
          <p:cNvSpPr>
            <a:spLocks noChangeArrowheads="1"/>
          </p:cNvSpPr>
          <p:nvPr/>
        </p:nvSpPr>
        <p:spPr bwMode="auto">
          <a:xfrm>
            <a:off x="1428750" y="2962275"/>
            <a:ext cx="1627188" cy="38258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200"/>
              <a:t>nonfunctional</a:t>
            </a:r>
            <a:br>
              <a:rPr lang="en-US" sz="1200"/>
            </a:br>
            <a:r>
              <a:rPr lang="en-US" sz="1200"/>
              <a:t>requirements</a:t>
            </a:r>
          </a:p>
        </p:txBody>
      </p:sp>
      <p:sp>
        <p:nvSpPr>
          <p:cNvPr id="67614" name="Rectangle 30"/>
          <p:cNvSpPr>
            <a:spLocks noChangeArrowheads="1"/>
          </p:cNvSpPr>
          <p:nvPr/>
        </p:nvSpPr>
        <p:spPr bwMode="auto">
          <a:xfrm>
            <a:off x="3257550" y="4610100"/>
            <a:ext cx="1627188" cy="381000"/>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200"/>
              <a:t>analysis object model</a:t>
            </a:r>
          </a:p>
        </p:txBody>
      </p:sp>
      <p:sp>
        <p:nvSpPr>
          <p:cNvPr id="67619" name="Rectangle 35"/>
          <p:cNvSpPr>
            <a:spLocks noChangeArrowheads="1"/>
          </p:cNvSpPr>
          <p:nvPr/>
        </p:nvSpPr>
        <p:spPr bwMode="auto">
          <a:xfrm>
            <a:off x="4683125" y="5111750"/>
            <a:ext cx="1627188" cy="40163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nSpc>
                <a:spcPct val="100000"/>
              </a:lnSpc>
            </a:pPr>
            <a:r>
              <a:rPr lang="en-US" sz="1200">
                <a:solidFill>
                  <a:srgbClr val="000000"/>
                </a:solidFill>
              </a:rPr>
              <a:t>dynamic model</a:t>
            </a:r>
            <a:endParaRPr lang="en-US" sz="1200"/>
          </a:p>
          <a:p>
            <a:endParaRPr lang="en-US" sz="1200"/>
          </a:p>
        </p:txBody>
      </p:sp>
      <p:sp>
        <p:nvSpPr>
          <p:cNvPr id="67622" name="Rectangle 38"/>
          <p:cNvSpPr>
            <a:spLocks noChangeArrowheads="1"/>
          </p:cNvSpPr>
          <p:nvPr/>
        </p:nvSpPr>
        <p:spPr bwMode="auto">
          <a:xfrm>
            <a:off x="666750" y="4610100"/>
            <a:ext cx="1625600" cy="381000"/>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nSpc>
                <a:spcPct val="100000"/>
              </a:lnSpc>
            </a:pPr>
            <a:r>
              <a:rPr lang="en-US" sz="1200">
                <a:solidFill>
                  <a:srgbClr val="000000"/>
                </a:solidFill>
              </a:rPr>
              <a:t>class diagram</a:t>
            </a:r>
            <a:endParaRPr lang="en-US" sz="1200"/>
          </a:p>
          <a:p>
            <a:endParaRPr lang="en-US" sz="1200"/>
          </a:p>
        </p:txBody>
      </p:sp>
      <p:sp>
        <p:nvSpPr>
          <p:cNvPr id="67625" name="Rectangle 41"/>
          <p:cNvSpPr>
            <a:spLocks noChangeArrowheads="1"/>
          </p:cNvSpPr>
          <p:nvPr/>
        </p:nvSpPr>
        <p:spPr bwMode="auto">
          <a:xfrm>
            <a:off x="6491288" y="2962275"/>
            <a:ext cx="1827212" cy="38258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gn="l">
              <a:lnSpc>
                <a:spcPct val="100000"/>
              </a:lnSpc>
            </a:pPr>
            <a:r>
              <a:rPr lang="en-US" sz="1200">
                <a:solidFill>
                  <a:srgbClr val="000000"/>
                </a:solidFill>
              </a:rPr>
              <a:t>use case diagram</a:t>
            </a:r>
            <a:endParaRPr lang="en-US" sz="1200"/>
          </a:p>
          <a:p>
            <a:endParaRPr lang="en-US" sz="1200"/>
          </a:p>
        </p:txBody>
      </p:sp>
      <p:sp>
        <p:nvSpPr>
          <p:cNvPr id="67631" name="Line 47"/>
          <p:cNvSpPr>
            <a:spLocks noChangeShapeType="1"/>
          </p:cNvSpPr>
          <p:nvPr/>
        </p:nvSpPr>
        <p:spPr bwMode="auto">
          <a:xfrm flipH="1">
            <a:off x="2786063" y="1697038"/>
            <a:ext cx="952500" cy="441325"/>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672" name="Line 88"/>
          <p:cNvSpPr>
            <a:spLocks noChangeShapeType="1"/>
          </p:cNvSpPr>
          <p:nvPr/>
        </p:nvSpPr>
        <p:spPr bwMode="auto">
          <a:xfrm>
            <a:off x="2754313" y="5794375"/>
            <a:ext cx="80962" cy="20638"/>
          </a:xfrm>
          <a:prstGeom prst="line">
            <a:avLst/>
          </a:prstGeom>
          <a:noFill/>
          <a:ln w="2063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200"/>
          </a:p>
        </p:txBody>
      </p:sp>
      <p:sp>
        <p:nvSpPr>
          <p:cNvPr id="67684" name="Line 100"/>
          <p:cNvSpPr>
            <a:spLocks noChangeShapeType="1"/>
          </p:cNvSpPr>
          <p:nvPr/>
        </p:nvSpPr>
        <p:spPr bwMode="auto">
          <a:xfrm>
            <a:off x="5346700" y="3143250"/>
            <a:ext cx="1123950" cy="1588"/>
          </a:xfrm>
          <a:prstGeom prst="line">
            <a:avLst/>
          </a:prstGeom>
          <a:noFill/>
          <a:ln w="2063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200"/>
          </a:p>
        </p:txBody>
      </p:sp>
      <p:sp>
        <p:nvSpPr>
          <p:cNvPr id="67685" name="Line 101"/>
          <p:cNvSpPr>
            <a:spLocks noChangeShapeType="1"/>
          </p:cNvSpPr>
          <p:nvPr/>
        </p:nvSpPr>
        <p:spPr bwMode="auto">
          <a:xfrm>
            <a:off x="2273300" y="4791075"/>
            <a:ext cx="963613" cy="1588"/>
          </a:xfrm>
          <a:prstGeom prst="line">
            <a:avLst/>
          </a:prstGeom>
          <a:noFill/>
          <a:ln w="2063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200"/>
          </a:p>
        </p:txBody>
      </p:sp>
      <p:sp>
        <p:nvSpPr>
          <p:cNvPr id="67686" name="Line 102"/>
          <p:cNvSpPr>
            <a:spLocks noChangeShapeType="1"/>
          </p:cNvSpPr>
          <p:nvPr/>
        </p:nvSpPr>
        <p:spPr bwMode="auto">
          <a:xfrm flipV="1">
            <a:off x="6289675" y="5132388"/>
            <a:ext cx="803275" cy="160337"/>
          </a:xfrm>
          <a:prstGeom prst="line">
            <a:avLst/>
          </a:prstGeom>
          <a:noFill/>
          <a:ln w="2063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200"/>
          </a:p>
        </p:txBody>
      </p:sp>
      <p:sp>
        <p:nvSpPr>
          <p:cNvPr id="67687" name="Line 103"/>
          <p:cNvSpPr>
            <a:spLocks noChangeShapeType="1"/>
          </p:cNvSpPr>
          <p:nvPr/>
        </p:nvSpPr>
        <p:spPr bwMode="auto">
          <a:xfrm>
            <a:off x="6289675" y="5292725"/>
            <a:ext cx="803275" cy="200025"/>
          </a:xfrm>
          <a:prstGeom prst="line">
            <a:avLst/>
          </a:prstGeom>
          <a:noFill/>
          <a:ln w="2063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200"/>
          </a:p>
        </p:txBody>
      </p:sp>
      <p:sp>
        <p:nvSpPr>
          <p:cNvPr id="67688" name="Rectangle 104"/>
          <p:cNvSpPr>
            <a:spLocks noChangeArrowheads="1"/>
          </p:cNvSpPr>
          <p:nvPr/>
        </p:nvSpPr>
        <p:spPr bwMode="auto">
          <a:xfrm>
            <a:off x="2289175" y="5622925"/>
            <a:ext cx="51296"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a:t>
            </a:r>
            <a:endParaRPr lang="en-US" sz="1200" u="none"/>
          </a:p>
        </p:txBody>
      </p:sp>
      <p:sp>
        <p:nvSpPr>
          <p:cNvPr id="67689" name="Rectangle 105"/>
          <p:cNvSpPr>
            <a:spLocks noChangeArrowheads="1"/>
          </p:cNvSpPr>
          <p:nvPr/>
        </p:nvSpPr>
        <p:spPr bwMode="auto">
          <a:xfrm>
            <a:off x="2386013" y="5622925"/>
            <a:ext cx="325059"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Ch.6</a:t>
            </a:r>
            <a:endParaRPr lang="en-US" sz="1200" u="none"/>
          </a:p>
        </p:txBody>
      </p:sp>
      <p:sp>
        <p:nvSpPr>
          <p:cNvPr id="67690" name="Rectangle 106"/>
          <p:cNvSpPr>
            <a:spLocks noChangeArrowheads="1"/>
          </p:cNvSpPr>
          <p:nvPr/>
        </p:nvSpPr>
        <p:spPr bwMode="auto">
          <a:xfrm>
            <a:off x="2771775" y="5622925"/>
            <a:ext cx="273738"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 &amp; 7</a:t>
            </a:r>
            <a:endParaRPr lang="en-US" sz="1200" u="none"/>
          </a:p>
        </p:txBody>
      </p:sp>
      <p:sp>
        <p:nvSpPr>
          <p:cNvPr id="67691" name="Rectangle 107"/>
          <p:cNvSpPr>
            <a:spLocks noChangeArrowheads="1"/>
          </p:cNvSpPr>
          <p:nvPr/>
        </p:nvSpPr>
        <p:spPr bwMode="auto">
          <a:xfrm>
            <a:off x="3157538" y="5622925"/>
            <a:ext cx="51246" cy="1846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200" u="none">
                <a:solidFill>
                  <a:srgbClr val="000000"/>
                </a:solidFill>
              </a:rPr>
              <a:t>)</a:t>
            </a:r>
            <a:endParaRPr lang="en-US" sz="1200" u="none"/>
          </a:p>
        </p:txBody>
      </p:sp>
      <p:sp>
        <p:nvSpPr>
          <p:cNvPr id="67692" name="Rectangle 108"/>
          <p:cNvSpPr>
            <a:spLocks noChangeArrowheads="1"/>
          </p:cNvSpPr>
          <p:nvPr/>
        </p:nvSpPr>
        <p:spPr bwMode="auto">
          <a:xfrm>
            <a:off x="6470650" y="4730750"/>
            <a:ext cx="2101850" cy="40163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gn="l">
              <a:lnSpc>
                <a:spcPct val="100000"/>
              </a:lnSpc>
            </a:pPr>
            <a:r>
              <a:rPr lang="en-US" sz="1200">
                <a:solidFill>
                  <a:srgbClr val="000000"/>
                </a:solidFill>
              </a:rPr>
              <a:t>statechart diagram</a:t>
            </a:r>
            <a:endParaRPr lang="en-US" sz="1200"/>
          </a:p>
          <a:p>
            <a:endParaRPr lang="en-US" sz="1200"/>
          </a:p>
        </p:txBody>
      </p:sp>
      <p:sp>
        <p:nvSpPr>
          <p:cNvPr id="67695" name="Rectangle 111"/>
          <p:cNvSpPr>
            <a:spLocks noChangeArrowheads="1"/>
          </p:cNvSpPr>
          <p:nvPr/>
        </p:nvSpPr>
        <p:spPr bwMode="auto">
          <a:xfrm>
            <a:off x="6470650" y="5492750"/>
            <a:ext cx="2101850" cy="382588"/>
          </a:xfrm>
          <a:prstGeom prst="rect">
            <a:avLst/>
          </a:prstGeom>
          <a:noFill/>
          <a:ln w="20638">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gn="l">
              <a:lnSpc>
                <a:spcPct val="100000"/>
              </a:lnSpc>
            </a:pPr>
            <a:r>
              <a:rPr lang="en-US" sz="1200">
                <a:solidFill>
                  <a:srgbClr val="000000"/>
                </a:solidFill>
              </a:rPr>
              <a:t>sequence diagram</a:t>
            </a:r>
            <a:endParaRPr lang="en-US" sz="1200"/>
          </a:p>
          <a:p>
            <a:endParaRPr lang="en-US" sz="1200"/>
          </a:p>
        </p:txBody>
      </p:sp>
      <p:sp>
        <p:nvSpPr>
          <p:cNvPr id="67698" name="Line 114"/>
          <p:cNvSpPr>
            <a:spLocks noChangeShapeType="1"/>
          </p:cNvSpPr>
          <p:nvPr/>
        </p:nvSpPr>
        <p:spPr bwMode="auto">
          <a:xfrm flipH="1">
            <a:off x="2149475" y="2540000"/>
            <a:ext cx="636588" cy="422275"/>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699" name="Line 115"/>
          <p:cNvSpPr>
            <a:spLocks noChangeShapeType="1"/>
          </p:cNvSpPr>
          <p:nvPr/>
        </p:nvSpPr>
        <p:spPr bwMode="auto">
          <a:xfrm>
            <a:off x="2835275" y="2540000"/>
            <a:ext cx="1666875" cy="422275"/>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0" name="Line 116"/>
          <p:cNvSpPr>
            <a:spLocks noChangeShapeType="1"/>
          </p:cNvSpPr>
          <p:nvPr/>
        </p:nvSpPr>
        <p:spPr bwMode="auto">
          <a:xfrm>
            <a:off x="2233613" y="3344863"/>
            <a:ext cx="1325562" cy="550862"/>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1" name="Line 117"/>
          <p:cNvSpPr>
            <a:spLocks noChangeShapeType="1"/>
          </p:cNvSpPr>
          <p:nvPr/>
        </p:nvSpPr>
        <p:spPr bwMode="auto">
          <a:xfrm flipH="1">
            <a:off x="4483100" y="3344863"/>
            <a:ext cx="19050" cy="420687"/>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2" name="Line 118"/>
          <p:cNvSpPr>
            <a:spLocks noChangeShapeType="1"/>
          </p:cNvSpPr>
          <p:nvPr/>
        </p:nvSpPr>
        <p:spPr bwMode="auto">
          <a:xfrm flipH="1">
            <a:off x="3960813" y="4197350"/>
            <a:ext cx="522287" cy="41275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3" name="Line 119"/>
          <p:cNvSpPr>
            <a:spLocks noChangeShapeType="1"/>
          </p:cNvSpPr>
          <p:nvPr/>
        </p:nvSpPr>
        <p:spPr bwMode="auto">
          <a:xfrm>
            <a:off x="4502150" y="4197350"/>
            <a:ext cx="1016000" cy="89535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5" name="Line 121"/>
          <p:cNvSpPr>
            <a:spLocks noChangeShapeType="1"/>
          </p:cNvSpPr>
          <p:nvPr/>
        </p:nvSpPr>
        <p:spPr bwMode="auto">
          <a:xfrm flipH="1">
            <a:off x="2771775" y="4991100"/>
            <a:ext cx="1228725" cy="422275"/>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6" name="Line 122"/>
          <p:cNvSpPr>
            <a:spLocks noChangeShapeType="1"/>
          </p:cNvSpPr>
          <p:nvPr/>
        </p:nvSpPr>
        <p:spPr bwMode="auto">
          <a:xfrm flipH="1">
            <a:off x="3759200" y="5292725"/>
            <a:ext cx="923925" cy="33020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
        <p:nvSpPr>
          <p:cNvPr id="67707" name="Line 123"/>
          <p:cNvSpPr>
            <a:spLocks noChangeShapeType="1"/>
          </p:cNvSpPr>
          <p:nvPr/>
        </p:nvSpPr>
        <p:spPr bwMode="auto">
          <a:xfrm>
            <a:off x="2925763" y="5821363"/>
            <a:ext cx="1666875" cy="422275"/>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200"/>
          </a:p>
        </p:txBody>
      </p:sp>
    </p:spTree>
    <p:extLst>
      <p:ext uri="{BB962C8B-B14F-4D97-AF65-F5344CB8AC3E}">
        <p14:creationId xmlns:p14="http://schemas.microsoft.com/office/powerpoint/2010/main" val="32455349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7" name="AutoShape 5"/>
          <p:cNvSpPr>
            <a:spLocks noChangeArrowheads="1"/>
          </p:cNvSpPr>
          <p:nvPr/>
        </p:nvSpPr>
        <p:spPr bwMode="auto">
          <a:xfrm>
            <a:off x="1944688" y="1295400"/>
            <a:ext cx="1939925" cy="603250"/>
          </a:xfrm>
          <a:prstGeom prst="roundRect">
            <a:avLst>
              <a:gd name="adj" fmla="val 47569"/>
            </a:avLst>
          </a:prstGeom>
          <a:noFill/>
          <a:ln w="19050">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r>
              <a:rPr lang="en-US" sz="1600" u="none">
                <a:solidFill>
                  <a:srgbClr val="000000"/>
                </a:solidFill>
              </a:rPr>
              <a:t>System design (Ch. 6 &amp; 7</a:t>
            </a:r>
            <a:r>
              <a:rPr lang="en-US" sz="1600"/>
              <a:t>)</a:t>
            </a:r>
          </a:p>
          <a:p>
            <a:endParaRPr lang="en-US" sz="1600"/>
          </a:p>
        </p:txBody>
      </p:sp>
      <p:sp>
        <p:nvSpPr>
          <p:cNvPr id="69639" name="AutoShape 7"/>
          <p:cNvSpPr>
            <a:spLocks noChangeArrowheads="1"/>
          </p:cNvSpPr>
          <p:nvPr/>
        </p:nvSpPr>
        <p:spPr bwMode="auto">
          <a:xfrm>
            <a:off x="5473700" y="2938463"/>
            <a:ext cx="1941513" cy="568325"/>
          </a:xfrm>
          <a:prstGeom prst="roundRect">
            <a:avLst>
              <a:gd name="adj" fmla="val 47569"/>
            </a:avLst>
          </a:prstGeom>
          <a:noFill/>
          <a:ln w="19050">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r>
              <a:rPr lang="en-US" sz="1600" u="none">
                <a:solidFill>
                  <a:srgbClr val="000000"/>
                </a:solidFill>
              </a:rPr>
              <a:t>Object design (Ch. 8 &amp; 9</a:t>
            </a:r>
            <a:r>
              <a:rPr lang="en-US" sz="1600" u="none"/>
              <a:t>)</a:t>
            </a:r>
          </a:p>
          <a:p>
            <a:endParaRPr lang="en-US" sz="1600"/>
          </a:p>
        </p:txBody>
      </p:sp>
      <p:sp>
        <p:nvSpPr>
          <p:cNvPr id="69641" name="AutoShape 9"/>
          <p:cNvSpPr>
            <a:spLocks noChangeArrowheads="1"/>
          </p:cNvSpPr>
          <p:nvPr/>
        </p:nvSpPr>
        <p:spPr bwMode="auto">
          <a:xfrm>
            <a:off x="5375275" y="4721225"/>
            <a:ext cx="1941513" cy="628650"/>
          </a:xfrm>
          <a:prstGeom prst="roundRect">
            <a:avLst>
              <a:gd name="adj" fmla="val 47380"/>
            </a:avLst>
          </a:prstGeom>
          <a:noFill/>
          <a:ln w="19050">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r>
              <a:rPr lang="en-US" sz="1600" u="none">
                <a:solidFill>
                  <a:srgbClr val="000000"/>
                </a:solidFill>
              </a:rPr>
              <a:t>Implementation </a:t>
            </a:r>
          </a:p>
          <a:p>
            <a:r>
              <a:rPr lang="en-US" sz="1600" u="none">
                <a:solidFill>
                  <a:srgbClr val="000000"/>
                </a:solidFill>
              </a:rPr>
              <a:t>(Ch. 10)</a:t>
            </a:r>
            <a:endParaRPr lang="en-US" sz="1600"/>
          </a:p>
          <a:p>
            <a:endParaRPr lang="en-US" sz="1600"/>
          </a:p>
        </p:txBody>
      </p:sp>
      <p:sp>
        <p:nvSpPr>
          <p:cNvPr id="69643" name="Rectangle 11"/>
          <p:cNvSpPr>
            <a:spLocks noChangeArrowheads="1"/>
          </p:cNvSpPr>
          <p:nvPr/>
        </p:nvSpPr>
        <p:spPr bwMode="auto">
          <a:xfrm>
            <a:off x="6335713" y="3917950"/>
            <a:ext cx="1608137" cy="392113"/>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600"/>
              <a:t>object design model</a:t>
            </a:r>
          </a:p>
        </p:txBody>
      </p:sp>
      <p:sp>
        <p:nvSpPr>
          <p:cNvPr id="69648" name="Rectangle 16"/>
          <p:cNvSpPr>
            <a:spLocks noChangeArrowheads="1"/>
          </p:cNvSpPr>
          <p:nvPr/>
        </p:nvSpPr>
        <p:spPr bwMode="auto">
          <a:xfrm>
            <a:off x="1022350" y="2938463"/>
            <a:ext cx="1587500" cy="392112"/>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600"/>
              <a:t>design goals</a:t>
            </a:r>
          </a:p>
        </p:txBody>
      </p:sp>
      <p:sp>
        <p:nvSpPr>
          <p:cNvPr id="69651" name="Rectangle 19"/>
          <p:cNvSpPr>
            <a:spLocks noChangeArrowheads="1"/>
          </p:cNvSpPr>
          <p:nvPr/>
        </p:nvSpPr>
        <p:spPr bwMode="auto">
          <a:xfrm>
            <a:off x="4551363" y="1976438"/>
            <a:ext cx="1589087" cy="373062"/>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nSpc>
                <a:spcPct val="70000"/>
              </a:lnSpc>
            </a:pPr>
            <a:r>
              <a:rPr lang="en-US" sz="1600"/>
              <a:t>subsystem decomposition</a:t>
            </a:r>
          </a:p>
        </p:txBody>
      </p:sp>
      <p:sp>
        <p:nvSpPr>
          <p:cNvPr id="69656" name="Rectangle 24"/>
          <p:cNvSpPr>
            <a:spLocks noChangeArrowheads="1"/>
          </p:cNvSpPr>
          <p:nvPr/>
        </p:nvSpPr>
        <p:spPr bwMode="auto">
          <a:xfrm>
            <a:off x="3100388" y="4957763"/>
            <a:ext cx="1589087" cy="392112"/>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600"/>
              <a:t>source code</a:t>
            </a:r>
          </a:p>
        </p:txBody>
      </p:sp>
      <p:sp>
        <p:nvSpPr>
          <p:cNvPr id="69659" name="AutoShape 27"/>
          <p:cNvSpPr>
            <a:spLocks noChangeArrowheads="1"/>
          </p:cNvSpPr>
          <p:nvPr/>
        </p:nvSpPr>
        <p:spPr bwMode="auto">
          <a:xfrm>
            <a:off x="1395413" y="5603875"/>
            <a:ext cx="1939925" cy="392113"/>
          </a:xfrm>
          <a:prstGeom prst="roundRect">
            <a:avLst>
              <a:gd name="adj" fmla="val 47569"/>
            </a:avLst>
          </a:prstGeom>
          <a:noFill/>
          <a:ln w="19050">
            <a:solidFill>
              <a:srgbClr val="000000"/>
            </a:solidFill>
            <a:round/>
            <a:headEnd/>
            <a:tailEnd/>
          </a:ln>
          <a:extLst>
            <a:ext uri="{909E8E84-426E-40dd-AFC4-6F175D3DCCD1}">
              <a14:hiddenFill xmlns:a14="http://schemas.microsoft.com/office/drawing/2010/main" xmlns="">
                <a:solidFill>
                  <a:srgbClr val="FFFFFF"/>
                </a:solidFill>
              </a14:hiddenFill>
            </a:ext>
          </a:extLst>
        </p:spPr>
        <p:txBody>
          <a:bodyPr/>
          <a:lstStyle/>
          <a:p>
            <a:r>
              <a:rPr lang="en-US" sz="1600" u="none">
                <a:solidFill>
                  <a:srgbClr val="000000"/>
                </a:solidFill>
              </a:rPr>
              <a:t>Test (Ch. 11)</a:t>
            </a:r>
            <a:endParaRPr lang="en-US" sz="1600"/>
          </a:p>
          <a:p>
            <a:endParaRPr lang="en-US" sz="1600"/>
          </a:p>
        </p:txBody>
      </p:sp>
      <p:sp>
        <p:nvSpPr>
          <p:cNvPr id="69662" name="Rectangle 30"/>
          <p:cNvSpPr>
            <a:spLocks noChangeArrowheads="1"/>
          </p:cNvSpPr>
          <p:nvPr/>
        </p:nvSpPr>
        <p:spPr bwMode="auto">
          <a:xfrm>
            <a:off x="3727450" y="6035675"/>
            <a:ext cx="1941513" cy="392113"/>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600"/>
              <a:t>deliverable system</a:t>
            </a:r>
          </a:p>
        </p:txBody>
      </p:sp>
      <p:sp>
        <p:nvSpPr>
          <p:cNvPr id="69703" name="Rectangle 71"/>
          <p:cNvSpPr>
            <a:spLocks noChangeArrowheads="1"/>
          </p:cNvSpPr>
          <p:nvPr/>
        </p:nvSpPr>
        <p:spPr bwMode="auto">
          <a:xfrm>
            <a:off x="3825875" y="3917950"/>
            <a:ext cx="1589088" cy="373063"/>
          </a:xfrm>
          <a:prstGeom prst="rect">
            <a:avLst/>
          </a:prstGeom>
          <a:noFill/>
          <a:ln w="19050">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r>
              <a:rPr lang="en-US" sz="1600"/>
              <a:t>class diagram</a:t>
            </a:r>
          </a:p>
        </p:txBody>
      </p:sp>
      <p:sp>
        <p:nvSpPr>
          <p:cNvPr id="69706" name="Line 74"/>
          <p:cNvSpPr>
            <a:spLocks noChangeShapeType="1"/>
          </p:cNvSpPr>
          <p:nvPr/>
        </p:nvSpPr>
        <p:spPr bwMode="auto">
          <a:xfrm>
            <a:off x="5394325" y="4114800"/>
            <a:ext cx="941388" cy="1588"/>
          </a:xfrm>
          <a:prstGeom prst="line">
            <a:avLst/>
          </a:prstGeom>
          <a:noFill/>
          <a:ln w="19050">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sz="1600"/>
          </a:p>
        </p:txBody>
      </p:sp>
      <p:sp>
        <p:nvSpPr>
          <p:cNvPr id="69761" name="Line 129"/>
          <p:cNvSpPr>
            <a:spLocks noChangeShapeType="1"/>
          </p:cNvSpPr>
          <p:nvPr/>
        </p:nvSpPr>
        <p:spPr bwMode="auto">
          <a:xfrm>
            <a:off x="2943225" y="1898650"/>
            <a:ext cx="1608138" cy="258763"/>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2" name="Line 130"/>
          <p:cNvSpPr>
            <a:spLocks noChangeShapeType="1"/>
          </p:cNvSpPr>
          <p:nvPr/>
        </p:nvSpPr>
        <p:spPr bwMode="auto">
          <a:xfrm>
            <a:off x="2943225" y="1898650"/>
            <a:ext cx="2530475" cy="131445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3" name="Line 131"/>
          <p:cNvSpPr>
            <a:spLocks noChangeShapeType="1"/>
          </p:cNvSpPr>
          <p:nvPr/>
        </p:nvSpPr>
        <p:spPr bwMode="auto">
          <a:xfrm flipH="1">
            <a:off x="1817688" y="1898650"/>
            <a:ext cx="1162050" cy="1039813"/>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4" name="Line 132"/>
          <p:cNvSpPr>
            <a:spLocks noChangeShapeType="1"/>
          </p:cNvSpPr>
          <p:nvPr/>
        </p:nvSpPr>
        <p:spPr bwMode="auto">
          <a:xfrm>
            <a:off x="2620963" y="3143250"/>
            <a:ext cx="2852737" cy="15875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5" name="Line 133"/>
          <p:cNvSpPr>
            <a:spLocks noChangeShapeType="1"/>
          </p:cNvSpPr>
          <p:nvPr/>
        </p:nvSpPr>
        <p:spPr bwMode="auto">
          <a:xfrm>
            <a:off x="5375275" y="2349500"/>
            <a:ext cx="1060450" cy="588963"/>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6" name="Line 134"/>
          <p:cNvSpPr>
            <a:spLocks noChangeShapeType="1"/>
          </p:cNvSpPr>
          <p:nvPr/>
        </p:nvSpPr>
        <p:spPr bwMode="auto">
          <a:xfrm>
            <a:off x="6551613" y="3506788"/>
            <a:ext cx="522287" cy="411162"/>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7" name="Line 135"/>
          <p:cNvSpPr>
            <a:spLocks noChangeShapeType="1"/>
          </p:cNvSpPr>
          <p:nvPr/>
        </p:nvSpPr>
        <p:spPr bwMode="auto">
          <a:xfrm flipH="1">
            <a:off x="6335713" y="4310063"/>
            <a:ext cx="803275" cy="411162"/>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8" name="Line 136"/>
          <p:cNvSpPr>
            <a:spLocks noChangeShapeType="1"/>
          </p:cNvSpPr>
          <p:nvPr/>
        </p:nvSpPr>
        <p:spPr bwMode="auto">
          <a:xfrm flipH="1">
            <a:off x="4689475" y="4957763"/>
            <a:ext cx="685800" cy="179387"/>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69" name="Line 137"/>
          <p:cNvSpPr>
            <a:spLocks noChangeShapeType="1"/>
          </p:cNvSpPr>
          <p:nvPr/>
        </p:nvSpPr>
        <p:spPr bwMode="auto">
          <a:xfrm>
            <a:off x="2478088" y="5995988"/>
            <a:ext cx="1249362" cy="258762"/>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69770" name="Line 138"/>
          <p:cNvSpPr>
            <a:spLocks noChangeShapeType="1"/>
          </p:cNvSpPr>
          <p:nvPr/>
        </p:nvSpPr>
        <p:spPr bwMode="auto">
          <a:xfrm flipH="1">
            <a:off x="2374900" y="5159375"/>
            <a:ext cx="685800" cy="444500"/>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sz="1600"/>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939928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1.3 Software vs. Program</a:t>
            </a:r>
          </a:p>
        </p:txBody>
      </p:sp>
      <p:sp>
        <p:nvSpPr>
          <p:cNvPr id="3" name="Content Placeholder 2"/>
          <p:cNvSpPr>
            <a:spLocks noGrp="1"/>
          </p:cNvSpPr>
          <p:nvPr>
            <p:ph idx="1"/>
          </p:nvPr>
        </p:nvSpPr>
        <p:spPr/>
        <p:txBody>
          <a:bodyPr/>
          <a:lstStyle/>
          <a:p>
            <a:pPr algn="just"/>
            <a:r>
              <a:rPr lang="en-US" dirty="0"/>
              <a:t>“computer software, or just software, is a collection of </a:t>
            </a:r>
            <a:r>
              <a:rPr lang="en-US" u="sng" dirty="0"/>
              <a:t>computer programs </a:t>
            </a:r>
            <a:r>
              <a:rPr lang="en-US" dirty="0"/>
              <a:t>and </a:t>
            </a:r>
            <a:r>
              <a:rPr lang="en-US" u="sng" dirty="0"/>
              <a:t>related data </a:t>
            </a:r>
            <a:r>
              <a:rPr lang="en-US" dirty="0"/>
              <a:t>that provide the instructions for telling a computer what to do and how to do it”</a:t>
            </a:r>
          </a:p>
          <a:p>
            <a:pPr marL="465137" lvl="1" indent="0">
              <a:buNone/>
            </a:pPr>
            <a:r>
              <a:rPr lang="en-US" dirty="0"/>
              <a:t>     From </a:t>
            </a:r>
            <a:r>
              <a:rPr lang="en-US" dirty="0" err="1"/>
              <a:t>wikipedia</a:t>
            </a:r>
            <a:endParaRPr lang="en-US" dirty="0"/>
          </a:p>
          <a:p>
            <a:pPr marL="0" indent="0">
              <a:buNone/>
            </a:pPr>
            <a:endParaRPr lang="en-US" dirty="0"/>
          </a:p>
          <a:p>
            <a:pPr marL="0" indent="0">
              <a:buNone/>
            </a:pPr>
            <a:r>
              <a:rPr lang="en-US" sz="2400" b="1" dirty="0">
                <a:solidFill>
                  <a:srgbClr val="FF0000"/>
                </a:solidFill>
              </a:rPr>
              <a:t>Software =</a:t>
            </a:r>
          </a:p>
          <a:p>
            <a:pPr marL="0" indent="0">
              <a:buNone/>
            </a:pPr>
            <a:r>
              <a:rPr lang="en-US" sz="2400" b="1" dirty="0">
                <a:solidFill>
                  <a:srgbClr val="FF0000"/>
                </a:solidFill>
              </a:rPr>
              <a:t>Programs + Data + Associated Documentation</a:t>
            </a:r>
            <a:endParaRPr lang="en-US" sz="2400" dirty="0"/>
          </a:p>
        </p:txBody>
      </p:sp>
    </p:spTree>
    <p:extLst>
      <p:ext uri="{BB962C8B-B14F-4D97-AF65-F5344CB8AC3E}">
        <p14:creationId xmlns:p14="http://schemas.microsoft.com/office/powerpoint/2010/main" val="48346215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431800" y="1268413"/>
            <a:ext cx="5283170" cy="5065712"/>
          </a:xfrm>
        </p:spPr>
        <p:txBody>
          <a:bodyPr/>
          <a:lstStyle/>
          <a:p>
            <a:r>
              <a:rPr lang="en-US" dirty="0" err="1"/>
              <a:t>TicketDistributor</a:t>
            </a:r>
            <a:endParaRPr lang="en-US" dirty="0"/>
          </a:p>
          <a:p>
            <a:pPr lvl="1"/>
            <a:r>
              <a:rPr lang="en-US" dirty="0"/>
              <a:t>Travelers have the option of selecting a ticket for a single trip or for multiple trips, or selecting a time card for a day or a week</a:t>
            </a:r>
          </a:p>
          <a:p>
            <a:pPr lvl="1"/>
            <a:r>
              <a:rPr lang="en-US" dirty="0"/>
              <a:t>Compute the price</a:t>
            </a:r>
          </a:p>
          <a:p>
            <a:pPr lvl="1"/>
            <a:r>
              <a:rPr lang="en-US" dirty="0"/>
              <a:t>Handle exceptions</a:t>
            </a:r>
          </a:p>
        </p:txBody>
      </p:sp>
      <p:pic>
        <p:nvPicPr>
          <p:cNvPr id="4" name="Picture 3"/>
          <p:cNvPicPr>
            <a:picLocks noChangeAspect="1"/>
          </p:cNvPicPr>
          <p:nvPr/>
        </p:nvPicPr>
        <p:blipFill>
          <a:blip r:embed="rId3"/>
          <a:stretch>
            <a:fillRect/>
          </a:stretch>
        </p:blipFill>
        <p:spPr>
          <a:xfrm>
            <a:off x="5562574" y="1422388"/>
            <a:ext cx="3289300" cy="2463800"/>
          </a:xfrm>
          <a:prstGeom prst="rect">
            <a:avLst/>
          </a:prstGeom>
        </p:spPr>
      </p:pic>
    </p:spTree>
    <p:extLst>
      <p:ext uri="{BB962C8B-B14F-4D97-AF65-F5344CB8AC3E}">
        <p14:creationId xmlns:p14="http://schemas.microsoft.com/office/powerpoint/2010/main" val="56154356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Requirement Elicitation</a:t>
            </a:r>
          </a:p>
        </p:txBody>
      </p:sp>
      <p:sp>
        <p:nvSpPr>
          <p:cNvPr id="3" name="Content Placeholder 2"/>
          <p:cNvSpPr>
            <a:spLocks noGrp="1"/>
          </p:cNvSpPr>
          <p:nvPr>
            <p:ph idx="1"/>
          </p:nvPr>
        </p:nvSpPr>
        <p:spPr>
          <a:xfrm>
            <a:off x="420939" y="762070"/>
            <a:ext cx="8229600" cy="5065712"/>
          </a:xfrm>
        </p:spPr>
        <p:txBody>
          <a:bodyPr/>
          <a:lstStyle/>
          <a:p>
            <a:r>
              <a:rPr lang="en-US" sz="2000" dirty="0"/>
              <a:t>Use case name: </a:t>
            </a:r>
            <a:r>
              <a:rPr lang="en-US" sz="2000" dirty="0" err="1"/>
              <a:t>PurchaseOneWayTicket</a:t>
            </a:r>
            <a:endParaRPr lang="en-US" sz="2000" dirty="0"/>
          </a:p>
          <a:p>
            <a:r>
              <a:rPr lang="en-US" sz="2000" dirty="0"/>
              <a:t>Participating actor: Initiated by Traveler</a:t>
            </a:r>
          </a:p>
          <a:p>
            <a:r>
              <a:rPr lang="en-US" sz="2000" dirty="0"/>
              <a:t>Flow of events:</a:t>
            </a:r>
          </a:p>
          <a:p>
            <a:pPr marL="1085850" lvl="1" indent="-457200">
              <a:buFont typeface="+mj-lt"/>
              <a:buAutoNum type="arabicPeriod"/>
            </a:pPr>
            <a:r>
              <a:rPr lang="en-US" sz="1800" dirty="0"/>
              <a:t>The Traveler selects the zone in which the destination station is located</a:t>
            </a:r>
          </a:p>
          <a:p>
            <a:pPr marL="1085850" lvl="1" indent="-457200">
              <a:buFont typeface="+mj-lt"/>
              <a:buAutoNum type="arabicPeriod"/>
            </a:pPr>
            <a:r>
              <a:rPr lang="en-US" sz="1800" dirty="0"/>
              <a:t>The </a:t>
            </a:r>
            <a:r>
              <a:rPr lang="en-US" sz="1800" dirty="0" err="1"/>
              <a:t>TicketDistributor</a:t>
            </a:r>
            <a:r>
              <a:rPr lang="en-US" sz="1800" dirty="0"/>
              <a:t> displays the price of the ticket</a:t>
            </a:r>
          </a:p>
          <a:p>
            <a:pPr marL="1085850" lvl="1" indent="-457200">
              <a:buFont typeface="+mj-lt"/>
              <a:buAutoNum type="arabicPeriod"/>
            </a:pPr>
            <a:r>
              <a:rPr lang="en-US" sz="1800" dirty="0"/>
              <a:t>The Traveler inserts an amount of money that is at least as much as the price of the ticket</a:t>
            </a:r>
          </a:p>
          <a:p>
            <a:pPr marL="1085850" lvl="1" indent="-457200">
              <a:buFont typeface="+mj-lt"/>
              <a:buAutoNum type="arabicPeriod"/>
            </a:pPr>
            <a:r>
              <a:rPr lang="en-US" sz="1800" dirty="0"/>
              <a:t>The </a:t>
            </a:r>
            <a:r>
              <a:rPr lang="en-US" sz="1800" dirty="0" err="1"/>
              <a:t>TicketDistributor</a:t>
            </a:r>
            <a:r>
              <a:rPr lang="en-US" sz="1800" dirty="0"/>
              <a:t> issues the specified ticket to the Traveler and returns any change</a:t>
            </a:r>
          </a:p>
          <a:p>
            <a:pPr marL="620713" indent="-457200">
              <a:buFont typeface="Arial"/>
              <a:buChar char="•"/>
            </a:pPr>
            <a:r>
              <a:rPr lang="en-US" sz="2000" dirty="0"/>
              <a:t>Entry condition: The traveler strands in front of the </a:t>
            </a:r>
            <a:r>
              <a:rPr lang="en-US" sz="2000" dirty="0" err="1"/>
              <a:t>TicketDistributor</a:t>
            </a:r>
            <a:r>
              <a:rPr lang="en-US" sz="2000" dirty="0"/>
              <a:t>, which may be located at the station of origin or at another station</a:t>
            </a:r>
          </a:p>
          <a:p>
            <a:pPr marL="620713" indent="-457200">
              <a:buFont typeface="Arial"/>
              <a:buChar char="•"/>
            </a:pPr>
            <a:r>
              <a:rPr lang="en-US" sz="2000" dirty="0"/>
              <a:t>Exit condition: The traveler holds a valid ticket and any excess change</a:t>
            </a:r>
          </a:p>
          <a:p>
            <a:pPr marL="620713" indent="-457200">
              <a:buFont typeface="Arial"/>
              <a:buChar char="•"/>
            </a:pPr>
            <a:r>
              <a:rPr lang="en-US" sz="2000" dirty="0"/>
              <a:t>Quality requirements: …</a:t>
            </a:r>
          </a:p>
        </p:txBody>
      </p:sp>
    </p:spTree>
    <p:extLst>
      <p:ext uri="{BB962C8B-B14F-4D97-AF65-F5344CB8AC3E}">
        <p14:creationId xmlns:p14="http://schemas.microsoft.com/office/powerpoint/2010/main" val="8337272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(2)Analysis</a:t>
            </a:r>
            <a:r>
              <a:rPr lang="en-US" altLang="zh-CN"/>
              <a:t>//</a:t>
            </a:r>
            <a:endParaRPr lang="en-US" dirty="0"/>
          </a:p>
        </p:txBody>
      </p:sp>
      <p:sp>
        <p:nvSpPr>
          <p:cNvPr id="3" name="Content Placeholder 2"/>
          <p:cNvSpPr>
            <a:spLocks noGrp="1"/>
          </p:cNvSpPr>
          <p:nvPr>
            <p:ph idx="1"/>
          </p:nvPr>
        </p:nvSpPr>
        <p:spPr/>
        <p:txBody>
          <a:bodyPr/>
          <a:lstStyle/>
          <a:p>
            <a:endParaRPr lang="en-US"/>
          </a:p>
        </p:txBody>
      </p:sp>
      <p:sp>
        <p:nvSpPr>
          <p:cNvPr id="4" name="Rectangle 10"/>
          <p:cNvSpPr>
            <a:spLocks noChangeArrowheads="1"/>
          </p:cNvSpPr>
          <p:nvPr/>
        </p:nvSpPr>
        <p:spPr bwMode="auto">
          <a:xfrm>
            <a:off x="2836863" y="1808163"/>
            <a:ext cx="0"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endParaRPr lang="en-US" sz="1400"/>
          </a:p>
        </p:txBody>
      </p:sp>
      <p:sp>
        <p:nvSpPr>
          <p:cNvPr id="5" name="Rectangle 12"/>
          <p:cNvSpPr>
            <a:spLocks noChangeArrowheads="1"/>
          </p:cNvSpPr>
          <p:nvPr/>
        </p:nvSpPr>
        <p:spPr bwMode="auto">
          <a:xfrm>
            <a:off x="3532188" y="1808163"/>
            <a:ext cx="0"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endParaRPr lang="en-US" sz="1400"/>
          </a:p>
        </p:txBody>
      </p:sp>
      <p:sp>
        <p:nvSpPr>
          <p:cNvPr id="6" name="Line 62"/>
          <p:cNvSpPr>
            <a:spLocks noChangeShapeType="1"/>
          </p:cNvSpPr>
          <p:nvPr/>
        </p:nvSpPr>
        <p:spPr bwMode="auto">
          <a:xfrm>
            <a:off x="909638" y="2587625"/>
            <a:ext cx="1984375"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7" name="Rectangle 63"/>
          <p:cNvSpPr>
            <a:spLocks noChangeArrowheads="1"/>
          </p:cNvSpPr>
          <p:nvPr/>
        </p:nvSpPr>
        <p:spPr bwMode="auto">
          <a:xfrm>
            <a:off x="1392238" y="2406650"/>
            <a:ext cx="1276350"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selectZone()</a:t>
            </a:r>
            <a:endParaRPr lang="en-US" sz="1400"/>
          </a:p>
        </p:txBody>
      </p:sp>
      <p:sp>
        <p:nvSpPr>
          <p:cNvPr id="8" name="Line 65"/>
          <p:cNvSpPr>
            <a:spLocks noChangeShapeType="1"/>
          </p:cNvSpPr>
          <p:nvPr/>
        </p:nvSpPr>
        <p:spPr bwMode="auto">
          <a:xfrm>
            <a:off x="3086100" y="2659063"/>
            <a:ext cx="1797050"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9" name="Rectangle 66"/>
          <p:cNvSpPr>
            <a:spLocks noChangeArrowheads="1"/>
          </p:cNvSpPr>
          <p:nvPr/>
        </p:nvSpPr>
        <p:spPr bwMode="auto">
          <a:xfrm>
            <a:off x="3336925" y="2478088"/>
            <a:ext cx="1063625"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getPrice()</a:t>
            </a:r>
            <a:endParaRPr lang="en-US" sz="1400"/>
          </a:p>
        </p:txBody>
      </p:sp>
      <p:sp>
        <p:nvSpPr>
          <p:cNvPr id="10" name="Rectangle 67"/>
          <p:cNvSpPr>
            <a:spLocks noChangeArrowheads="1"/>
          </p:cNvSpPr>
          <p:nvPr/>
        </p:nvSpPr>
        <p:spPr bwMode="auto">
          <a:xfrm>
            <a:off x="4883150" y="2633663"/>
            <a:ext cx="215900" cy="265112"/>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11" name="Rectangle 69"/>
          <p:cNvSpPr>
            <a:spLocks noChangeArrowheads="1"/>
          </p:cNvSpPr>
          <p:nvPr/>
        </p:nvSpPr>
        <p:spPr bwMode="auto">
          <a:xfrm>
            <a:off x="2894013" y="3568700"/>
            <a:ext cx="192087" cy="35877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12" name="Line 72"/>
          <p:cNvSpPr>
            <a:spLocks noChangeShapeType="1"/>
          </p:cNvSpPr>
          <p:nvPr/>
        </p:nvSpPr>
        <p:spPr bwMode="auto">
          <a:xfrm>
            <a:off x="931863" y="3568700"/>
            <a:ext cx="1962150"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3" name="Rectangle 73"/>
          <p:cNvSpPr>
            <a:spLocks noChangeArrowheads="1"/>
          </p:cNvSpPr>
          <p:nvPr/>
        </p:nvSpPr>
        <p:spPr bwMode="auto">
          <a:xfrm>
            <a:off x="1289050" y="3363913"/>
            <a:ext cx="1489075"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insertChange()</a:t>
            </a:r>
            <a:endParaRPr lang="en-US" sz="1400"/>
          </a:p>
        </p:txBody>
      </p:sp>
      <p:sp>
        <p:nvSpPr>
          <p:cNvPr id="14" name="Line 75"/>
          <p:cNvSpPr>
            <a:spLocks noChangeShapeType="1"/>
          </p:cNvSpPr>
          <p:nvPr/>
        </p:nvSpPr>
        <p:spPr bwMode="auto">
          <a:xfrm>
            <a:off x="3086100" y="3665538"/>
            <a:ext cx="3306763" cy="1587"/>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5" name="Rectangle 76"/>
          <p:cNvSpPr>
            <a:spLocks noChangeArrowheads="1"/>
          </p:cNvSpPr>
          <p:nvPr/>
        </p:nvSpPr>
        <p:spPr bwMode="auto">
          <a:xfrm>
            <a:off x="3362325" y="3484563"/>
            <a:ext cx="1595438"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updateBalance()</a:t>
            </a:r>
            <a:endParaRPr lang="en-US" sz="1400"/>
          </a:p>
        </p:txBody>
      </p:sp>
      <p:sp>
        <p:nvSpPr>
          <p:cNvPr id="16" name="Rectangle 79"/>
          <p:cNvSpPr>
            <a:spLocks noChangeArrowheads="1"/>
          </p:cNvSpPr>
          <p:nvPr/>
        </p:nvSpPr>
        <p:spPr bwMode="auto">
          <a:xfrm>
            <a:off x="2894013" y="4359275"/>
            <a:ext cx="192087" cy="98266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17" name="Line 82"/>
          <p:cNvSpPr>
            <a:spLocks noChangeShapeType="1"/>
          </p:cNvSpPr>
          <p:nvPr/>
        </p:nvSpPr>
        <p:spPr bwMode="auto">
          <a:xfrm>
            <a:off x="909638" y="4359275"/>
            <a:ext cx="1984375"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8" name="Rectangle 83"/>
          <p:cNvSpPr>
            <a:spLocks noChangeArrowheads="1"/>
          </p:cNvSpPr>
          <p:nvPr/>
        </p:nvSpPr>
        <p:spPr bwMode="auto">
          <a:xfrm>
            <a:off x="1365250" y="4083050"/>
            <a:ext cx="1489075"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insertChange()</a:t>
            </a:r>
            <a:endParaRPr lang="en-US" sz="1400"/>
          </a:p>
        </p:txBody>
      </p:sp>
      <p:sp>
        <p:nvSpPr>
          <p:cNvPr id="19" name="Freeform 84"/>
          <p:cNvSpPr>
            <a:spLocks/>
          </p:cNvSpPr>
          <p:nvPr/>
        </p:nvSpPr>
        <p:spPr bwMode="auto">
          <a:xfrm>
            <a:off x="573088" y="1390650"/>
            <a:ext cx="239712" cy="669925"/>
          </a:xfrm>
          <a:custGeom>
            <a:avLst/>
            <a:gdLst>
              <a:gd name="T0" fmla="*/ 88 w 88"/>
              <a:gd name="T1" fmla="*/ 0 h 245"/>
              <a:gd name="T2" fmla="*/ 88 w 88"/>
              <a:gd name="T3" fmla="*/ 158 h 245"/>
              <a:gd name="T4" fmla="*/ 0 w 88"/>
              <a:gd name="T5" fmla="*/ 245 h 245"/>
            </a:gdLst>
            <a:ahLst/>
            <a:cxnLst>
              <a:cxn ang="0">
                <a:pos x="T0" y="T1"/>
              </a:cxn>
              <a:cxn ang="0">
                <a:pos x="T2" y="T3"/>
              </a:cxn>
              <a:cxn ang="0">
                <a:pos x="T4" y="T5"/>
              </a:cxn>
            </a:cxnLst>
            <a:rect l="0" t="0" r="r" b="b"/>
            <a:pathLst>
              <a:path w="88" h="245">
                <a:moveTo>
                  <a:pt x="88" y="0"/>
                </a:moveTo>
                <a:lnTo>
                  <a:pt x="88" y="158"/>
                </a:lnTo>
                <a:lnTo>
                  <a:pt x="0" y="245"/>
                </a:lnTo>
              </a:path>
            </a:pathLst>
          </a:custGeom>
          <a:noFill/>
          <a:ln w="14288">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20" name="Line 85"/>
          <p:cNvSpPr>
            <a:spLocks noChangeShapeType="1"/>
          </p:cNvSpPr>
          <p:nvPr/>
        </p:nvSpPr>
        <p:spPr bwMode="auto">
          <a:xfrm>
            <a:off x="812800" y="1822450"/>
            <a:ext cx="238125" cy="238125"/>
          </a:xfrm>
          <a:prstGeom prst="line">
            <a:avLst/>
          </a:prstGeom>
          <a:noFill/>
          <a:ln w="1428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1" name="Line 86"/>
          <p:cNvSpPr>
            <a:spLocks noChangeShapeType="1"/>
          </p:cNvSpPr>
          <p:nvPr/>
        </p:nvSpPr>
        <p:spPr bwMode="auto">
          <a:xfrm>
            <a:off x="573088" y="1557338"/>
            <a:ext cx="477837" cy="1587"/>
          </a:xfrm>
          <a:prstGeom prst="line">
            <a:avLst/>
          </a:prstGeom>
          <a:noFill/>
          <a:ln w="14288">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2" name="Oval 87"/>
          <p:cNvSpPr>
            <a:spLocks noChangeArrowheads="1"/>
          </p:cNvSpPr>
          <p:nvPr/>
        </p:nvSpPr>
        <p:spPr bwMode="auto">
          <a:xfrm>
            <a:off x="693738" y="1198563"/>
            <a:ext cx="238125" cy="241300"/>
          </a:xfrm>
          <a:prstGeom prst="ellipse">
            <a:avLst/>
          </a:prstGeom>
          <a:solidFill>
            <a:srgbClr val="FFFFFF"/>
          </a:solidFill>
          <a:ln w="14288">
            <a:solidFill>
              <a:srgbClr val="000000"/>
            </a:solidFill>
            <a:round/>
            <a:headEnd/>
            <a:tailEnd/>
          </a:ln>
        </p:spPr>
        <p:txBody>
          <a:bodyPr/>
          <a:lstStyle/>
          <a:p>
            <a:endParaRPr lang="en-US"/>
          </a:p>
        </p:txBody>
      </p:sp>
      <p:sp>
        <p:nvSpPr>
          <p:cNvPr id="23" name="Rectangle 88"/>
          <p:cNvSpPr>
            <a:spLocks noChangeArrowheads="1"/>
          </p:cNvSpPr>
          <p:nvPr/>
        </p:nvSpPr>
        <p:spPr bwMode="auto">
          <a:xfrm>
            <a:off x="388938" y="2095500"/>
            <a:ext cx="957262"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a:solidFill>
                  <a:srgbClr val="000000"/>
                </a:solidFill>
              </a:rPr>
              <a:t>:Traveler</a:t>
            </a:r>
            <a:endParaRPr lang="en-US" sz="1400"/>
          </a:p>
        </p:txBody>
      </p:sp>
      <p:sp>
        <p:nvSpPr>
          <p:cNvPr id="24" name="Rectangle 98"/>
          <p:cNvSpPr>
            <a:spLocks noChangeArrowheads="1"/>
          </p:cNvSpPr>
          <p:nvPr/>
        </p:nvSpPr>
        <p:spPr bwMode="auto">
          <a:xfrm>
            <a:off x="1419225" y="2790825"/>
            <a:ext cx="957263"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amountDue</a:t>
            </a:r>
            <a:endParaRPr lang="en-US" sz="1400"/>
          </a:p>
        </p:txBody>
      </p:sp>
      <p:sp>
        <p:nvSpPr>
          <p:cNvPr id="25" name="Rectangle 107"/>
          <p:cNvSpPr>
            <a:spLocks noChangeArrowheads="1"/>
          </p:cNvSpPr>
          <p:nvPr/>
        </p:nvSpPr>
        <p:spPr bwMode="auto">
          <a:xfrm>
            <a:off x="1401763" y="3700463"/>
            <a:ext cx="957262"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amountDue</a:t>
            </a:r>
            <a:endParaRPr lang="en-US" sz="1400"/>
          </a:p>
        </p:txBody>
      </p:sp>
      <p:sp>
        <p:nvSpPr>
          <p:cNvPr id="26" name="Line 109"/>
          <p:cNvSpPr>
            <a:spLocks noChangeShapeType="1"/>
          </p:cNvSpPr>
          <p:nvPr/>
        </p:nvSpPr>
        <p:spPr bwMode="auto">
          <a:xfrm flipH="1">
            <a:off x="931863" y="4862513"/>
            <a:ext cx="1941512"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27" name="Rectangle 110"/>
          <p:cNvSpPr>
            <a:spLocks noChangeArrowheads="1"/>
          </p:cNvSpPr>
          <p:nvPr/>
        </p:nvSpPr>
        <p:spPr bwMode="auto">
          <a:xfrm>
            <a:off x="1236663" y="4611688"/>
            <a:ext cx="1595437"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acknowledgement</a:t>
            </a:r>
            <a:endParaRPr lang="en-US" sz="1400"/>
          </a:p>
        </p:txBody>
      </p:sp>
      <p:sp>
        <p:nvSpPr>
          <p:cNvPr id="28" name="Line 129"/>
          <p:cNvSpPr>
            <a:spLocks noChangeShapeType="1"/>
          </p:cNvSpPr>
          <p:nvPr/>
        </p:nvSpPr>
        <p:spPr bwMode="auto">
          <a:xfrm>
            <a:off x="3086100" y="4456113"/>
            <a:ext cx="3306763" cy="1587"/>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29" name="Rectangle 130"/>
          <p:cNvSpPr>
            <a:spLocks noChangeArrowheads="1"/>
          </p:cNvSpPr>
          <p:nvPr/>
        </p:nvSpPr>
        <p:spPr bwMode="auto">
          <a:xfrm>
            <a:off x="3362325" y="4275138"/>
            <a:ext cx="1595438" cy="169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updateBalance()</a:t>
            </a:r>
            <a:endParaRPr lang="en-US" sz="1400"/>
          </a:p>
        </p:txBody>
      </p:sp>
      <p:sp>
        <p:nvSpPr>
          <p:cNvPr id="30" name="Line 134"/>
          <p:cNvSpPr>
            <a:spLocks noChangeShapeType="1"/>
          </p:cNvSpPr>
          <p:nvPr/>
        </p:nvSpPr>
        <p:spPr bwMode="auto">
          <a:xfrm>
            <a:off x="3109913" y="4933950"/>
            <a:ext cx="4189412" cy="3175"/>
          </a:xfrm>
          <a:prstGeom prst="line">
            <a:avLst/>
          </a:prstGeom>
          <a:noFill/>
          <a:ln w="19050">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31" name="Rectangle 135"/>
          <p:cNvSpPr>
            <a:spLocks noChangeArrowheads="1"/>
          </p:cNvSpPr>
          <p:nvPr/>
        </p:nvSpPr>
        <p:spPr bwMode="auto">
          <a:xfrm>
            <a:off x="3327400" y="4752975"/>
            <a:ext cx="850900"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«create»</a:t>
            </a:r>
            <a:endParaRPr lang="en-US" sz="1400"/>
          </a:p>
        </p:txBody>
      </p:sp>
      <p:sp>
        <p:nvSpPr>
          <p:cNvPr id="32" name="Rectangle 144"/>
          <p:cNvSpPr>
            <a:spLocks noChangeArrowheads="1"/>
          </p:cNvSpPr>
          <p:nvPr/>
        </p:nvSpPr>
        <p:spPr bwMode="auto">
          <a:xfrm>
            <a:off x="1338263" y="4968875"/>
            <a:ext cx="1382712" cy="1698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400" u="none">
                <a:solidFill>
                  <a:srgbClr val="000000"/>
                </a:solidFill>
              </a:rPr>
              <a:t>printedTicket</a:t>
            </a:r>
            <a:endParaRPr lang="en-US" sz="1400"/>
          </a:p>
        </p:txBody>
      </p:sp>
      <p:sp>
        <p:nvSpPr>
          <p:cNvPr id="33" name="Line 151"/>
          <p:cNvSpPr>
            <a:spLocks noChangeShapeType="1"/>
          </p:cNvSpPr>
          <p:nvPr/>
        </p:nvSpPr>
        <p:spPr bwMode="auto">
          <a:xfrm>
            <a:off x="6491288" y="2109788"/>
            <a:ext cx="0" cy="4383087"/>
          </a:xfrm>
          <a:prstGeom prst="line">
            <a:avLst/>
          </a:prstGeom>
          <a:noFill/>
          <a:ln w="19050">
            <a:solidFill>
              <a:srgbClr val="000000"/>
            </a:solidFill>
            <a:prstDash val="lg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4" name="Line 152"/>
          <p:cNvSpPr>
            <a:spLocks noChangeShapeType="1"/>
          </p:cNvSpPr>
          <p:nvPr/>
        </p:nvSpPr>
        <p:spPr bwMode="auto">
          <a:xfrm>
            <a:off x="3005138" y="2114550"/>
            <a:ext cx="0" cy="4383088"/>
          </a:xfrm>
          <a:prstGeom prst="line">
            <a:avLst/>
          </a:prstGeom>
          <a:noFill/>
          <a:ln w="19050">
            <a:solidFill>
              <a:srgbClr val="000000"/>
            </a:solidFill>
            <a:prstDash val="lg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5" name="Line 153"/>
          <p:cNvSpPr>
            <a:spLocks noChangeShapeType="1"/>
          </p:cNvSpPr>
          <p:nvPr/>
        </p:nvSpPr>
        <p:spPr bwMode="auto">
          <a:xfrm>
            <a:off x="5002213" y="2109788"/>
            <a:ext cx="0" cy="4383087"/>
          </a:xfrm>
          <a:prstGeom prst="line">
            <a:avLst/>
          </a:prstGeom>
          <a:noFill/>
          <a:ln w="19050">
            <a:solidFill>
              <a:srgbClr val="000000"/>
            </a:solidFill>
            <a:prstDash val="lg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36" name="Rectangle 7"/>
          <p:cNvSpPr>
            <a:spLocks noChangeArrowheads="1"/>
          </p:cNvSpPr>
          <p:nvPr/>
        </p:nvSpPr>
        <p:spPr bwMode="auto">
          <a:xfrm>
            <a:off x="1866900" y="1652588"/>
            <a:ext cx="2274888" cy="457200"/>
          </a:xfrm>
          <a:prstGeom prst="rect">
            <a:avLst/>
          </a:prstGeom>
          <a:solidFill>
            <a:schemeClr val="bg1"/>
          </a:solidFill>
          <a:ln w="19050">
            <a:solidFill>
              <a:srgbClr val="000000"/>
            </a:solidFill>
            <a:miter lim="800000"/>
            <a:headEnd/>
            <a:tailEnd/>
          </a:ln>
        </p:spPr>
        <p:txBody>
          <a:bodyPr/>
          <a:lstStyle/>
          <a:p>
            <a:r>
              <a:rPr lang="en-US" sz="1400" dirty="0">
                <a:solidFill>
                  <a:srgbClr val="000000"/>
                </a:solidFill>
              </a:rPr>
              <a:t>:</a:t>
            </a:r>
            <a:r>
              <a:rPr lang="en-US" sz="1400" dirty="0" err="1">
                <a:solidFill>
                  <a:srgbClr val="000000"/>
                </a:solidFill>
              </a:rPr>
              <a:t>TicketDistributor</a:t>
            </a:r>
            <a:endParaRPr lang="en-US" sz="1400" dirty="0"/>
          </a:p>
          <a:p>
            <a:endParaRPr lang="en-US" dirty="0"/>
          </a:p>
        </p:txBody>
      </p:sp>
      <p:sp>
        <p:nvSpPr>
          <p:cNvPr id="37" name="Rectangle 14"/>
          <p:cNvSpPr>
            <a:spLocks noChangeArrowheads="1"/>
          </p:cNvSpPr>
          <p:nvPr/>
        </p:nvSpPr>
        <p:spPr bwMode="auto">
          <a:xfrm>
            <a:off x="5818188" y="1652588"/>
            <a:ext cx="1411287" cy="457200"/>
          </a:xfrm>
          <a:prstGeom prst="rect">
            <a:avLst/>
          </a:prstGeom>
          <a:solidFill>
            <a:schemeClr val="bg1"/>
          </a:solidFill>
          <a:ln w="19050">
            <a:solidFill>
              <a:srgbClr val="000000"/>
            </a:solidFill>
            <a:miter lim="800000"/>
            <a:headEnd/>
            <a:tailEnd/>
          </a:ln>
        </p:spPr>
        <p:txBody>
          <a:bodyPr/>
          <a:lstStyle/>
          <a:p>
            <a:r>
              <a:rPr lang="en-US" sz="1400">
                <a:solidFill>
                  <a:srgbClr val="000000"/>
                </a:solidFill>
              </a:rPr>
              <a:t>:Balance</a:t>
            </a:r>
            <a:endParaRPr lang="en-US" sz="1400"/>
          </a:p>
          <a:p>
            <a:endParaRPr lang="en-US"/>
          </a:p>
        </p:txBody>
      </p:sp>
      <p:sp>
        <p:nvSpPr>
          <p:cNvPr id="38" name="Rectangle 111"/>
          <p:cNvSpPr>
            <a:spLocks noChangeArrowheads="1"/>
          </p:cNvSpPr>
          <p:nvPr/>
        </p:nvSpPr>
        <p:spPr bwMode="auto">
          <a:xfrm>
            <a:off x="7299325" y="4718050"/>
            <a:ext cx="1414463" cy="457200"/>
          </a:xfrm>
          <a:prstGeom prst="rect">
            <a:avLst/>
          </a:prstGeom>
          <a:solidFill>
            <a:schemeClr val="bg1"/>
          </a:solidFill>
          <a:ln w="19050">
            <a:solidFill>
              <a:srgbClr val="000000"/>
            </a:solidFill>
            <a:miter lim="800000"/>
            <a:headEnd/>
            <a:tailEnd/>
          </a:ln>
        </p:spPr>
        <p:txBody>
          <a:bodyPr/>
          <a:lstStyle/>
          <a:p>
            <a:r>
              <a:rPr lang="en-US" sz="1400">
                <a:solidFill>
                  <a:srgbClr val="000000"/>
                </a:solidFill>
              </a:rPr>
              <a:t>:Ticket</a:t>
            </a:r>
            <a:endParaRPr lang="en-US" sz="1400"/>
          </a:p>
          <a:p>
            <a:endParaRPr lang="en-US"/>
          </a:p>
        </p:txBody>
      </p:sp>
      <p:sp>
        <p:nvSpPr>
          <p:cNvPr id="39" name="Rectangle 145"/>
          <p:cNvSpPr>
            <a:spLocks noChangeArrowheads="1"/>
          </p:cNvSpPr>
          <p:nvPr/>
        </p:nvSpPr>
        <p:spPr bwMode="auto">
          <a:xfrm>
            <a:off x="4308475" y="1652588"/>
            <a:ext cx="1363663" cy="461962"/>
          </a:xfrm>
          <a:prstGeom prst="rect">
            <a:avLst/>
          </a:prstGeom>
          <a:solidFill>
            <a:schemeClr val="bg1"/>
          </a:solidFill>
          <a:ln w="19050">
            <a:solidFill>
              <a:srgbClr val="000000"/>
            </a:solidFill>
            <a:miter lim="800000"/>
            <a:headEnd/>
            <a:tailEnd/>
          </a:ln>
        </p:spPr>
        <p:txBody>
          <a:bodyPr/>
          <a:lstStyle/>
          <a:p>
            <a:r>
              <a:rPr lang="en-US" sz="1400">
                <a:solidFill>
                  <a:srgbClr val="000000"/>
                </a:solidFill>
              </a:rPr>
              <a:t>:Zone</a:t>
            </a:r>
            <a:endParaRPr lang="en-US" sz="1400"/>
          </a:p>
          <a:p>
            <a:endParaRPr lang="en-US"/>
          </a:p>
        </p:txBody>
      </p:sp>
      <p:sp>
        <p:nvSpPr>
          <p:cNvPr id="40" name="Line 154"/>
          <p:cNvSpPr>
            <a:spLocks noChangeShapeType="1"/>
          </p:cNvSpPr>
          <p:nvPr/>
        </p:nvSpPr>
        <p:spPr bwMode="auto">
          <a:xfrm>
            <a:off x="955675" y="2997200"/>
            <a:ext cx="1938338" cy="0"/>
          </a:xfrm>
          <a:prstGeom prst="line">
            <a:avLst/>
          </a:prstGeom>
          <a:noFill/>
          <a:ln w="19050">
            <a:solidFill>
              <a:srgbClr val="000000"/>
            </a:solidFill>
            <a:prstDash val="lgDash"/>
            <a:round/>
            <a:headEnd type="arrow"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1" name="Line 155"/>
          <p:cNvSpPr>
            <a:spLocks noChangeShapeType="1"/>
          </p:cNvSpPr>
          <p:nvPr/>
        </p:nvSpPr>
        <p:spPr bwMode="auto">
          <a:xfrm>
            <a:off x="955675" y="5175250"/>
            <a:ext cx="1938338" cy="0"/>
          </a:xfrm>
          <a:prstGeom prst="line">
            <a:avLst/>
          </a:prstGeom>
          <a:noFill/>
          <a:ln w="19050">
            <a:solidFill>
              <a:srgbClr val="000000"/>
            </a:solidFill>
            <a:prstDash val="lgDash"/>
            <a:round/>
            <a:headEnd type="arrow"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2" name="Line 156"/>
          <p:cNvSpPr>
            <a:spLocks noChangeShapeType="1"/>
          </p:cNvSpPr>
          <p:nvPr/>
        </p:nvSpPr>
        <p:spPr bwMode="auto">
          <a:xfrm>
            <a:off x="955675" y="3870325"/>
            <a:ext cx="1938338" cy="0"/>
          </a:xfrm>
          <a:prstGeom prst="line">
            <a:avLst/>
          </a:prstGeom>
          <a:noFill/>
          <a:ln w="19050">
            <a:solidFill>
              <a:srgbClr val="000000"/>
            </a:solidFill>
            <a:prstDash val="lgDash"/>
            <a:round/>
            <a:headEnd type="arrow"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
        <p:nvSpPr>
          <p:cNvPr id="43" name="Rectangle 5"/>
          <p:cNvSpPr>
            <a:spLocks noChangeArrowheads="1"/>
          </p:cNvSpPr>
          <p:nvPr/>
        </p:nvSpPr>
        <p:spPr bwMode="auto">
          <a:xfrm>
            <a:off x="693738" y="2395538"/>
            <a:ext cx="215900" cy="3856037"/>
          </a:xfrm>
          <a:prstGeom prst="rect">
            <a:avLst/>
          </a:prstGeom>
          <a:solidFill>
            <a:schemeClr val="bg1"/>
          </a:solidFill>
          <a:ln w="19050">
            <a:solidFill>
              <a:srgbClr val="000000"/>
            </a:solidFill>
            <a:miter lim="800000"/>
            <a:headEnd/>
            <a:tailEnd/>
          </a:ln>
        </p:spPr>
        <p:txBody>
          <a:bodyPr/>
          <a:lstStyle/>
          <a:p>
            <a:endParaRPr lang="en-US"/>
          </a:p>
        </p:txBody>
      </p:sp>
      <p:sp>
        <p:nvSpPr>
          <p:cNvPr id="44" name="Rectangle 78"/>
          <p:cNvSpPr>
            <a:spLocks noChangeArrowheads="1"/>
          </p:cNvSpPr>
          <p:nvPr/>
        </p:nvSpPr>
        <p:spPr bwMode="auto">
          <a:xfrm>
            <a:off x="6392863" y="3640138"/>
            <a:ext cx="236537" cy="382587"/>
          </a:xfrm>
          <a:prstGeom prst="rect">
            <a:avLst/>
          </a:prstGeom>
          <a:solidFill>
            <a:schemeClr val="bg1"/>
          </a:solidFill>
          <a:ln w="19050">
            <a:solidFill>
              <a:srgbClr val="000000"/>
            </a:solidFill>
            <a:miter lim="800000"/>
            <a:headEnd/>
            <a:tailEnd/>
          </a:ln>
        </p:spPr>
        <p:txBody>
          <a:bodyPr/>
          <a:lstStyle/>
          <a:p>
            <a:endParaRPr lang="en-US"/>
          </a:p>
        </p:txBody>
      </p:sp>
      <p:sp>
        <p:nvSpPr>
          <p:cNvPr id="45" name="Rectangle 132"/>
          <p:cNvSpPr>
            <a:spLocks noChangeArrowheads="1"/>
          </p:cNvSpPr>
          <p:nvPr/>
        </p:nvSpPr>
        <p:spPr bwMode="auto">
          <a:xfrm>
            <a:off x="6392863" y="4456113"/>
            <a:ext cx="236537" cy="382587"/>
          </a:xfrm>
          <a:prstGeom prst="rect">
            <a:avLst/>
          </a:prstGeom>
          <a:solidFill>
            <a:schemeClr val="bg1"/>
          </a:solidFill>
          <a:ln w="19050">
            <a:solidFill>
              <a:srgbClr val="000000"/>
            </a:solidFill>
            <a:miter lim="800000"/>
            <a:headEnd/>
            <a:tailEnd/>
          </a:ln>
        </p:spPr>
        <p:txBody>
          <a:bodyPr/>
          <a:lstStyle/>
          <a:p>
            <a:endParaRPr lang="en-US"/>
          </a:p>
        </p:txBody>
      </p:sp>
      <p:sp>
        <p:nvSpPr>
          <p:cNvPr id="46" name="Rectangle 68"/>
          <p:cNvSpPr>
            <a:spLocks noChangeArrowheads="1"/>
          </p:cNvSpPr>
          <p:nvPr/>
        </p:nvSpPr>
        <p:spPr bwMode="auto">
          <a:xfrm>
            <a:off x="4883150" y="2633663"/>
            <a:ext cx="239713" cy="290512"/>
          </a:xfrm>
          <a:prstGeom prst="rect">
            <a:avLst/>
          </a:prstGeom>
          <a:solidFill>
            <a:schemeClr val="bg1"/>
          </a:solidFill>
          <a:ln w="19050">
            <a:solidFill>
              <a:srgbClr val="000000"/>
            </a:solidFill>
            <a:miter lim="800000"/>
            <a:headEnd/>
            <a:tailEnd/>
          </a:ln>
        </p:spPr>
        <p:txBody>
          <a:bodyPr/>
          <a:lstStyle/>
          <a:p>
            <a:endParaRPr lang="en-US"/>
          </a:p>
        </p:txBody>
      </p:sp>
      <p:sp>
        <p:nvSpPr>
          <p:cNvPr id="47" name="Rectangle 70"/>
          <p:cNvSpPr>
            <a:spLocks noChangeArrowheads="1"/>
          </p:cNvSpPr>
          <p:nvPr/>
        </p:nvSpPr>
        <p:spPr bwMode="auto">
          <a:xfrm>
            <a:off x="2894013" y="3568700"/>
            <a:ext cx="215900" cy="384175"/>
          </a:xfrm>
          <a:prstGeom prst="rect">
            <a:avLst/>
          </a:prstGeom>
          <a:solidFill>
            <a:schemeClr val="bg1"/>
          </a:solidFill>
          <a:ln w="19050">
            <a:solidFill>
              <a:srgbClr val="000000"/>
            </a:solidFill>
            <a:miter lim="800000"/>
            <a:headEnd/>
            <a:tailEnd/>
          </a:ln>
        </p:spPr>
        <p:txBody>
          <a:bodyPr/>
          <a:lstStyle/>
          <a:p>
            <a:endParaRPr lang="en-US"/>
          </a:p>
        </p:txBody>
      </p:sp>
      <p:sp>
        <p:nvSpPr>
          <p:cNvPr id="48" name="Rectangle 80"/>
          <p:cNvSpPr>
            <a:spLocks noChangeArrowheads="1"/>
          </p:cNvSpPr>
          <p:nvPr/>
        </p:nvSpPr>
        <p:spPr bwMode="auto">
          <a:xfrm>
            <a:off x="2894013" y="4359275"/>
            <a:ext cx="215900" cy="1006475"/>
          </a:xfrm>
          <a:prstGeom prst="rect">
            <a:avLst/>
          </a:prstGeom>
          <a:solidFill>
            <a:schemeClr val="bg1"/>
          </a:solidFill>
          <a:ln w="19050">
            <a:solidFill>
              <a:srgbClr val="000000"/>
            </a:solidFill>
            <a:miter lim="800000"/>
            <a:headEnd/>
            <a:tailEnd/>
          </a:ln>
        </p:spPr>
        <p:txBody>
          <a:bodyPr/>
          <a:lstStyle/>
          <a:p>
            <a:endParaRPr lang="en-US"/>
          </a:p>
        </p:txBody>
      </p:sp>
      <p:sp>
        <p:nvSpPr>
          <p:cNvPr id="49" name="Rectangle 60"/>
          <p:cNvSpPr>
            <a:spLocks noChangeArrowheads="1"/>
          </p:cNvSpPr>
          <p:nvPr/>
        </p:nvSpPr>
        <p:spPr bwMode="auto">
          <a:xfrm>
            <a:off x="2894013" y="2587625"/>
            <a:ext cx="215900" cy="477838"/>
          </a:xfrm>
          <a:prstGeom prst="rect">
            <a:avLst/>
          </a:prstGeom>
          <a:solidFill>
            <a:schemeClr val="bg1"/>
          </a:solidFill>
          <a:ln w="19050">
            <a:solidFill>
              <a:srgbClr val="000000"/>
            </a:solidFill>
            <a:miter lim="800000"/>
            <a:headEnd/>
            <a:tailEnd/>
          </a:ln>
        </p:spPr>
        <p:txBody>
          <a:bodyPr/>
          <a:lstStyle/>
          <a:p>
            <a:endParaRPr lang="en-US"/>
          </a:p>
        </p:txBody>
      </p:sp>
      <p:sp>
        <p:nvSpPr>
          <p:cNvPr id="50" name="Line 157"/>
          <p:cNvSpPr>
            <a:spLocks noChangeShapeType="1"/>
          </p:cNvSpPr>
          <p:nvPr/>
        </p:nvSpPr>
        <p:spPr bwMode="auto">
          <a:xfrm>
            <a:off x="8007350" y="5175250"/>
            <a:ext cx="0" cy="1268413"/>
          </a:xfrm>
          <a:prstGeom prst="line">
            <a:avLst/>
          </a:prstGeom>
          <a:noFill/>
          <a:ln w="19050">
            <a:solidFill>
              <a:srgbClr val="000000"/>
            </a:solidFill>
            <a:prstDash val="lgDash"/>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a:p>
        </p:txBody>
      </p:sp>
    </p:spTree>
    <p:extLst>
      <p:ext uri="{BB962C8B-B14F-4D97-AF65-F5344CB8AC3E}">
        <p14:creationId xmlns:p14="http://schemas.microsoft.com/office/powerpoint/2010/main" val="28898021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sp>
        <p:nvSpPr>
          <p:cNvPr id="4" name="Freeform 4"/>
          <p:cNvSpPr>
            <a:spLocks/>
          </p:cNvSpPr>
          <p:nvPr/>
        </p:nvSpPr>
        <p:spPr bwMode="auto">
          <a:xfrm>
            <a:off x="5676900" y="3903663"/>
            <a:ext cx="1082675" cy="244475"/>
          </a:xfrm>
          <a:custGeom>
            <a:avLst/>
            <a:gdLst>
              <a:gd name="T0" fmla="*/ 0 w 682"/>
              <a:gd name="T1" fmla="*/ 154 h 154"/>
              <a:gd name="T2" fmla="*/ 404 w 682"/>
              <a:gd name="T3" fmla="*/ 154 h 154"/>
              <a:gd name="T4" fmla="*/ 404 w 682"/>
              <a:gd name="T5" fmla="*/ 0 h 154"/>
              <a:gd name="T6" fmla="*/ 682 w 682"/>
              <a:gd name="T7" fmla="*/ 0 h 154"/>
            </a:gdLst>
            <a:ahLst/>
            <a:cxnLst>
              <a:cxn ang="0">
                <a:pos x="T0" y="T1"/>
              </a:cxn>
              <a:cxn ang="0">
                <a:pos x="T2" y="T3"/>
              </a:cxn>
              <a:cxn ang="0">
                <a:pos x="T4" y="T5"/>
              </a:cxn>
              <a:cxn ang="0">
                <a:pos x="T6" y="T7"/>
              </a:cxn>
            </a:cxnLst>
            <a:rect l="0" t="0" r="r" b="b"/>
            <a:pathLst>
              <a:path w="682" h="154">
                <a:moveTo>
                  <a:pt x="0" y="154"/>
                </a:moveTo>
                <a:lnTo>
                  <a:pt x="404" y="154"/>
                </a:lnTo>
                <a:lnTo>
                  <a:pt x="404" y="0"/>
                </a:lnTo>
                <a:lnTo>
                  <a:pt x="682" y="0"/>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5" name="Rectangle 5"/>
          <p:cNvSpPr>
            <a:spLocks noChangeArrowheads="1"/>
          </p:cNvSpPr>
          <p:nvPr/>
        </p:nvSpPr>
        <p:spPr bwMode="auto">
          <a:xfrm>
            <a:off x="3952875" y="2865438"/>
            <a:ext cx="1657350" cy="48577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6" name="Rectangle 8"/>
          <p:cNvSpPr>
            <a:spLocks noChangeArrowheads="1"/>
          </p:cNvSpPr>
          <p:nvPr/>
        </p:nvSpPr>
        <p:spPr bwMode="auto">
          <a:xfrm>
            <a:off x="6759575" y="3660775"/>
            <a:ext cx="1790700" cy="48736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7" name="Rectangle 11"/>
          <p:cNvSpPr>
            <a:spLocks noChangeArrowheads="1"/>
          </p:cNvSpPr>
          <p:nvPr/>
        </p:nvSpPr>
        <p:spPr bwMode="auto">
          <a:xfrm>
            <a:off x="6759575" y="4391025"/>
            <a:ext cx="1790700" cy="48577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8" name="Rectangle 17"/>
          <p:cNvSpPr>
            <a:spLocks noChangeArrowheads="1"/>
          </p:cNvSpPr>
          <p:nvPr/>
        </p:nvSpPr>
        <p:spPr bwMode="auto">
          <a:xfrm>
            <a:off x="6759575" y="2865438"/>
            <a:ext cx="1790700" cy="48577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9" name="Line 20"/>
          <p:cNvSpPr>
            <a:spLocks noChangeShapeType="1"/>
          </p:cNvSpPr>
          <p:nvPr/>
        </p:nvSpPr>
        <p:spPr bwMode="auto">
          <a:xfrm>
            <a:off x="5610225" y="3108325"/>
            <a:ext cx="1149350" cy="1588"/>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10" name="Line 21"/>
          <p:cNvSpPr>
            <a:spLocks noChangeShapeType="1"/>
          </p:cNvSpPr>
          <p:nvPr/>
        </p:nvSpPr>
        <p:spPr bwMode="auto">
          <a:xfrm>
            <a:off x="2428875" y="3108325"/>
            <a:ext cx="1524000" cy="1588"/>
          </a:xfrm>
          <a:prstGeom prst="line">
            <a:avLst/>
          </a:prstGeom>
          <a:noFill/>
          <a:ln w="22225">
            <a:solidFill>
              <a:srgbClr val="000000"/>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11" name="Freeform 22"/>
          <p:cNvSpPr>
            <a:spLocks/>
          </p:cNvSpPr>
          <p:nvPr/>
        </p:nvSpPr>
        <p:spPr bwMode="auto">
          <a:xfrm>
            <a:off x="1809750" y="3351213"/>
            <a:ext cx="2078038" cy="950912"/>
          </a:xfrm>
          <a:custGeom>
            <a:avLst/>
            <a:gdLst>
              <a:gd name="T0" fmla="*/ 0 w 1309"/>
              <a:gd name="T1" fmla="*/ 0 h 599"/>
              <a:gd name="T2" fmla="*/ 0 w 1309"/>
              <a:gd name="T3" fmla="*/ 599 h 599"/>
              <a:gd name="T4" fmla="*/ 1309 w 1309"/>
              <a:gd name="T5" fmla="*/ 599 h 599"/>
            </a:gdLst>
            <a:ahLst/>
            <a:cxnLst>
              <a:cxn ang="0">
                <a:pos x="T0" y="T1"/>
              </a:cxn>
              <a:cxn ang="0">
                <a:pos x="T2" y="T3"/>
              </a:cxn>
              <a:cxn ang="0">
                <a:pos x="T4" y="T5"/>
              </a:cxn>
            </a:cxnLst>
            <a:rect l="0" t="0" r="r" b="b"/>
            <a:pathLst>
              <a:path w="1309" h="599">
                <a:moveTo>
                  <a:pt x="0" y="0"/>
                </a:moveTo>
                <a:lnTo>
                  <a:pt x="0" y="599"/>
                </a:lnTo>
                <a:lnTo>
                  <a:pt x="1309" y="599"/>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12" name="Rectangle 23"/>
          <p:cNvSpPr>
            <a:spLocks noChangeArrowheads="1"/>
          </p:cNvSpPr>
          <p:nvPr/>
        </p:nvSpPr>
        <p:spPr bwMode="auto">
          <a:xfrm>
            <a:off x="2462213" y="3330575"/>
            <a:ext cx="1466850"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results into</a:t>
            </a:r>
            <a:endParaRPr lang="en-US" sz="1600" u="none"/>
          </a:p>
        </p:txBody>
      </p:sp>
      <p:sp>
        <p:nvSpPr>
          <p:cNvPr id="13" name="Rectangle 24"/>
          <p:cNvSpPr>
            <a:spLocks noChangeArrowheads="1"/>
          </p:cNvSpPr>
          <p:nvPr/>
        </p:nvSpPr>
        <p:spPr bwMode="auto">
          <a:xfrm>
            <a:off x="5662613" y="3317875"/>
            <a:ext cx="1100137"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valid for</a:t>
            </a:r>
            <a:endParaRPr lang="en-US" sz="1600" u="none"/>
          </a:p>
        </p:txBody>
      </p:sp>
      <p:sp>
        <p:nvSpPr>
          <p:cNvPr id="14" name="Rectangle 25"/>
          <p:cNvSpPr>
            <a:spLocks noChangeArrowheads="1"/>
          </p:cNvSpPr>
          <p:nvPr/>
        </p:nvSpPr>
        <p:spPr bwMode="auto">
          <a:xfrm>
            <a:off x="2422525" y="4327525"/>
            <a:ext cx="1344613" cy="244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amount paid</a:t>
            </a:r>
            <a:endParaRPr lang="en-US" sz="1600" u="none"/>
          </a:p>
        </p:txBody>
      </p:sp>
      <p:sp>
        <p:nvSpPr>
          <p:cNvPr id="15" name="Rectangle 26"/>
          <p:cNvSpPr>
            <a:spLocks noChangeArrowheads="1"/>
          </p:cNvSpPr>
          <p:nvPr/>
        </p:nvSpPr>
        <p:spPr bwMode="auto">
          <a:xfrm>
            <a:off x="3887788" y="4037013"/>
            <a:ext cx="1789112" cy="48577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p>
        </p:txBody>
      </p:sp>
      <p:sp>
        <p:nvSpPr>
          <p:cNvPr id="16" name="Freeform 29"/>
          <p:cNvSpPr>
            <a:spLocks/>
          </p:cNvSpPr>
          <p:nvPr/>
        </p:nvSpPr>
        <p:spPr bwMode="auto">
          <a:xfrm>
            <a:off x="5676900" y="4368800"/>
            <a:ext cx="1082675" cy="265113"/>
          </a:xfrm>
          <a:custGeom>
            <a:avLst/>
            <a:gdLst>
              <a:gd name="T0" fmla="*/ 0 w 682"/>
              <a:gd name="T1" fmla="*/ 0 h 167"/>
              <a:gd name="T2" fmla="*/ 404 w 682"/>
              <a:gd name="T3" fmla="*/ 0 h 167"/>
              <a:gd name="T4" fmla="*/ 404 w 682"/>
              <a:gd name="T5" fmla="*/ 167 h 167"/>
              <a:gd name="T6" fmla="*/ 682 w 682"/>
              <a:gd name="T7" fmla="*/ 167 h 167"/>
            </a:gdLst>
            <a:ahLst/>
            <a:cxnLst>
              <a:cxn ang="0">
                <a:pos x="T0" y="T1"/>
              </a:cxn>
              <a:cxn ang="0">
                <a:pos x="T2" y="T3"/>
              </a:cxn>
              <a:cxn ang="0">
                <a:pos x="T4" y="T5"/>
              </a:cxn>
              <a:cxn ang="0">
                <a:pos x="T6" y="T7"/>
              </a:cxn>
            </a:cxnLst>
            <a:rect l="0" t="0" r="r" b="b"/>
            <a:pathLst>
              <a:path w="682" h="167">
                <a:moveTo>
                  <a:pt x="0" y="0"/>
                </a:moveTo>
                <a:lnTo>
                  <a:pt x="404" y="0"/>
                </a:lnTo>
                <a:lnTo>
                  <a:pt x="404" y="167"/>
                </a:lnTo>
                <a:lnTo>
                  <a:pt x="682" y="167"/>
                </a:lnTo>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grpSp>
        <p:nvGrpSpPr>
          <p:cNvPr id="17" name="Group 34"/>
          <p:cNvGrpSpPr>
            <a:grpSpLocks/>
          </p:cNvGrpSpPr>
          <p:nvPr/>
        </p:nvGrpSpPr>
        <p:grpSpPr bwMode="auto">
          <a:xfrm>
            <a:off x="6759575" y="3660775"/>
            <a:ext cx="1812925" cy="509588"/>
            <a:chOff x="4258" y="1644"/>
            <a:chExt cx="1142" cy="321"/>
          </a:xfrm>
        </p:grpSpPr>
        <p:sp>
          <p:nvSpPr>
            <p:cNvPr id="18" name="Rectangle 9"/>
            <p:cNvSpPr>
              <a:spLocks noChangeArrowheads="1"/>
            </p:cNvSpPr>
            <p:nvPr/>
          </p:nvSpPr>
          <p:spPr bwMode="auto">
            <a:xfrm>
              <a:off x="4258" y="1644"/>
              <a:ext cx="1142" cy="321"/>
            </a:xfrm>
            <a:prstGeom prst="rect">
              <a:avLst/>
            </a:prstGeom>
            <a:solidFill>
              <a:schemeClr val="bg1"/>
            </a:solidFill>
            <a:ln w="22225">
              <a:solidFill>
                <a:srgbClr val="000000"/>
              </a:solidFill>
              <a:miter lim="800000"/>
              <a:headEnd/>
              <a:tailEnd/>
            </a:ln>
          </p:spPr>
          <p:txBody>
            <a:bodyPr/>
            <a:lstStyle/>
            <a:p>
              <a:endParaRPr lang="en-US"/>
            </a:p>
          </p:txBody>
        </p:sp>
        <p:sp>
          <p:nvSpPr>
            <p:cNvPr id="19" name="Rectangle 10"/>
            <p:cNvSpPr>
              <a:spLocks noChangeArrowheads="1"/>
            </p:cNvSpPr>
            <p:nvPr/>
          </p:nvSpPr>
          <p:spPr bwMode="auto">
            <a:xfrm>
              <a:off x="4675" y="1728"/>
              <a:ext cx="308"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Coin</a:t>
              </a:r>
              <a:endParaRPr lang="en-US" sz="1600" u="none"/>
            </a:p>
          </p:txBody>
        </p:sp>
      </p:grpSp>
      <p:grpSp>
        <p:nvGrpSpPr>
          <p:cNvPr id="20" name="Group 35"/>
          <p:cNvGrpSpPr>
            <a:grpSpLocks/>
          </p:cNvGrpSpPr>
          <p:nvPr/>
        </p:nvGrpSpPr>
        <p:grpSpPr bwMode="auto">
          <a:xfrm>
            <a:off x="6759575" y="4391025"/>
            <a:ext cx="1812925" cy="508000"/>
            <a:chOff x="4258" y="2104"/>
            <a:chExt cx="1142" cy="320"/>
          </a:xfrm>
        </p:grpSpPr>
        <p:sp>
          <p:nvSpPr>
            <p:cNvPr id="21" name="Rectangle 12"/>
            <p:cNvSpPr>
              <a:spLocks noChangeArrowheads="1"/>
            </p:cNvSpPr>
            <p:nvPr/>
          </p:nvSpPr>
          <p:spPr bwMode="auto">
            <a:xfrm>
              <a:off x="4258" y="2104"/>
              <a:ext cx="1142" cy="320"/>
            </a:xfrm>
            <a:prstGeom prst="rect">
              <a:avLst/>
            </a:prstGeom>
            <a:solidFill>
              <a:schemeClr val="bg1"/>
            </a:solidFill>
            <a:ln w="22225">
              <a:solidFill>
                <a:srgbClr val="000000"/>
              </a:solidFill>
              <a:miter lim="800000"/>
              <a:headEnd/>
              <a:tailEnd/>
            </a:ln>
          </p:spPr>
          <p:txBody>
            <a:bodyPr/>
            <a:lstStyle/>
            <a:p>
              <a:endParaRPr lang="en-US"/>
            </a:p>
          </p:txBody>
        </p:sp>
        <p:sp>
          <p:nvSpPr>
            <p:cNvPr id="22" name="Rectangle 13"/>
            <p:cNvSpPr>
              <a:spLocks noChangeArrowheads="1"/>
            </p:cNvSpPr>
            <p:nvPr/>
          </p:nvSpPr>
          <p:spPr bwMode="auto">
            <a:xfrm>
              <a:off x="4675" y="2187"/>
              <a:ext cx="308"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Bill</a:t>
              </a:r>
              <a:endParaRPr lang="en-US" sz="1600" u="none"/>
            </a:p>
          </p:txBody>
        </p:sp>
      </p:grpSp>
      <p:grpSp>
        <p:nvGrpSpPr>
          <p:cNvPr id="23" name="Group 32"/>
          <p:cNvGrpSpPr>
            <a:grpSpLocks/>
          </p:cNvGrpSpPr>
          <p:nvPr/>
        </p:nvGrpSpPr>
        <p:grpSpPr bwMode="auto">
          <a:xfrm>
            <a:off x="6759575" y="2865438"/>
            <a:ext cx="1812925" cy="508000"/>
            <a:chOff x="4258" y="1143"/>
            <a:chExt cx="1142" cy="320"/>
          </a:xfrm>
        </p:grpSpPr>
        <p:sp>
          <p:nvSpPr>
            <p:cNvPr id="24" name="Rectangle 18"/>
            <p:cNvSpPr>
              <a:spLocks noChangeArrowheads="1"/>
            </p:cNvSpPr>
            <p:nvPr/>
          </p:nvSpPr>
          <p:spPr bwMode="auto">
            <a:xfrm>
              <a:off x="4258" y="1143"/>
              <a:ext cx="1142" cy="320"/>
            </a:xfrm>
            <a:prstGeom prst="rect">
              <a:avLst/>
            </a:prstGeom>
            <a:solidFill>
              <a:schemeClr val="bg1"/>
            </a:solidFill>
            <a:ln w="22225">
              <a:solidFill>
                <a:srgbClr val="000000"/>
              </a:solidFill>
              <a:miter lim="800000"/>
              <a:headEnd/>
              <a:tailEnd/>
            </a:ln>
          </p:spPr>
          <p:txBody>
            <a:bodyPr/>
            <a:lstStyle/>
            <a:p>
              <a:endParaRPr lang="en-US"/>
            </a:p>
          </p:txBody>
        </p:sp>
        <p:sp>
          <p:nvSpPr>
            <p:cNvPr id="25" name="Rectangle 19"/>
            <p:cNvSpPr>
              <a:spLocks noChangeArrowheads="1"/>
            </p:cNvSpPr>
            <p:nvPr/>
          </p:nvSpPr>
          <p:spPr bwMode="auto">
            <a:xfrm>
              <a:off x="4675" y="1226"/>
              <a:ext cx="308"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Zone</a:t>
              </a:r>
              <a:endParaRPr lang="en-US" sz="1600" u="none"/>
            </a:p>
          </p:txBody>
        </p:sp>
      </p:grpSp>
      <p:grpSp>
        <p:nvGrpSpPr>
          <p:cNvPr id="26" name="Group 33"/>
          <p:cNvGrpSpPr>
            <a:grpSpLocks/>
          </p:cNvGrpSpPr>
          <p:nvPr/>
        </p:nvGrpSpPr>
        <p:grpSpPr bwMode="auto">
          <a:xfrm>
            <a:off x="3887788" y="4037013"/>
            <a:ext cx="1811337" cy="508000"/>
            <a:chOff x="2449" y="1881"/>
            <a:chExt cx="1141" cy="320"/>
          </a:xfrm>
        </p:grpSpPr>
        <p:sp>
          <p:nvSpPr>
            <p:cNvPr id="27" name="Rectangle 27"/>
            <p:cNvSpPr>
              <a:spLocks noChangeArrowheads="1"/>
            </p:cNvSpPr>
            <p:nvPr/>
          </p:nvSpPr>
          <p:spPr bwMode="auto">
            <a:xfrm>
              <a:off x="2449" y="1881"/>
              <a:ext cx="1141" cy="320"/>
            </a:xfrm>
            <a:prstGeom prst="rect">
              <a:avLst/>
            </a:prstGeom>
            <a:solidFill>
              <a:schemeClr val="bg1"/>
            </a:solidFill>
            <a:ln w="22225">
              <a:solidFill>
                <a:srgbClr val="000000"/>
              </a:solidFill>
              <a:miter lim="800000"/>
              <a:headEnd/>
              <a:tailEnd/>
            </a:ln>
          </p:spPr>
          <p:txBody>
            <a:bodyPr/>
            <a:lstStyle/>
            <a:p>
              <a:endParaRPr lang="en-US"/>
            </a:p>
          </p:txBody>
        </p:sp>
        <p:sp>
          <p:nvSpPr>
            <p:cNvPr id="28" name="Rectangle 28"/>
            <p:cNvSpPr>
              <a:spLocks noChangeArrowheads="1"/>
            </p:cNvSpPr>
            <p:nvPr/>
          </p:nvSpPr>
          <p:spPr bwMode="auto">
            <a:xfrm>
              <a:off x="2750" y="1964"/>
              <a:ext cx="539"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Balance</a:t>
              </a:r>
              <a:endParaRPr lang="en-US" sz="1600" u="none"/>
            </a:p>
          </p:txBody>
        </p:sp>
      </p:grpSp>
      <p:grpSp>
        <p:nvGrpSpPr>
          <p:cNvPr id="29" name="Group 31"/>
          <p:cNvGrpSpPr>
            <a:grpSpLocks/>
          </p:cNvGrpSpPr>
          <p:nvPr/>
        </p:nvGrpSpPr>
        <p:grpSpPr bwMode="auto">
          <a:xfrm>
            <a:off x="3952875" y="2865438"/>
            <a:ext cx="1679575" cy="508000"/>
            <a:chOff x="2490" y="1143"/>
            <a:chExt cx="1058" cy="320"/>
          </a:xfrm>
        </p:grpSpPr>
        <p:sp>
          <p:nvSpPr>
            <p:cNvPr id="30" name="Rectangle 6"/>
            <p:cNvSpPr>
              <a:spLocks noChangeArrowheads="1"/>
            </p:cNvSpPr>
            <p:nvPr/>
          </p:nvSpPr>
          <p:spPr bwMode="auto">
            <a:xfrm>
              <a:off x="2490" y="1143"/>
              <a:ext cx="1058" cy="320"/>
            </a:xfrm>
            <a:prstGeom prst="rect">
              <a:avLst/>
            </a:prstGeom>
            <a:solidFill>
              <a:schemeClr val="bg1"/>
            </a:solidFill>
            <a:ln w="22225">
              <a:solidFill>
                <a:srgbClr val="000000"/>
              </a:solidFill>
              <a:miter lim="800000"/>
              <a:headEnd/>
              <a:tailEnd/>
            </a:ln>
          </p:spPr>
          <p:txBody>
            <a:bodyPr/>
            <a:lstStyle/>
            <a:p>
              <a:endParaRPr lang="en-US"/>
            </a:p>
          </p:txBody>
        </p:sp>
        <p:sp>
          <p:nvSpPr>
            <p:cNvPr id="31" name="Rectangle 7"/>
            <p:cNvSpPr>
              <a:spLocks noChangeArrowheads="1"/>
            </p:cNvSpPr>
            <p:nvPr/>
          </p:nvSpPr>
          <p:spPr bwMode="auto">
            <a:xfrm>
              <a:off x="2788" y="1226"/>
              <a:ext cx="462"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Ticket</a:t>
              </a:r>
              <a:endParaRPr lang="en-US" sz="1600" u="none"/>
            </a:p>
          </p:txBody>
        </p:sp>
      </p:grpSp>
      <p:grpSp>
        <p:nvGrpSpPr>
          <p:cNvPr id="32" name="Group 30"/>
          <p:cNvGrpSpPr>
            <a:grpSpLocks/>
          </p:cNvGrpSpPr>
          <p:nvPr/>
        </p:nvGrpSpPr>
        <p:grpSpPr bwMode="auto">
          <a:xfrm>
            <a:off x="638175" y="2865438"/>
            <a:ext cx="1812925" cy="508000"/>
            <a:chOff x="402" y="1143"/>
            <a:chExt cx="1142" cy="320"/>
          </a:xfrm>
        </p:grpSpPr>
        <p:sp>
          <p:nvSpPr>
            <p:cNvPr id="33" name="Rectangle 15"/>
            <p:cNvSpPr>
              <a:spLocks noChangeArrowheads="1"/>
            </p:cNvSpPr>
            <p:nvPr/>
          </p:nvSpPr>
          <p:spPr bwMode="auto">
            <a:xfrm>
              <a:off x="402" y="1143"/>
              <a:ext cx="1142" cy="320"/>
            </a:xfrm>
            <a:prstGeom prst="rect">
              <a:avLst/>
            </a:prstGeom>
            <a:solidFill>
              <a:schemeClr val="bg1"/>
            </a:solidFill>
            <a:ln w="22225">
              <a:solidFill>
                <a:srgbClr val="000000"/>
              </a:solidFill>
              <a:miter lim="800000"/>
              <a:headEnd/>
              <a:tailEnd/>
            </a:ln>
          </p:spPr>
          <p:txBody>
            <a:bodyPr/>
            <a:lstStyle/>
            <a:p>
              <a:endParaRPr lang="en-US"/>
            </a:p>
          </p:txBody>
        </p:sp>
        <p:sp>
          <p:nvSpPr>
            <p:cNvPr id="34" name="Rectangle 16"/>
            <p:cNvSpPr>
              <a:spLocks noChangeArrowheads="1"/>
            </p:cNvSpPr>
            <p:nvPr/>
          </p:nvSpPr>
          <p:spPr bwMode="auto">
            <a:xfrm>
              <a:off x="550" y="1226"/>
              <a:ext cx="847"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Transaction</a:t>
              </a:r>
              <a:endParaRPr lang="en-US" sz="1600" u="none"/>
            </a:p>
          </p:txBody>
        </p:sp>
      </p:grpSp>
    </p:spTree>
    <p:extLst>
      <p:ext uri="{BB962C8B-B14F-4D97-AF65-F5344CB8AC3E}">
        <p14:creationId xmlns:p14="http://schemas.microsoft.com/office/powerpoint/2010/main" val="37972450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System Design</a:t>
            </a:r>
          </a:p>
        </p:txBody>
      </p:sp>
      <p:sp>
        <p:nvSpPr>
          <p:cNvPr id="3" name="Content Placeholder 2"/>
          <p:cNvSpPr>
            <a:spLocks noGrp="1"/>
          </p:cNvSpPr>
          <p:nvPr>
            <p:ph idx="1"/>
          </p:nvPr>
        </p:nvSpPr>
        <p:spPr/>
        <p:txBody>
          <a:bodyPr/>
          <a:lstStyle/>
          <a:p>
            <a:endParaRPr lang="en-US"/>
          </a:p>
        </p:txBody>
      </p:sp>
      <p:sp>
        <p:nvSpPr>
          <p:cNvPr id="4" name="Freeform 34"/>
          <p:cNvSpPr>
            <a:spLocks/>
          </p:cNvSpPr>
          <p:nvPr/>
        </p:nvSpPr>
        <p:spPr bwMode="auto">
          <a:xfrm>
            <a:off x="815181" y="1867789"/>
            <a:ext cx="866775" cy="355600"/>
          </a:xfrm>
          <a:custGeom>
            <a:avLst/>
            <a:gdLst>
              <a:gd name="T0" fmla="*/ 0 w 546"/>
              <a:gd name="T1" fmla="*/ 224 h 224"/>
              <a:gd name="T2" fmla="*/ 98 w 546"/>
              <a:gd name="T3" fmla="*/ 0 h 224"/>
              <a:gd name="T4" fmla="*/ 448 w 546"/>
              <a:gd name="T5" fmla="*/ 0 h 224"/>
              <a:gd name="T6" fmla="*/ 546 w 546"/>
              <a:gd name="T7" fmla="*/ 224 h 224"/>
              <a:gd name="T8" fmla="*/ 0 w 546"/>
              <a:gd name="T9" fmla="*/ 224 h 224"/>
            </a:gdLst>
            <a:ahLst/>
            <a:cxnLst>
              <a:cxn ang="0">
                <a:pos x="T0" y="T1"/>
              </a:cxn>
              <a:cxn ang="0">
                <a:pos x="T2" y="T3"/>
              </a:cxn>
              <a:cxn ang="0">
                <a:pos x="T4" y="T5"/>
              </a:cxn>
              <a:cxn ang="0">
                <a:pos x="T6" y="T7"/>
              </a:cxn>
              <a:cxn ang="0">
                <a:pos x="T8" y="T9"/>
              </a:cxn>
            </a:cxnLst>
            <a:rect l="0" t="0" r="r" b="b"/>
            <a:pathLst>
              <a:path w="546" h="224">
                <a:moveTo>
                  <a:pt x="0" y="224"/>
                </a:moveTo>
                <a:lnTo>
                  <a:pt x="98" y="0"/>
                </a:lnTo>
                <a:lnTo>
                  <a:pt x="448" y="0"/>
                </a:lnTo>
                <a:lnTo>
                  <a:pt x="546" y="224"/>
                </a:lnTo>
                <a:lnTo>
                  <a:pt x="0" y="224"/>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5" name="Freeform 35"/>
          <p:cNvSpPr>
            <a:spLocks/>
          </p:cNvSpPr>
          <p:nvPr/>
        </p:nvSpPr>
        <p:spPr bwMode="auto">
          <a:xfrm>
            <a:off x="5992019" y="3510851"/>
            <a:ext cx="865187" cy="355600"/>
          </a:xfrm>
          <a:custGeom>
            <a:avLst/>
            <a:gdLst>
              <a:gd name="T0" fmla="*/ 0 w 545"/>
              <a:gd name="T1" fmla="*/ 224 h 224"/>
              <a:gd name="T2" fmla="*/ 98 w 545"/>
              <a:gd name="T3" fmla="*/ 0 h 224"/>
              <a:gd name="T4" fmla="*/ 447 w 545"/>
              <a:gd name="T5" fmla="*/ 0 h 224"/>
              <a:gd name="T6" fmla="*/ 545 w 545"/>
              <a:gd name="T7" fmla="*/ 224 h 224"/>
              <a:gd name="T8" fmla="*/ 0 w 545"/>
              <a:gd name="T9" fmla="*/ 224 h 224"/>
            </a:gdLst>
            <a:ahLst/>
            <a:cxnLst>
              <a:cxn ang="0">
                <a:pos x="T0" y="T1"/>
              </a:cxn>
              <a:cxn ang="0">
                <a:pos x="T2" y="T3"/>
              </a:cxn>
              <a:cxn ang="0">
                <a:pos x="T4" y="T5"/>
              </a:cxn>
              <a:cxn ang="0">
                <a:pos x="T6" y="T7"/>
              </a:cxn>
              <a:cxn ang="0">
                <a:pos x="T8" y="T9"/>
              </a:cxn>
            </a:cxnLst>
            <a:rect l="0" t="0" r="r" b="b"/>
            <a:pathLst>
              <a:path w="545" h="224">
                <a:moveTo>
                  <a:pt x="0" y="224"/>
                </a:moveTo>
                <a:lnTo>
                  <a:pt x="98" y="0"/>
                </a:lnTo>
                <a:lnTo>
                  <a:pt x="447" y="0"/>
                </a:lnTo>
                <a:lnTo>
                  <a:pt x="545" y="224"/>
                </a:lnTo>
                <a:lnTo>
                  <a:pt x="0" y="224"/>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6" name="Freeform 36"/>
          <p:cNvSpPr>
            <a:spLocks/>
          </p:cNvSpPr>
          <p:nvPr/>
        </p:nvSpPr>
        <p:spPr bwMode="auto">
          <a:xfrm>
            <a:off x="5214144" y="1823339"/>
            <a:ext cx="866775" cy="355600"/>
          </a:xfrm>
          <a:custGeom>
            <a:avLst/>
            <a:gdLst>
              <a:gd name="T0" fmla="*/ 0 w 546"/>
              <a:gd name="T1" fmla="*/ 224 h 224"/>
              <a:gd name="T2" fmla="*/ 98 w 546"/>
              <a:gd name="T3" fmla="*/ 0 h 224"/>
              <a:gd name="T4" fmla="*/ 448 w 546"/>
              <a:gd name="T5" fmla="*/ 0 h 224"/>
              <a:gd name="T6" fmla="*/ 546 w 546"/>
              <a:gd name="T7" fmla="*/ 224 h 224"/>
              <a:gd name="T8" fmla="*/ 0 w 546"/>
              <a:gd name="T9" fmla="*/ 224 h 224"/>
            </a:gdLst>
            <a:ahLst/>
            <a:cxnLst>
              <a:cxn ang="0">
                <a:pos x="T0" y="T1"/>
              </a:cxn>
              <a:cxn ang="0">
                <a:pos x="T2" y="T3"/>
              </a:cxn>
              <a:cxn ang="0">
                <a:pos x="T4" y="T5"/>
              </a:cxn>
              <a:cxn ang="0">
                <a:pos x="T6" y="T7"/>
              </a:cxn>
              <a:cxn ang="0">
                <a:pos x="T8" y="T9"/>
              </a:cxn>
            </a:cxnLst>
            <a:rect l="0" t="0" r="r" b="b"/>
            <a:pathLst>
              <a:path w="546" h="224">
                <a:moveTo>
                  <a:pt x="0" y="224"/>
                </a:moveTo>
                <a:lnTo>
                  <a:pt x="98" y="0"/>
                </a:lnTo>
                <a:lnTo>
                  <a:pt x="448" y="0"/>
                </a:lnTo>
                <a:lnTo>
                  <a:pt x="546" y="224"/>
                </a:lnTo>
                <a:lnTo>
                  <a:pt x="0" y="224"/>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7" name="Freeform 37"/>
          <p:cNvSpPr>
            <a:spLocks/>
          </p:cNvSpPr>
          <p:nvPr/>
        </p:nvSpPr>
        <p:spPr bwMode="auto">
          <a:xfrm>
            <a:off x="2702719" y="3421951"/>
            <a:ext cx="866775" cy="355600"/>
          </a:xfrm>
          <a:custGeom>
            <a:avLst/>
            <a:gdLst>
              <a:gd name="T0" fmla="*/ 0 w 546"/>
              <a:gd name="T1" fmla="*/ 224 h 224"/>
              <a:gd name="T2" fmla="*/ 98 w 546"/>
              <a:gd name="T3" fmla="*/ 0 h 224"/>
              <a:gd name="T4" fmla="*/ 448 w 546"/>
              <a:gd name="T5" fmla="*/ 0 h 224"/>
              <a:gd name="T6" fmla="*/ 546 w 546"/>
              <a:gd name="T7" fmla="*/ 224 h 224"/>
              <a:gd name="T8" fmla="*/ 0 w 546"/>
              <a:gd name="T9" fmla="*/ 224 h 224"/>
            </a:gdLst>
            <a:ahLst/>
            <a:cxnLst>
              <a:cxn ang="0">
                <a:pos x="T0" y="T1"/>
              </a:cxn>
              <a:cxn ang="0">
                <a:pos x="T2" y="T3"/>
              </a:cxn>
              <a:cxn ang="0">
                <a:pos x="T4" y="T5"/>
              </a:cxn>
              <a:cxn ang="0">
                <a:pos x="T6" y="T7"/>
              </a:cxn>
              <a:cxn ang="0">
                <a:pos x="T8" y="T9"/>
              </a:cxn>
            </a:cxnLst>
            <a:rect l="0" t="0" r="r" b="b"/>
            <a:pathLst>
              <a:path w="546" h="224">
                <a:moveTo>
                  <a:pt x="0" y="224"/>
                </a:moveTo>
                <a:lnTo>
                  <a:pt x="98" y="0"/>
                </a:lnTo>
                <a:lnTo>
                  <a:pt x="448" y="0"/>
                </a:lnTo>
                <a:lnTo>
                  <a:pt x="546" y="224"/>
                </a:lnTo>
                <a:lnTo>
                  <a:pt x="0" y="224"/>
                </a:lnTo>
                <a:close/>
              </a:path>
            </a:pathLst>
          </a:custGeom>
          <a:noFill/>
          <a:ln w="22225">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grpSp>
        <p:nvGrpSpPr>
          <p:cNvPr id="8" name="Group 38"/>
          <p:cNvGrpSpPr>
            <a:grpSpLocks/>
          </p:cNvGrpSpPr>
          <p:nvPr/>
        </p:nvGrpSpPr>
        <p:grpSpPr bwMode="auto">
          <a:xfrm>
            <a:off x="815181" y="2223389"/>
            <a:ext cx="2620963" cy="911225"/>
            <a:chOff x="474" y="973"/>
            <a:chExt cx="1651" cy="574"/>
          </a:xfrm>
        </p:grpSpPr>
        <p:sp>
          <p:nvSpPr>
            <p:cNvPr id="9" name="Rectangle 4"/>
            <p:cNvSpPr>
              <a:spLocks noChangeArrowheads="1"/>
            </p:cNvSpPr>
            <p:nvPr/>
          </p:nvSpPr>
          <p:spPr bwMode="auto">
            <a:xfrm>
              <a:off x="474" y="973"/>
              <a:ext cx="1651" cy="574"/>
            </a:xfrm>
            <a:prstGeom prst="rect">
              <a:avLst/>
            </a:prstGeom>
            <a:solidFill>
              <a:schemeClr val="bg1"/>
            </a:solidFill>
            <a:ln w="22225">
              <a:solidFill>
                <a:srgbClr val="000000"/>
              </a:solidFill>
              <a:miter lim="800000"/>
              <a:headEnd/>
              <a:tailEnd/>
            </a:ln>
          </p:spPr>
          <p:txBody>
            <a:bodyPr/>
            <a:lstStyle/>
            <a:p>
              <a:endParaRPr lang="en-US"/>
            </a:p>
          </p:txBody>
        </p:sp>
        <p:sp>
          <p:nvSpPr>
            <p:cNvPr id="10" name="Rectangle 5"/>
            <p:cNvSpPr>
              <a:spLocks noChangeArrowheads="1"/>
            </p:cNvSpPr>
            <p:nvPr/>
          </p:nvSpPr>
          <p:spPr bwMode="auto">
            <a:xfrm>
              <a:off x="607" y="1183"/>
              <a:ext cx="1386"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Traveler Interface</a:t>
              </a:r>
              <a:endParaRPr lang="en-US" sz="1600" u="none"/>
            </a:p>
          </p:txBody>
        </p:sp>
      </p:grpSp>
      <p:grpSp>
        <p:nvGrpSpPr>
          <p:cNvPr id="11" name="Group 40"/>
          <p:cNvGrpSpPr>
            <a:grpSpLocks/>
          </p:cNvGrpSpPr>
          <p:nvPr/>
        </p:nvGrpSpPr>
        <p:grpSpPr bwMode="auto">
          <a:xfrm>
            <a:off x="5214144" y="2178939"/>
            <a:ext cx="2643187" cy="911225"/>
            <a:chOff x="3245" y="945"/>
            <a:chExt cx="1665" cy="574"/>
          </a:xfrm>
        </p:grpSpPr>
        <p:sp>
          <p:nvSpPr>
            <p:cNvPr id="12" name="Rectangle 6"/>
            <p:cNvSpPr>
              <a:spLocks noChangeArrowheads="1"/>
            </p:cNvSpPr>
            <p:nvPr/>
          </p:nvSpPr>
          <p:spPr bwMode="auto">
            <a:xfrm>
              <a:off x="3245" y="945"/>
              <a:ext cx="1665" cy="574"/>
            </a:xfrm>
            <a:prstGeom prst="rect">
              <a:avLst/>
            </a:prstGeom>
            <a:solidFill>
              <a:schemeClr val="bg1"/>
            </a:solidFill>
            <a:ln w="22225">
              <a:solidFill>
                <a:srgbClr val="000000"/>
              </a:solidFill>
              <a:miter lim="800000"/>
              <a:headEnd/>
              <a:tailEnd/>
            </a:ln>
          </p:spPr>
          <p:txBody>
            <a:bodyPr/>
            <a:lstStyle/>
            <a:p>
              <a:endParaRPr lang="en-US"/>
            </a:p>
          </p:txBody>
        </p:sp>
        <p:sp>
          <p:nvSpPr>
            <p:cNvPr id="13" name="Rectangle 7"/>
            <p:cNvSpPr>
              <a:spLocks noChangeArrowheads="1"/>
            </p:cNvSpPr>
            <p:nvPr/>
          </p:nvSpPr>
          <p:spPr bwMode="auto">
            <a:xfrm>
              <a:off x="3808" y="1155"/>
              <a:ext cx="539"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Updater</a:t>
              </a:r>
              <a:endParaRPr lang="en-US" sz="1600" u="none"/>
            </a:p>
          </p:txBody>
        </p:sp>
      </p:grpSp>
      <p:grpSp>
        <p:nvGrpSpPr>
          <p:cNvPr id="14" name="Group 39"/>
          <p:cNvGrpSpPr>
            <a:grpSpLocks/>
          </p:cNvGrpSpPr>
          <p:nvPr/>
        </p:nvGrpSpPr>
        <p:grpSpPr bwMode="auto">
          <a:xfrm>
            <a:off x="2702719" y="3777551"/>
            <a:ext cx="2622550" cy="911225"/>
            <a:chOff x="1663" y="1952"/>
            <a:chExt cx="1652" cy="574"/>
          </a:xfrm>
        </p:grpSpPr>
        <p:sp>
          <p:nvSpPr>
            <p:cNvPr id="15" name="Rectangle 8"/>
            <p:cNvSpPr>
              <a:spLocks noChangeArrowheads="1"/>
            </p:cNvSpPr>
            <p:nvPr/>
          </p:nvSpPr>
          <p:spPr bwMode="auto">
            <a:xfrm>
              <a:off x="1663" y="1952"/>
              <a:ext cx="1652" cy="574"/>
            </a:xfrm>
            <a:prstGeom prst="rect">
              <a:avLst/>
            </a:prstGeom>
            <a:solidFill>
              <a:schemeClr val="bg1"/>
            </a:solidFill>
            <a:ln w="22225">
              <a:solidFill>
                <a:srgbClr val="000000"/>
              </a:solidFill>
              <a:miter lim="800000"/>
              <a:headEnd/>
              <a:tailEnd/>
            </a:ln>
          </p:spPr>
          <p:txBody>
            <a:bodyPr/>
            <a:lstStyle/>
            <a:p>
              <a:endParaRPr lang="en-US"/>
            </a:p>
          </p:txBody>
        </p:sp>
        <p:sp>
          <p:nvSpPr>
            <p:cNvPr id="16" name="Rectangle 9"/>
            <p:cNvSpPr>
              <a:spLocks noChangeArrowheads="1"/>
            </p:cNvSpPr>
            <p:nvPr/>
          </p:nvSpPr>
          <p:spPr bwMode="auto">
            <a:xfrm>
              <a:off x="2027" y="2162"/>
              <a:ext cx="924"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Local Tariff</a:t>
              </a:r>
              <a:endParaRPr lang="en-US" sz="1600" u="none"/>
            </a:p>
          </p:txBody>
        </p:sp>
      </p:grpSp>
      <p:grpSp>
        <p:nvGrpSpPr>
          <p:cNvPr id="17" name="Group 41"/>
          <p:cNvGrpSpPr>
            <a:grpSpLocks/>
          </p:cNvGrpSpPr>
          <p:nvPr/>
        </p:nvGrpSpPr>
        <p:grpSpPr bwMode="auto">
          <a:xfrm>
            <a:off x="5992019" y="3866451"/>
            <a:ext cx="2620962" cy="911225"/>
            <a:chOff x="3735" y="2008"/>
            <a:chExt cx="1651" cy="574"/>
          </a:xfrm>
        </p:grpSpPr>
        <p:sp>
          <p:nvSpPr>
            <p:cNvPr id="18" name="Rectangle 10"/>
            <p:cNvSpPr>
              <a:spLocks noChangeArrowheads="1"/>
            </p:cNvSpPr>
            <p:nvPr/>
          </p:nvSpPr>
          <p:spPr bwMode="auto">
            <a:xfrm>
              <a:off x="3735" y="2008"/>
              <a:ext cx="1651" cy="574"/>
            </a:xfrm>
            <a:prstGeom prst="rect">
              <a:avLst/>
            </a:prstGeom>
            <a:solidFill>
              <a:schemeClr val="bg1"/>
            </a:solidFill>
            <a:ln w="22225">
              <a:solidFill>
                <a:srgbClr val="000000"/>
              </a:solidFill>
              <a:miter lim="800000"/>
              <a:headEnd/>
              <a:tailEnd/>
            </a:ln>
          </p:spPr>
          <p:txBody>
            <a:bodyPr/>
            <a:lstStyle/>
            <a:p>
              <a:endParaRPr lang="en-US"/>
            </a:p>
          </p:txBody>
        </p:sp>
        <p:sp>
          <p:nvSpPr>
            <p:cNvPr id="19" name="Rectangle 11"/>
            <p:cNvSpPr>
              <a:spLocks noChangeArrowheads="1"/>
            </p:cNvSpPr>
            <p:nvPr/>
          </p:nvSpPr>
          <p:spPr bwMode="auto">
            <a:xfrm>
              <a:off x="4022" y="2218"/>
              <a:ext cx="1078" cy="154"/>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pPr algn="l">
                <a:lnSpc>
                  <a:spcPct val="100000"/>
                </a:lnSpc>
              </a:pPr>
              <a:r>
                <a:rPr lang="en-US" sz="1600" u="none">
                  <a:solidFill>
                    <a:srgbClr val="000000"/>
                  </a:solidFill>
                </a:rPr>
                <a:t>Central Tariff</a:t>
              </a:r>
              <a:endParaRPr lang="en-US" sz="1600" u="none"/>
            </a:p>
          </p:txBody>
        </p:sp>
      </p:grpSp>
      <p:sp>
        <p:nvSpPr>
          <p:cNvPr id="20" name="Line 42"/>
          <p:cNvSpPr>
            <a:spLocks noChangeShapeType="1"/>
          </p:cNvSpPr>
          <p:nvPr/>
        </p:nvSpPr>
        <p:spPr bwMode="auto">
          <a:xfrm>
            <a:off x="1681956" y="3134614"/>
            <a:ext cx="1020763" cy="1220787"/>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a:p>
        </p:txBody>
      </p:sp>
      <p:sp>
        <p:nvSpPr>
          <p:cNvPr id="21" name="Line 43"/>
          <p:cNvSpPr>
            <a:spLocks noChangeShapeType="1"/>
          </p:cNvSpPr>
          <p:nvPr/>
        </p:nvSpPr>
        <p:spPr bwMode="auto">
          <a:xfrm flipH="1">
            <a:off x="4123531" y="3090164"/>
            <a:ext cx="2474913" cy="687387"/>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a:p>
        </p:txBody>
      </p:sp>
      <p:sp>
        <p:nvSpPr>
          <p:cNvPr id="22" name="Line 44"/>
          <p:cNvSpPr>
            <a:spLocks noChangeShapeType="1"/>
          </p:cNvSpPr>
          <p:nvPr/>
        </p:nvSpPr>
        <p:spPr bwMode="auto">
          <a:xfrm>
            <a:off x="6598444" y="3090164"/>
            <a:ext cx="744537" cy="776287"/>
          </a:xfrm>
          <a:prstGeom prst="line">
            <a:avLst/>
          </a:prstGeom>
          <a:noFill/>
          <a:ln w="20638">
            <a:solidFill>
              <a:srgbClr val="000000"/>
            </a:solidFill>
            <a:prstDash val="dash"/>
            <a:round/>
            <a:headEnd/>
            <a:tailEnd type="arrow" w="med" len="med"/>
          </a:ln>
          <a:extLst>
            <a:ext uri="{909E8E84-426E-40dd-AFC4-6F175D3DCCD1}">
              <a14:hiddenFill xmlns:a14="http://schemas.microsoft.com/office/drawing/2010/main" xmlns="">
                <a:noFill/>
              </a14:hiddenFill>
            </a:ext>
          </a:extLst>
        </p:spPr>
        <p:txBody>
          <a:bodyPr/>
          <a:lstStyle/>
          <a:p>
            <a:endParaRPr lang="en-US"/>
          </a:p>
        </p:txBody>
      </p:sp>
    </p:spTree>
    <p:extLst>
      <p:ext uri="{BB962C8B-B14F-4D97-AF65-F5344CB8AC3E}">
        <p14:creationId xmlns:p14="http://schemas.microsoft.com/office/powerpoint/2010/main" val="158155880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a:t>(4) Object Design</a:t>
            </a:r>
          </a:p>
          <a:p>
            <a:pPr marL="0" indent="0">
              <a:buNone/>
            </a:pPr>
            <a:r>
              <a:rPr lang="en-US" dirty="0"/>
              <a:t>(5) Implementation</a:t>
            </a:r>
          </a:p>
          <a:p>
            <a:pPr marL="0" indent="0">
              <a:buNone/>
            </a:pPr>
            <a:r>
              <a:rPr lang="en-US" dirty="0"/>
              <a:t>(6) Testing</a:t>
            </a:r>
          </a:p>
        </p:txBody>
      </p:sp>
    </p:spTree>
    <p:extLst>
      <p:ext uri="{BB962C8B-B14F-4D97-AF65-F5344CB8AC3E}">
        <p14:creationId xmlns:p14="http://schemas.microsoft.com/office/powerpoint/2010/main" val="235467792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a:t>
            </a:r>
            <a:r>
              <a:rPr lang="en-US" altLang="zh-CN" dirty="0"/>
              <a:t>ummary</a:t>
            </a:r>
            <a:endParaRPr lang="en-US" dirty="0"/>
          </a:p>
        </p:txBody>
      </p:sp>
      <p:sp>
        <p:nvSpPr>
          <p:cNvPr id="6" name="Content Placeholder 5"/>
          <p:cNvSpPr>
            <a:spLocks noGrp="1"/>
          </p:cNvSpPr>
          <p:nvPr>
            <p:ph idx="1"/>
          </p:nvPr>
        </p:nvSpPr>
        <p:spPr/>
        <p:txBody>
          <a:bodyPr/>
          <a:lstStyle/>
          <a:p>
            <a:r>
              <a:rPr lang="en-US" dirty="0"/>
              <a:t>Software is already everywhere</a:t>
            </a:r>
          </a:p>
          <a:p>
            <a:r>
              <a:rPr lang="en-US" dirty="0"/>
              <a:t>Software engineering is a systematic, disciplined, quantifiable approach to the development, operation, and maintenance of software</a:t>
            </a:r>
          </a:p>
          <a:p>
            <a:r>
              <a:rPr lang="en-US" dirty="0"/>
              <a:t>Object-oriented methodology is an effective way to deal with the complexity</a:t>
            </a:r>
          </a:p>
          <a:p>
            <a:pPr marL="0" indent="0">
              <a:buNone/>
            </a:pPr>
            <a:endParaRPr lang="en-US" dirty="0"/>
          </a:p>
        </p:txBody>
      </p:sp>
    </p:spTree>
    <p:extLst>
      <p:ext uri="{BB962C8B-B14F-4D97-AF65-F5344CB8AC3E}">
        <p14:creationId xmlns:p14="http://schemas.microsoft.com/office/powerpoint/2010/main" val="103264407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p:cNvSpPr>
            <a:spLocks noGrp="1" noChangeArrowheads="1"/>
          </p:cNvSpPr>
          <p:nvPr>
            <p:ph type="ctrTitle" idx="4294967295"/>
          </p:nvPr>
        </p:nvSpPr>
        <p:spPr>
          <a:xfrm>
            <a:off x="685800" y="2514600"/>
            <a:ext cx="7772400" cy="1470025"/>
          </a:xfrm>
        </p:spPr>
        <p:txBody>
          <a:bodyPr anchor="ctr"/>
          <a:lstStyle/>
          <a:p>
            <a:pPr eaLnBrk="1" hangingPunct="1"/>
            <a:r>
              <a:rPr lang="en-US" altLang="zh-CN" sz="4300" dirty="0">
                <a:solidFill>
                  <a:schemeClr val="bg1"/>
                </a:solidFill>
                <a:latin typeface="Arial" charset="0"/>
                <a:ea typeface="华文新魏" charset="0"/>
              </a:rPr>
              <a:t>Thanks</a:t>
            </a:r>
            <a:br>
              <a:rPr lang="en-US" altLang="zh-CN" sz="4300" dirty="0">
                <a:solidFill>
                  <a:schemeClr val="bg1"/>
                </a:solidFill>
                <a:latin typeface="Arial" charset="0"/>
                <a:ea typeface="华文新魏" charset="0"/>
              </a:rPr>
            </a:br>
            <a:br>
              <a:rPr lang="en-US" altLang="zh-CN" sz="4300" dirty="0">
                <a:solidFill>
                  <a:schemeClr val="bg1"/>
                </a:solidFill>
                <a:latin typeface="Arial" charset="0"/>
                <a:ea typeface="华文新魏" charset="0"/>
              </a:rPr>
            </a:br>
            <a:r>
              <a:rPr lang="en-US" altLang="zh-CN" sz="4300" dirty="0" err="1">
                <a:solidFill>
                  <a:schemeClr val="bg1"/>
                </a:solidFill>
                <a:latin typeface="Arial" charset="0"/>
                <a:ea typeface="华文新魏" charset="0"/>
              </a:rPr>
              <a:t>c</a:t>
            </a:r>
            <a:r>
              <a:rPr lang="en-US" altLang="zh-CN" dirty="0" err="1">
                <a:solidFill>
                  <a:schemeClr val="bg1"/>
                </a:solidFill>
                <a:latin typeface="Arial" charset="0"/>
                <a:ea typeface="华文新魏" charset="0"/>
              </a:rPr>
              <a:t>ao-jian@cs.sjtu.edu.cn</a:t>
            </a:r>
            <a:endParaRPr lang="en-US" altLang="zh-CN" dirty="0">
              <a:solidFill>
                <a:schemeClr val="bg1"/>
              </a:solidFill>
              <a:latin typeface="Arial" charset="0"/>
              <a:ea typeface="华文新魏" charset="0"/>
            </a:endParaRPr>
          </a:p>
        </p:txBody>
      </p:sp>
      <p:sp>
        <p:nvSpPr>
          <p:cNvPr id="3" name="Rectangle 2"/>
          <p:cNvSpPr txBox="1">
            <a:spLocks noChangeArrowheads="1"/>
          </p:cNvSpPr>
          <p:nvPr/>
        </p:nvSpPr>
        <p:spPr bwMode="auto">
          <a:xfrm>
            <a:off x="228714" y="5181554"/>
            <a:ext cx="4343384" cy="147002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54000" rIns="91440" bIns="45720" numCol="1" anchor="ctr" anchorCtr="1" compatLnSpc="1">
            <a:prstTxWarp prst="textNoShape">
              <a:avLst/>
            </a:prstTxWarp>
          </a:bodyPr>
          <a:lstStyle>
            <a:lvl1pPr algn="ctr" rtl="0" eaLnBrk="0" fontAlgn="base" hangingPunct="0">
              <a:spcBef>
                <a:spcPct val="0"/>
              </a:spcBef>
              <a:spcAft>
                <a:spcPct val="0"/>
              </a:spcAft>
              <a:defRPr sz="2800" b="1">
                <a:solidFill>
                  <a:srgbClr val="133984"/>
                </a:solidFill>
                <a:latin typeface="+mj-lt"/>
                <a:ea typeface="+mj-ea"/>
                <a:cs typeface="华文新魏" charset="0"/>
              </a:defRPr>
            </a:lvl1pPr>
            <a:lvl2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2pPr>
            <a:lvl3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3pPr>
            <a:lvl4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4pPr>
            <a:lvl5pPr algn="ctr" rtl="0" eaLnBrk="0" fontAlgn="base" hangingPunct="0">
              <a:spcBef>
                <a:spcPct val="0"/>
              </a:spcBef>
              <a:spcAft>
                <a:spcPct val="0"/>
              </a:spcAft>
              <a:defRPr sz="2800" b="1">
                <a:solidFill>
                  <a:srgbClr val="133984"/>
                </a:solidFill>
                <a:latin typeface="Arial" pitchFamily="34" charset="0"/>
                <a:ea typeface="华文新魏" pitchFamily="2" charset="-122"/>
                <a:cs typeface="华文新魏" charset="0"/>
              </a:defRPr>
            </a:lvl5pPr>
            <a:lvl6pPr marL="457200" algn="ctr" rtl="0" eaLnBrk="0" fontAlgn="base" hangingPunct="0">
              <a:spcBef>
                <a:spcPct val="0"/>
              </a:spcBef>
              <a:spcAft>
                <a:spcPct val="0"/>
              </a:spcAft>
              <a:defRPr sz="2800" b="1">
                <a:solidFill>
                  <a:srgbClr val="133984"/>
                </a:solidFill>
                <a:latin typeface="Arial" pitchFamily="34" charset="0"/>
                <a:ea typeface="华文新魏" pitchFamily="2" charset="-122"/>
              </a:defRPr>
            </a:lvl6pPr>
            <a:lvl7pPr marL="914400" algn="ctr" rtl="0" eaLnBrk="0" fontAlgn="base" hangingPunct="0">
              <a:spcBef>
                <a:spcPct val="0"/>
              </a:spcBef>
              <a:spcAft>
                <a:spcPct val="0"/>
              </a:spcAft>
              <a:defRPr sz="2800" b="1">
                <a:solidFill>
                  <a:srgbClr val="133984"/>
                </a:solidFill>
                <a:latin typeface="Arial" pitchFamily="34" charset="0"/>
                <a:ea typeface="华文新魏" pitchFamily="2" charset="-122"/>
              </a:defRPr>
            </a:lvl7pPr>
            <a:lvl8pPr marL="1371600" algn="ctr" rtl="0" eaLnBrk="0" fontAlgn="base" hangingPunct="0">
              <a:spcBef>
                <a:spcPct val="0"/>
              </a:spcBef>
              <a:spcAft>
                <a:spcPct val="0"/>
              </a:spcAft>
              <a:defRPr sz="2800" b="1">
                <a:solidFill>
                  <a:srgbClr val="133984"/>
                </a:solidFill>
                <a:latin typeface="Arial" pitchFamily="34" charset="0"/>
                <a:ea typeface="华文新魏" pitchFamily="2" charset="-122"/>
              </a:defRPr>
            </a:lvl8pPr>
            <a:lvl9pPr marL="1828800" algn="ctr" rtl="0" eaLnBrk="0" fontAlgn="base" hangingPunct="0">
              <a:spcBef>
                <a:spcPct val="0"/>
              </a:spcBef>
              <a:spcAft>
                <a:spcPct val="0"/>
              </a:spcAft>
              <a:defRPr sz="2800" b="1">
                <a:solidFill>
                  <a:srgbClr val="133984"/>
                </a:solidFill>
                <a:latin typeface="Arial" pitchFamily="34" charset="0"/>
                <a:ea typeface="华文新魏" pitchFamily="2" charset="-122"/>
              </a:defRPr>
            </a:lvl9pPr>
          </a:lstStyle>
          <a:p>
            <a:pPr algn="l" eaLnBrk="1" hangingPunct="1"/>
            <a:r>
              <a:rPr lang="en-US" altLang="zh-CN" sz="1400" b="0" dirty="0">
                <a:solidFill>
                  <a:schemeClr val="bg1"/>
                </a:solidFill>
                <a:latin typeface="Arial" charset="0"/>
                <a:ea typeface="华文新魏" charset="0"/>
              </a:rPr>
              <a:t>* Some materials come from Bernd </a:t>
            </a:r>
            <a:r>
              <a:rPr lang="en-US" altLang="zh-CN" sz="1400" b="0" dirty="0" err="1">
                <a:solidFill>
                  <a:schemeClr val="bg1"/>
                </a:solidFill>
                <a:latin typeface="Arial" charset="0"/>
                <a:ea typeface="华文新魏" charset="0"/>
              </a:rPr>
              <a:t>Bruegge</a:t>
            </a:r>
            <a:r>
              <a:rPr lang="en-US" altLang="zh-CN" sz="1400" b="0" dirty="0">
                <a:solidFill>
                  <a:schemeClr val="bg1"/>
                </a:solidFill>
                <a:latin typeface="Arial" charset="0"/>
                <a:ea typeface="华文新魏" charset="0"/>
              </a:rPr>
              <a:t> &amp; Allen H. </a:t>
            </a:r>
            <a:r>
              <a:rPr lang="en-US" altLang="zh-CN" sz="1400" b="0" dirty="0" err="1">
                <a:solidFill>
                  <a:schemeClr val="bg1"/>
                </a:solidFill>
                <a:latin typeface="Arial" charset="0"/>
                <a:ea typeface="华文新魏" charset="0"/>
              </a:rPr>
              <a:t>Dutoit’s</a:t>
            </a:r>
            <a:r>
              <a:rPr lang="en-US" altLang="zh-CN" sz="1400" b="0" dirty="0">
                <a:solidFill>
                  <a:schemeClr val="bg1"/>
                </a:solidFill>
                <a:latin typeface="Arial" charset="0"/>
                <a:ea typeface="华文新魏" charset="0"/>
              </a:rPr>
              <a:t> PPT and others from Internet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1.4 Software Characteristics</a:t>
            </a:r>
          </a:p>
        </p:txBody>
      </p:sp>
      <p:sp>
        <p:nvSpPr>
          <p:cNvPr id="3" name="Content Placeholder 2"/>
          <p:cNvSpPr>
            <a:spLocks noGrp="1"/>
          </p:cNvSpPr>
          <p:nvPr>
            <p:ph idx="1"/>
          </p:nvPr>
        </p:nvSpPr>
        <p:spPr/>
        <p:txBody>
          <a:bodyPr/>
          <a:lstStyle/>
          <a:p>
            <a:pPr algn="just"/>
            <a:r>
              <a:rPr lang="en-US" sz="2400" dirty="0"/>
              <a:t>Software is developed or engineered, it is not manufactured in the classical sense</a:t>
            </a:r>
          </a:p>
          <a:p>
            <a:r>
              <a:rPr lang="en-US" sz="2400" dirty="0"/>
              <a:t>Software doesn’t wear out</a:t>
            </a:r>
          </a:p>
          <a:p>
            <a:pPr lvl="1"/>
            <a:endParaRPr lang="en-US" sz="1800" dirty="0"/>
          </a:p>
          <a:p>
            <a:pPr lvl="1"/>
            <a:endParaRPr lang="en-US" sz="1800" dirty="0"/>
          </a:p>
          <a:p>
            <a:pPr lvl="1"/>
            <a:endParaRPr lang="en-US" sz="1800" dirty="0"/>
          </a:p>
          <a:p>
            <a:pPr lvl="1"/>
            <a:endParaRPr lang="en-US" sz="1800" dirty="0"/>
          </a:p>
          <a:p>
            <a:pPr lvl="1"/>
            <a:endParaRPr lang="en-US" sz="1800" dirty="0"/>
          </a:p>
          <a:p>
            <a:pPr lvl="1"/>
            <a:endParaRPr lang="en-US" sz="1800" dirty="0"/>
          </a:p>
          <a:p>
            <a:pPr lvl="1"/>
            <a:endParaRPr lang="en-US" sz="1800" dirty="0"/>
          </a:p>
          <a:p>
            <a:pPr algn="just"/>
            <a:r>
              <a:rPr lang="en-US" sz="2400" dirty="0"/>
              <a:t>Although the industry is moving toward component-based assembly, most software continues to be custom built</a:t>
            </a:r>
            <a:endParaRPr lang="en-US" dirty="0"/>
          </a:p>
        </p:txBody>
      </p:sp>
      <p:grpSp>
        <p:nvGrpSpPr>
          <p:cNvPr id="4" name="Group 11"/>
          <p:cNvGrpSpPr>
            <a:grpSpLocks/>
          </p:cNvGrpSpPr>
          <p:nvPr/>
        </p:nvGrpSpPr>
        <p:grpSpPr bwMode="auto">
          <a:xfrm>
            <a:off x="-453" y="2743218"/>
            <a:ext cx="4801180" cy="2548489"/>
            <a:chOff x="1178" y="1761"/>
            <a:chExt cx="4198" cy="1998"/>
          </a:xfrm>
        </p:grpSpPr>
        <p:sp>
          <p:nvSpPr>
            <p:cNvPr id="5" name="Text Box 7"/>
            <p:cNvSpPr txBox="1">
              <a:spLocks noChangeArrowheads="1"/>
            </p:cNvSpPr>
            <p:nvPr/>
          </p:nvSpPr>
          <p:spPr bwMode="auto">
            <a:xfrm>
              <a:off x="3984" y="3504"/>
              <a:ext cx="1392" cy="25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Time</a:t>
              </a:r>
            </a:p>
          </p:txBody>
        </p:sp>
        <p:grpSp>
          <p:nvGrpSpPr>
            <p:cNvPr id="6" name="Group 10"/>
            <p:cNvGrpSpPr>
              <a:grpSpLocks/>
            </p:cNvGrpSpPr>
            <p:nvPr/>
          </p:nvGrpSpPr>
          <p:grpSpPr bwMode="auto">
            <a:xfrm>
              <a:off x="1178" y="1761"/>
              <a:ext cx="3286" cy="1743"/>
              <a:chOff x="1178" y="1761"/>
              <a:chExt cx="3286" cy="1743"/>
            </a:xfrm>
          </p:grpSpPr>
          <p:sp>
            <p:nvSpPr>
              <p:cNvPr id="7" name="Line 4"/>
              <p:cNvSpPr>
                <a:spLocks noChangeShapeType="1"/>
              </p:cNvSpPr>
              <p:nvPr/>
            </p:nvSpPr>
            <p:spPr bwMode="auto">
              <a:xfrm flipV="1">
                <a:off x="1824" y="2016"/>
                <a:ext cx="0" cy="1488"/>
              </a:xfrm>
              <a:prstGeom prst="line">
                <a:avLst/>
              </a:prstGeom>
              <a:noFill/>
              <a:ln w="25400">
                <a:solidFill>
                  <a:srgbClr val="000000"/>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400"/>
              </a:p>
            </p:txBody>
          </p:sp>
          <p:sp>
            <p:nvSpPr>
              <p:cNvPr id="8" name="Line 5"/>
              <p:cNvSpPr>
                <a:spLocks noChangeShapeType="1"/>
              </p:cNvSpPr>
              <p:nvPr/>
            </p:nvSpPr>
            <p:spPr bwMode="auto">
              <a:xfrm>
                <a:off x="1824" y="3504"/>
                <a:ext cx="2640" cy="0"/>
              </a:xfrm>
              <a:prstGeom prst="line">
                <a:avLst/>
              </a:prstGeom>
              <a:noFill/>
              <a:ln w="25400">
                <a:solidFill>
                  <a:srgbClr val="000000"/>
                </a:solidFill>
                <a:round/>
                <a:headEnd type="none" w="sm" len="sm"/>
                <a:tailEnd type="stealth" w="med"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400"/>
              </a:p>
            </p:txBody>
          </p:sp>
          <p:sp>
            <p:nvSpPr>
              <p:cNvPr id="9" name="Freeform 6"/>
              <p:cNvSpPr>
                <a:spLocks/>
              </p:cNvSpPr>
              <p:nvPr/>
            </p:nvSpPr>
            <p:spPr bwMode="auto">
              <a:xfrm>
                <a:off x="2016" y="2112"/>
                <a:ext cx="2352" cy="1248"/>
              </a:xfrm>
              <a:custGeom>
                <a:avLst/>
                <a:gdLst>
                  <a:gd name="T0" fmla="*/ 0 w 2496"/>
                  <a:gd name="T1" fmla="*/ 384 h 1376"/>
                  <a:gd name="T2" fmla="*/ 48 w 2496"/>
                  <a:gd name="T3" fmla="*/ 624 h 1376"/>
                  <a:gd name="T4" fmla="*/ 192 w 2496"/>
                  <a:gd name="T5" fmla="*/ 864 h 1376"/>
                  <a:gd name="T6" fmla="*/ 384 w 2496"/>
                  <a:gd name="T7" fmla="*/ 1104 h 1376"/>
                  <a:gd name="T8" fmla="*/ 576 w 2496"/>
                  <a:gd name="T9" fmla="*/ 1248 h 1376"/>
                  <a:gd name="T10" fmla="*/ 1008 w 2496"/>
                  <a:gd name="T11" fmla="*/ 1296 h 1376"/>
                  <a:gd name="T12" fmla="*/ 1584 w 2496"/>
                  <a:gd name="T13" fmla="*/ 1296 h 1376"/>
                  <a:gd name="T14" fmla="*/ 2112 w 2496"/>
                  <a:gd name="T15" fmla="*/ 1248 h 1376"/>
                  <a:gd name="T16" fmla="*/ 2352 w 2496"/>
                  <a:gd name="T17" fmla="*/ 528 h 1376"/>
                  <a:gd name="T18" fmla="*/ 2448 w 2496"/>
                  <a:gd name="T19" fmla="*/ 96 h 1376"/>
                  <a:gd name="T20" fmla="*/ 2496 w 2496"/>
                  <a:gd name="T21" fmla="*/ 0 h 1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96" h="1376">
                    <a:moveTo>
                      <a:pt x="0" y="384"/>
                    </a:moveTo>
                    <a:cubicBezTo>
                      <a:pt x="8" y="464"/>
                      <a:pt x="16" y="544"/>
                      <a:pt x="48" y="624"/>
                    </a:cubicBezTo>
                    <a:cubicBezTo>
                      <a:pt x="80" y="704"/>
                      <a:pt x="136" y="784"/>
                      <a:pt x="192" y="864"/>
                    </a:cubicBezTo>
                    <a:cubicBezTo>
                      <a:pt x="248" y="944"/>
                      <a:pt x="320" y="1040"/>
                      <a:pt x="384" y="1104"/>
                    </a:cubicBezTo>
                    <a:cubicBezTo>
                      <a:pt x="448" y="1168"/>
                      <a:pt x="472" y="1216"/>
                      <a:pt x="576" y="1248"/>
                    </a:cubicBezTo>
                    <a:cubicBezTo>
                      <a:pt x="680" y="1280"/>
                      <a:pt x="840" y="1288"/>
                      <a:pt x="1008" y="1296"/>
                    </a:cubicBezTo>
                    <a:cubicBezTo>
                      <a:pt x="1176" y="1304"/>
                      <a:pt x="1400" y="1304"/>
                      <a:pt x="1584" y="1296"/>
                    </a:cubicBezTo>
                    <a:cubicBezTo>
                      <a:pt x="1768" y="1288"/>
                      <a:pt x="1984" y="1376"/>
                      <a:pt x="2112" y="1248"/>
                    </a:cubicBezTo>
                    <a:cubicBezTo>
                      <a:pt x="2240" y="1120"/>
                      <a:pt x="2296" y="720"/>
                      <a:pt x="2352" y="528"/>
                    </a:cubicBezTo>
                    <a:cubicBezTo>
                      <a:pt x="2408" y="336"/>
                      <a:pt x="2424" y="184"/>
                      <a:pt x="2448" y="96"/>
                    </a:cubicBezTo>
                    <a:cubicBezTo>
                      <a:pt x="2472" y="8"/>
                      <a:pt x="2484" y="4"/>
                      <a:pt x="2496" y="0"/>
                    </a:cubicBezTo>
                  </a:path>
                </a:pathLst>
              </a:custGeom>
              <a:noFill/>
              <a:ln w="38100" cap="flat" cmpd="sng">
                <a:solidFill>
                  <a:srgbClr val="FF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400"/>
              </a:p>
            </p:txBody>
          </p:sp>
          <p:sp>
            <p:nvSpPr>
              <p:cNvPr id="10" name="Text Box 8"/>
              <p:cNvSpPr txBox="1">
                <a:spLocks noChangeArrowheads="1"/>
              </p:cNvSpPr>
              <p:nvPr/>
            </p:nvSpPr>
            <p:spPr bwMode="auto">
              <a:xfrm>
                <a:off x="1178" y="1761"/>
                <a:ext cx="1392" cy="25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Failure Rate</a:t>
                </a:r>
              </a:p>
            </p:txBody>
          </p:sp>
          <p:sp>
            <p:nvSpPr>
              <p:cNvPr id="11" name="Text Box 9"/>
              <p:cNvSpPr txBox="1">
                <a:spLocks noChangeArrowheads="1"/>
              </p:cNvSpPr>
              <p:nvPr/>
            </p:nvSpPr>
            <p:spPr bwMode="auto">
              <a:xfrm>
                <a:off x="1677" y="2443"/>
                <a:ext cx="1920" cy="28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400" dirty="0">
                    <a:ea typeface="楷体_GB2312" charset="0"/>
                    <a:cs typeface="楷体_GB2312" charset="0"/>
                  </a:rPr>
                  <a:t>Infant mortality</a:t>
                </a:r>
              </a:p>
            </p:txBody>
          </p:sp>
        </p:grpSp>
      </p:grpSp>
      <p:sp>
        <p:nvSpPr>
          <p:cNvPr id="12" name="Text Box 9"/>
          <p:cNvSpPr txBox="1">
            <a:spLocks noChangeArrowheads="1"/>
          </p:cNvSpPr>
          <p:nvPr/>
        </p:nvSpPr>
        <p:spPr bwMode="auto">
          <a:xfrm>
            <a:off x="1820580" y="3139682"/>
            <a:ext cx="2195871" cy="30755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400" dirty="0">
                <a:ea typeface="楷体_GB2312" charset="0"/>
                <a:cs typeface="楷体_GB2312" charset="0"/>
              </a:rPr>
              <a:t>Wear out</a:t>
            </a:r>
          </a:p>
        </p:txBody>
      </p:sp>
      <p:grpSp>
        <p:nvGrpSpPr>
          <p:cNvPr id="13" name="Group 1041"/>
          <p:cNvGrpSpPr>
            <a:grpSpLocks/>
          </p:cNvGrpSpPr>
          <p:nvPr/>
        </p:nvGrpSpPr>
        <p:grpSpPr bwMode="auto">
          <a:xfrm>
            <a:off x="3671090" y="2936362"/>
            <a:ext cx="4640843" cy="2355345"/>
            <a:chOff x="119" y="1119"/>
            <a:chExt cx="5017" cy="2649"/>
          </a:xfrm>
        </p:grpSpPr>
        <p:sp>
          <p:nvSpPr>
            <p:cNvPr id="14" name="Line 1028"/>
            <p:cNvSpPr>
              <a:spLocks noChangeShapeType="1"/>
            </p:cNvSpPr>
            <p:nvPr/>
          </p:nvSpPr>
          <p:spPr bwMode="auto">
            <a:xfrm flipV="1">
              <a:off x="960" y="1296"/>
              <a:ext cx="0" cy="2160"/>
            </a:xfrm>
            <a:prstGeom prst="line">
              <a:avLst/>
            </a:prstGeom>
            <a:noFill/>
            <a:ln w="38100">
              <a:solidFill>
                <a:schemeClr val="tx1"/>
              </a:solidFill>
              <a:round/>
              <a:headEnd type="none" w="sm" len="sm"/>
              <a:tailEnd type="triangle"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15" name="Line 1029"/>
            <p:cNvSpPr>
              <a:spLocks noChangeShapeType="1"/>
            </p:cNvSpPr>
            <p:nvPr/>
          </p:nvSpPr>
          <p:spPr bwMode="auto">
            <a:xfrm>
              <a:off x="960" y="3456"/>
              <a:ext cx="3936" cy="0"/>
            </a:xfrm>
            <a:prstGeom prst="line">
              <a:avLst/>
            </a:prstGeom>
            <a:noFill/>
            <a:ln w="38100">
              <a:solidFill>
                <a:schemeClr val="tx1"/>
              </a:solidFill>
              <a:round/>
              <a:headEnd type="none" w="sm" len="sm"/>
              <a:tailEnd type="triangle"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16" name="Freeform 1030"/>
            <p:cNvSpPr>
              <a:spLocks/>
            </p:cNvSpPr>
            <p:nvPr/>
          </p:nvSpPr>
          <p:spPr bwMode="auto">
            <a:xfrm>
              <a:off x="1152" y="1344"/>
              <a:ext cx="3072" cy="1944"/>
            </a:xfrm>
            <a:custGeom>
              <a:avLst/>
              <a:gdLst>
                <a:gd name="T0" fmla="*/ 0 w 2928"/>
                <a:gd name="T1" fmla="*/ 0 h 1944"/>
                <a:gd name="T2" fmla="*/ 48 w 2928"/>
                <a:gd name="T3" fmla="*/ 576 h 1944"/>
                <a:gd name="T4" fmla="*/ 144 w 2928"/>
                <a:gd name="T5" fmla="*/ 1440 h 1944"/>
                <a:gd name="T6" fmla="*/ 432 w 2928"/>
                <a:gd name="T7" fmla="*/ 1776 h 1944"/>
                <a:gd name="T8" fmla="*/ 1056 w 2928"/>
                <a:gd name="T9" fmla="*/ 1920 h 1944"/>
                <a:gd name="T10" fmla="*/ 2928 w 2928"/>
                <a:gd name="T11" fmla="*/ 1920 h 1944"/>
              </a:gdLst>
              <a:ahLst/>
              <a:cxnLst>
                <a:cxn ang="0">
                  <a:pos x="T0" y="T1"/>
                </a:cxn>
                <a:cxn ang="0">
                  <a:pos x="T2" y="T3"/>
                </a:cxn>
                <a:cxn ang="0">
                  <a:pos x="T4" y="T5"/>
                </a:cxn>
                <a:cxn ang="0">
                  <a:pos x="T6" y="T7"/>
                </a:cxn>
                <a:cxn ang="0">
                  <a:pos x="T8" y="T9"/>
                </a:cxn>
                <a:cxn ang="0">
                  <a:pos x="T10" y="T11"/>
                </a:cxn>
              </a:cxnLst>
              <a:rect l="0" t="0" r="r" b="b"/>
              <a:pathLst>
                <a:path w="2928" h="1944">
                  <a:moveTo>
                    <a:pt x="0" y="0"/>
                  </a:moveTo>
                  <a:cubicBezTo>
                    <a:pt x="12" y="168"/>
                    <a:pt x="24" y="336"/>
                    <a:pt x="48" y="576"/>
                  </a:cubicBezTo>
                  <a:cubicBezTo>
                    <a:pt x="72" y="816"/>
                    <a:pt x="80" y="1240"/>
                    <a:pt x="144" y="1440"/>
                  </a:cubicBezTo>
                  <a:cubicBezTo>
                    <a:pt x="208" y="1640"/>
                    <a:pt x="280" y="1696"/>
                    <a:pt x="432" y="1776"/>
                  </a:cubicBezTo>
                  <a:cubicBezTo>
                    <a:pt x="584" y="1856"/>
                    <a:pt x="640" y="1896"/>
                    <a:pt x="1056" y="1920"/>
                  </a:cubicBezTo>
                  <a:cubicBezTo>
                    <a:pt x="1472" y="1944"/>
                    <a:pt x="2608" y="1920"/>
                    <a:pt x="2928" y="1920"/>
                  </a:cubicBezTo>
                </a:path>
              </a:pathLst>
            </a:custGeom>
            <a:noFill/>
            <a:ln w="38100" cap="flat" cmpd="sng">
              <a:solidFill>
                <a:srgbClr val="FF00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17" name="Freeform 1031"/>
            <p:cNvSpPr>
              <a:spLocks/>
            </p:cNvSpPr>
            <p:nvPr/>
          </p:nvSpPr>
          <p:spPr bwMode="auto">
            <a:xfrm>
              <a:off x="1392" y="1344"/>
              <a:ext cx="2896" cy="1600"/>
            </a:xfrm>
            <a:custGeom>
              <a:avLst/>
              <a:gdLst>
                <a:gd name="T0" fmla="*/ 0 w 2896"/>
                <a:gd name="T1" fmla="*/ 0 h 1600"/>
                <a:gd name="T2" fmla="*/ 96 w 2896"/>
                <a:gd name="T3" fmla="*/ 912 h 1600"/>
                <a:gd name="T4" fmla="*/ 288 w 2896"/>
                <a:gd name="T5" fmla="*/ 1488 h 1600"/>
                <a:gd name="T6" fmla="*/ 576 w 2896"/>
                <a:gd name="T7" fmla="*/ 1584 h 1600"/>
                <a:gd name="T8" fmla="*/ 1008 w 2896"/>
                <a:gd name="T9" fmla="*/ 1488 h 1600"/>
                <a:gd name="T10" fmla="*/ 2592 w 2896"/>
                <a:gd name="T11" fmla="*/ 960 h 1600"/>
                <a:gd name="T12" fmla="*/ 2832 w 2896"/>
                <a:gd name="T13" fmla="*/ 864 h 1600"/>
              </a:gdLst>
              <a:ahLst/>
              <a:cxnLst>
                <a:cxn ang="0">
                  <a:pos x="T0" y="T1"/>
                </a:cxn>
                <a:cxn ang="0">
                  <a:pos x="T2" y="T3"/>
                </a:cxn>
                <a:cxn ang="0">
                  <a:pos x="T4" y="T5"/>
                </a:cxn>
                <a:cxn ang="0">
                  <a:pos x="T6" y="T7"/>
                </a:cxn>
                <a:cxn ang="0">
                  <a:pos x="T8" y="T9"/>
                </a:cxn>
                <a:cxn ang="0">
                  <a:pos x="T10" y="T11"/>
                </a:cxn>
                <a:cxn ang="0">
                  <a:pos x="T12" y="T13"/>
                </a:cxn>
              </a:cxnLst>
              <a:rect l="0" t="0" r="r" b="b"/>
              <a:pathLst>
                <a:path w="2896" h="1600">
                  <a:moveTo>
                    <a:pt x="0" y="0"/>
                  </a:moveTo>
                  <a:cubicBezTo>
                    <a:pt x="24" y="332"/>
                    <a:pt x="48" y="664"/>
                    <a:pt x="96" y="912"/>
                  </a:cubicBezTo>
                  <a:cubicBezTo>
                    <a:pt x="144" y="1160"/>
                    <a:pt x="208" y="1376"/>
                    <a:pt x="288" y="1488"/>
                  </a:cubicBezTo>
                  <a:cubicBezTo>
                    <a:pt x="368" y="1600"/>
                    <a:pt x="456" y="1584"/>
                    <a:pt x="576" y="1584"/>
                  </a:cubicBezTo>
                  <a:cubicBezTo>
                    <a:pt x="696" y="1584"/>
                    <a:pt x="672" y="1592"/>
                    <a:pt x="1008" y="1488"/>
                  </a:cubicBezTo>
                  <a:cubicBezTo>
                    <a:pt x="1344" y="1384"/>
                    <a:pt x="2288" y="1064"/>
                    <a:pt x="2592" y="960"/>
                  </a:cubicBezTo>
                  <a:cubicBezTo>
                    <a:pt x="2896" y="856"/>
                    <a:pt x="2864" y="860"/>
                    <a:pt x="2832" y="864"/>
                  </a:cubicBezTo>
                </a:path>
              </a:pathLst>
            </a:custGeom>
            <a:noFill/>
            <a:ln w="38100" cap="flat" cmpd="sng">
              <a:solidFill>
                <a:srgbClr val="00FF00"/>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18" name="Line 1032"/>
            <p:cNvSpPr>
              <a:spLocks noChangeShapeType="1"/>
            </p:cNvSpPr>
            <p:nvPr/>
          </p:nvSpPr>
          <p:spPr bwMode="auto">
            <a:xfrm flipV="1">
              <a:off x="2304" y="1584"/>
              <a:ext cx="0" cy="129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19" name="Freeform 1033"/>
            <p:cNvSpPr>
              <a:spLocks/>
            </p:cNvSpPr>
            <p:nvPr/>
          </p:nvSpPr>
          <p:spPr bwMode="auto">
            <a:xfrm>
              <a:off x="2304" y="1584"/>
              <a:ext cx="824" cy="1016"/>
            </a:xfrm>
            <a:custGeom>
              <a:avLst/>
              <a:gdLst>
                <a:gd name="T0" fmla="*/ 0 w 824"/>
                <a:gd name="T1" fmla="*/ 0 h 1016"/>
                <a:gd name="T2" fmla="*/ 48 w 824"/>
                <a:gd name="T3" fmla="*/ 432 h 1016"/>
                <a:gd name="T4" fmla="*/ 192 w 824"/>
                <a:gd name="T5" fmla="*/ 912 h 1016"/>
                <a:gd name="T6" fmla="*/ 720 w 824"/>
                <a:gd name="T7" fmla="*/ 1008 h 1016"/>
                <a:gd name="T8" fmla="*/ 816 w 824"/>
                <a:gd name="T9" fmla="*/ 960 h 1016"/>
              </a:gdLst>
              <a:ahLst/>
              <a:cxnLst>
                <a:cxn ang="0">
                  <a:pos x="T0" y="T1"/>
                </a:cxn>
                <a:cxn ang="0">
                  <a:pos x="T2" y="T3"/>
                </a:cxn>
                <a:cxn ang="0">
                  <a:pos x="T4" y="T5"/>
                </a:cxn>
                <a:cxn ang="0">
                  <a:pos x="T6" y="T7"/>
                </a:cxn>
                <a:cxn ang="0">
                  <a:pos x="T8" y="T9"/>
                </a:cxn>
              </a:cxnLst>
              <a:rect l="0" t="0" r="r" b="b"/>
              <a:pathLst>
                <a:path w="824" h="1016">
                  <a:moveTo>
                    <a:pt x="0" y="0"/>
                  </a:moveTo>
                  <a:cubicBezTo>
                    <a:pt x="8" y="140"/>
                    <a:pt x="16" y="280"/>
                    <a:pt x="48" y="432"/>
                  </a:cubicBezTo>
                  <a:cubicBezTo>
                    <a:pt x="80" y="584"/>
                    <a:pt x="80" y="816"/>
                    <a:pt x="192" y="912"/>
                  </a:cubicBezTo>
                  <a:cubicBezTo>
                    <a:pt x="304" y="1008"/>
                    <a:pt x="616" y="1000"/>
                    <a:pt x="720" y="1008"/>
                  </a:cubicBezTo>
                  <a:cubicBezTo>
                    <a:pt x="824" y="1016"/>
                    <a:pt x="820" y="988"/>
                    <a:pt x="816" y="960"/>
                  </a:cubicBezTo>
                </a:path>
              </a:pathLst>
            </a:custGeom>
            <a:noFill/>
            <a:ln w="12700" cap="flat"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20" name="Line 1034"/>
            <p:cNvSpPr>
              <a:spLocks noChangeShapeType="1"/>
            </p:cNvSpPr>
            <p:nvPr/>
          </p:nvSpPr>
          <p:spPr bwMode="auto">
            <a:xfrm flipV="1">
              <a:off x="3072" y="1536"/>
              <a:ext cx="0" cy="1056"/>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21" name="Freeform 1035"/>
            <p:cNvSpPr>
              <a:spLocks/>
            </p:cNvSpPr>
            <p:nvPr/>
          </p:nvSpPr>
          <p:spPr bwMode="auto">
            <a:xfrm>
              <a:off x="3072" y="1584"/>
              <a:ext cx="768" cy="864"/>
            </a:xfrm>
            <a:custGeom>
              <a:avLst/>
              <a:gdLst>
                <a:gd name="T0" fmla="*/ 0 w 768"/>
                <a:gd name="T1" fmla="*/ 0 h 864"/>
                <a:gd name="T2" fmla="*/ 96 w 768"/>
                <a:gd name="T3" fmla="*/ 480 h 864"/>
                <a:gd name="T4" fmla="*/ 336 w 768"/>
                <a:gd name="T5" fmla="*/ 816 h 864"/>
                <a:gd name="T6" fmla="*/ 768 w 768"/>
                <a:gd name="T7" fmla="*/ 768 h 864"/>
              </a:gdLst>
              <a:ahLst/>
              <a:cxnLst>
                <a:cxn ang="0">
                  <a:pos x="T0" y="T1"/>
                </a:cxn>
                <a:cxn ang="0">
                  <a:pos x="T2" y="T3"/>
                </a:cxn>
                <a:cxn ang="0">
                  <a:pos x="T4" y="T5"/>
                </a:cxn>
                <a:cxn ang="0">
                  <a:pos x="T6" y="T7"/>
                </a:cxn>
              </a:cxnLst>
              <a:rect l="0" t="0" r="r" b="b"/>
              <a:pathLst>
                <a:path w="768" h="864">
                  <a:moveTo>
                    <a:pt x="0" y="0"/>
                  </a:moveTo>
                  <a:cubicBezTo>
                    <a:pt x="20" y="172"/>
                    <a:pt x="40" y="344"/>
                    <a:pt x="96" y="480"/>
                  </a:cubicBezTo>
                  <a:cubicBezTo>
                    <a:pt x="152" y="616"/>
                    <a:pt x="224" y="768"/>
                    <a:pt x="336" y="816"/>
                  </a:cubicBezTo>
                  <a:cubicBezTo>
                    <a:pt x="448" y="864"/>
                    <a:pt x="608" y="816"/>
                    <a:pt x="768" y="768"/>
                  </a:cubicBezTo>
                </a:path>
              </a:pathLst>
            </a:custGeom>
            <a:noFill/>
            <a:ln w="12700" cap="flat" cmpd="sng">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lstStyle/>
            <a:p>
              <a:endParaRPr lang="en-US" sz="1200"/>
            </a:p>
          </p:txBody>
        </p:sp>
        <p:sp>
          <p:nvSpPr>
            <p:cNvPr id="22" name="Text Box 1036"/>
            <p:cNvSpPr txBox="1">
              <a:spLocks noChangeArrowheads="1"/>
            </p:cNvSpPr>
            <p:nvPr/>
          </p:nvSpPr>
          <p:spPr bwMode="auto">
            <a:xfrm>
              <a:off x="4080" y="3456"/>
              <a:ext cx="960" cy="3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Time</a:t>
              </a:r>
            </a:p>
          </p:txBody>
        </p:sp>
        <p:sp>
          <p:nvSpPr>
            <p:cNvPr id="23" name="Text Box 1038"/>
            <p:cNvSpPr txBox="1">
              <a:spLocks noChangeArrowheads="1"/>
            </p:cNvSpPr>
            <p:nvPr/>
          </p:nvSpPr>
          <p:spPr bwMode="auto">
            <a:xfrm>
              <a:off x="119" y="1119"/>
              <a:ext cx="960" cy="5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Failure Rate</a:t>
              </a:r>
            </a:p>
          </p:txBody>
        </p:sp>
        <p:sp>
          <p:nvSpPr>
            <p:cNvPr id="24" name="Text Box 1039"/>
            <p:cNvSpPr txBox="1">
              <a:spLocks noChangeArrowheads="1"/>
            </p:cNvSpPr>
            <p:nvPr/>
          </p:nvSpPr>
          <p:spPr bwMode="auto">
            <a:xfrm>
              <a:off x="3744" y="1680"/>
              <a:ext cx="1392" cy="3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Actual curve</a:t>
              </a:r>
            </a:p>
          </p:txBody>
        </p:sp>
        <p:sp>
          <p:nvSpPr>
            <p:cNvPr id="25" name="Text Box 1040"/>
            <p:cNvSpPr txBox="1">
              <a:spLocks noChangeArrowheads="1"/>
            </p:cNvSpPr>
            <p:nvPr/>
          </p:nvSpPr>
          <p:spPr bwMode="auto">
            <a:xfrm>
              <a:off x="3024" y="2688"/>
              <a:ext cx="1536" cy="5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lvl="1">
                <a:spcBef>
                  <a:spcPct val="50000"/>
                </a:spcBef>
              </a:pPr>
              <a:r>
                <a:rPr lang="en-US" altLang="zh-CN" sz="1200" dirty="0">
                  <a:ea typeface="楷体_GB2312" charset="0"/>
                  <a:cs typeface="楷体_GB2312" charset="0"/>
                </a:rPr>
                <a:t>Idealized curve</a:t>
              </a:r>
            </a:p>
          </p:txBody>
        </p:sp>
      </p:grpSp>
      <p:sp>
        <p:nvSpPr>
          <p:cNvPr id="26" name="Text Box 1039"/>
          <p:cNvSpPr txBox="1">
            <a:spLocks noChangeArrowheads="1"/>
          </p:cNvSpPr>
          <p:nvPr/>
        </p:nvSpPr>
        <p:spPr bwMode="auto">
          <a:xfrm>
            <a:off x="5166852" y="4476643"/>
            <a:ext cx="1287633" cy="2774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Change</a:t>
            </a:r>
          </a:p>
        </p:txBody>
      </p:sp>
      <p:sp>
        <p:nvSpPr>
          <p:cNvPr id="27" name="Text Box 1039"/>
          <p:cNvSpPr txBox="1">
            <a:spLocks noChangeArrowheads="1"/>
          </p:cNvSpPr>
          <p:nvPr/>
        </p:nvSpPr>
        <p:spPr bwMode="auto">
          <a:xfrm>
            <a:off x="4848645" y="2743218"/>
            <a:ext cx="1287633" cy="6463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type="none" w="sm" len="sm"/>
                <a:tailEnd type="none" w="sm" len="sm"/>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altLang="zh-CN" sz="1200" dirty="0">
                <a:ea typeface="楷体_GB2312" charset="0"/>
                <a:cs typeface="楷体_GB2312" charset="0"/>
              </a:rPr>
              <a:t>Increased failure rate due to side effects</a:t>
            </a:r>
          </a:p>
        </p:txBody>
      </p:sp>
    </p:spTree>
    <p:extLst>
      <p:ext uri="{BB962C8B-B14F-4D97-AF65-F5344CB8AC3E}">
        <p14:creationId xmlns:p14="http://schemas.microsoft.com/office/powerpoint/2010/main" val="2611069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0" fill="hold"/>
                                        <p:tgtEl>
                                          <p:spTgt spid="4"/>
                                        </p:tgtEl>
                                        <p:attrNameLst>
                                          <p:attrName>ppt_x</p:attrName>
                                        </p:attrNameLst>
                                      </p:cBhvr>
                                      <p:tavLst>
                                        <p:tav tm="0">
                                          <p:val>
                                            <p:strVal val="#ppt_x"/>
                                          </p:val>
                                        </p:tav>
                                        <p:tav tm="100000">
                                          <p:val>
                                            <p:strVal val="#ppt_x"/>
                                          </p:val>
                                        </p:tav>
                                      </p:tavLst>
                                    </p:anim>
                                    <p:anim calcmode="lin" valueType="num">
                                      <p:cBhvr additive="base">
                                        <p:cTn id="8" dur="50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linds(horizont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3600" dirty="0"/>
              <a:t>2. Software is everywhere</a:t>
            </a:r>
          </a:p>
        </p:txBody>
      </p:sp>
      <p:sp>
        <p:nvSpPr>
          <p:cNvPr id="5" name="Subtitle 4"/>
          <p:cNvSpPr>
            <a:spLocks noGrp="1"/>
          </p:cNvSpPr>
          <p:nvPr>
            <p:ph type="subTitle" idx="1"/>
          </p:nvPr>
        </p:nvSpPr>
        <p:spPr/>
        <p:txBody>
          <a:bodyPr/>
          <a:lstStyle/>
          <a:p>
            <a:endParaRPr lang="en-US"/>
          </a:p>
        </p:txBody>
      </p:sp>
      <p:pic>
        <p:nvPicPr>
          <p:cNvPr id="2" name="Picture 1"/>
          <p:cNvPicPr>
            <a:picLocks noChangeAspect="1"/>
          </p:cNvPicPr>
          <p:nvPr/>
        </p:nvPicPr>
        <p:blipFill>
          <a:blip r:embed="rId3"/>
          <a:stretch>
            <a:fillRect/>
          </a:stretch>
        </p:blipFill>
        <p:spPr>
          <a:xfrm>
            <a:off x="2590852" y="3352800"/>
            <a:ext cx="3378200" cy="2286000"/>
          </a:xfrm>
          <a:prstGeom prst="rect">
            <a:avLst/>
          </a:prstGeom>
        </p:spPr>
      </p:pic>
    </p:spTree>
    <p:extLst>
      <p:ext uri="{BB962C8B-B14F-4D97-AF65-F5344CB8AC3E}">
        <p14:creationId xmlns:p14="http://schemas.microsoft.com/office/powerpoint/2010/main" val="2234895396"/>
      </p:ext>
    </p:extLst>
  </p:cSld>
  <p:clrMapOvr>
    <a:masterClrMapping/>
  </p:clrMapOvr>
</p:sld>
</file>

<file path=ppt/theme/theme1.xml><?xml version="1.0" encoding="utf-8"?>
<a:theme xmlns:a="http://schemas.openxmlformats.org/drawingml/2006/main" name="1_自定义设计方案">
  <a:themeElements>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自定义设计方案">
      <a:majorFont>
        <a:latin typeface="Arial"/>
        <a:ea typeface="华文新魏"/>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DDDDDD"/>
        </a:solidFill>
        <a:ln w="28575" cap="flat" cmpd="sng" algn="ctr">
          <a:solidFill>
            <a:srgbClr val="922706"/>
          </a:solidFill>
          <a:prstDash val="solid"/>
          <a:round/>
          <a:headEnd type="none" w="med" len="med"/>
          <a:tailEnd type="none" w="med" len="med"/>
        </a:ln>
        <a:effectLst/>
      </a:spPr>
      <a:bodyPr vert="horz" wrap="none" lIns="90000" tIns="46800" rIns="90000" bIns="4680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黑体" pitchFamily="49" charset="-122"/>
          </a:defRPr>
        </a:defPPr>
      </a:lstStyle>
    </a:spDef>
    <a:lnDef>
      <a:spPr bwMode="auto">
        <a:xfrm>
          <a:off x="0" y="0"/>
          <a:ext cx="1" cy="1"/>
        </a:xfrm>
        <a:custGeom>
          <a:avLst/>
          <a:gdLst/>
          <a:ahLst/>
          <a:cxnLst/>
          <a:rect l="0" t="0" r="0" b="0"/>
          <a:pathLst/>
        </a:custGeom>
        <a:solidFill>
          <a:srgbClr val="DDDDDD"/>
        </a:solidFill>
        <a:ln w="28575" cap="flat" cmpd="sng" algn="ctr">
          <a:solidFill>
            <a:srgbClr val="922706"/>
          </a:solidFill>
          <a:prstDash val="solid"/>
          <a:round/>
          <a:headEnd type="none" w="med" len="med"/>
          <a:tailEnd type="none" w="med" len="med"/>
        </a:ln>
        <a:effectLst/>
      </a:spPr>
      <a:bodyPr vert="horz" wrap="none" lIns="90000" tIns="46800" rIns="90000" bIns="4680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黑体" pitchFamily="49" charset="-122"/>
          </a:defRPr>
        </a:defPPr>
      </a:lstStyle>
    </a:lnDef>
  </a:objectDefaults>
  <a:extraClrSchemeLst>
    <a:extraClrScheme>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自定义设计方案">
  <a:themeElements>
    <a:clrScheme name="2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自定义设计方案">
      <a:majorFont>
        <a:latin typeface="Arial"/>
        <a:ea typeface="华文新魏"/>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DDDDDD"/>
        </a:solidFill>
        <a:ln w="28575" cap="flat" cmpd="sng" algn="ctr">
          <a:solidFill>
            <a:srgbClr val="922706"/>
          </a:solidFill>
          <a:prstDash val="solid"/>
          <a:round/>
          <a:headEnd type="none" w="med" len="med"/>
          <a:tailEnd type="none" w="med" len="med"/>
        </a:ln>
        <a:effectLst/>
      </a:spPr>
      <a:bodyPr vert="horz" wrap="none" lIns="90000" tIns="46800" rIns="90000" bIns="4680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黑体" pitchFamily="49" charset="-122"/>
          </a:defRPr>
        </a:defPPr>
      </a:lstStyle>
    </a:spDef>
    <a:lnDef>
      <a:spPr bwMode="auto">
        <a:xfrm>
          <a:off x="0" y="0"/>
          <a:ext cx="1" cy="1"/>
        </a:xfrm>
        <a:custGeom>
          <a:avLst/>
          <a:gdLst/>
          <a:ahLst/>
          <a:cxnLst/>
          <a:rect l="0" t="0" r="0" b="0"/>
          <a:pathLst/>
        </a:custGeom>
        <a:solidFill>
          <a:srgbClr val="DDDDDD"/>
        </a:solidFill>
        <a:ln w="28575" cap="flat" cmpd="sng" algn="ctr">
          <a:solidFill>
            <a:srgbClr val="922706"/>
          </a:solidFill>
          <a:prstDash val="solid"/>
          <a:round/>
          <a:headEnd type="none" w="med" len="med"/>
          <a:tailEnd type="none" w="med" len="med"/>
        </a:ln>
        <a:effectLst/>
      </a:spPr>
      <a:bodyPr vert="horz" wrap="none" lIns="90000" tIns="46800" rIns="90000" bIns="46800" numCol="1" anchor="ctr" anchorCtr="0" compatLnSpc="1">
        <a:prstTxWarp prst="textNoShape">
          <a:avLst/>
        </a:prstTxWarp>
        <a:spAutoFit/>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黑体" pitchFamily="49" charset="-122"/>
          </a:defRPr>
        </a:defPPr>
      </a:lstStyle>
    </a:lnDef>
  </a:objectDefaults>
  <a:extraClrSchemeLst>
    <a:extraClrScheme>
      <a:clrScheme name="2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20070815模板</Template>
  <TotalTime>28200</TotalTime>
  <Pages>0</Pages>
  <Words>4942</Words>
  <Characters>0</Characters>
  <Application>Microsoft Macintosh PowerPoint</Application>
  <DocSecurity>0</DocSecurity>
  <PresentationFormat>全屏显示(4:3)</PresentationFormat>
  <Lines>0</Lines>
  <Paragraphs>750</Paragraphs>
  <Slides>77</Slides>
  <Notes>69</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77</vt:i4>
      </vt:variant>
    </vt:vector>
  </HeadingPairs>
  <TitlesOfParts>
    <vt:vector size="83" baseType="lpstr">
      <vt:lpstr>ZapfHumnst BT</vt:lpstr>
      <vt:lpstr>Arial</vt:lpstr>
      <vt:lpstr>Helvetica</vt:lpstr>
      <vt:lpstr>Times New Roman</vt:lpstr>
      <vt:lpstr>1_自定义设计方案</vt:lpstr>
      <vt:lpstr>2_自定义设计方案</vt:lpstr>
      <vt:lpstr>1. Introduction to Software Engineering</vt:lpstr>
      <vt:lpstr>Outline</vt:lpstr>
      <vt:lpstr>1. What is software</vt:lpstr>
      <vt:lpstr>1.1 Software vs. Hardware</vt:lpstr>
      <vt:lpstr>PowerPoint 演示文稿</vt:lpstr>
      <vt:lpstr>1.2 Software Types</vt:lpstr>
      <vt:lpstr>1.3 Software vs. Program</vt:lpstr>
      <vt:lpstr>1.4 Software Characteristics</vt:lpstr>
      <vt:lpstr>2. Software is everywhere</vt:lpstr>
      <vt:lpstr>PowerPoint 演示文稿</vt:lpstr>
      <vt:lpstr>PowerPoint 演示文稿</vt:lpstr>
      <vt:lpstr>3. Software Crisis and Software Failures</vt:lpstr>
      <vt:lpstr>3.1 Software Crisis</vt:lpstr>
      <vt:lpstr>3.2 Software Failures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4. From Software Development to Software Engineering </vt:lpstr>
      <vt:lpstr>4.1 Towards the engineering of software development</vt:lpstr>
      <vt:lpstr>4.2 Software Engineering</vt:lpstr>
      <vt:lpstr>4.3 Understand the Software Engineering</vt:lpstr>
      <vt:lpstr>Model-based software Engineering: Code is a derivation of object model</vt:lpstr>
      <vt:lpstr>Models are used to provide abstractions</vt:lpstr>
      <vt:lpstr>Issue-Modeling</vt:lpstr>
      <vt:lpstr>The Interdependencies of Models</vt:lpstr>
      <vt:lpstr>PowerPoint 演示文稿</vt:lpstr>
      <vt:lpstr>    </vt:lpstr>
      <vt:lpstr>PowerPoint 演示文稿</vt:lpstr>
      <vt:lpstr>4.4 Dealing with Complexity</vt:lpstr>
      <vt:lpstr>(1) Decomposition</vt:lpstr>
      <vt:lpstr>PowerPoint 演示文稿</vt:lpstr>
      <vt:lpstr>PowerPoint 演示文稿</vt:lpstr>
      <vt:lpstr>PowerPoint 演示文稿</vt:lpstr>
      <vt:lpstr>Object-Orientation Decomposition</vt:lpstr>
      <vt:lpstr>Everything in the world is an object</vt:lpstr>
      <vt:lpstr>Any system is composed of objects</vt:lpstr>
      <vt:lpstr>The development of a system is caused by the interactions</vt:lpstr>
      <vt:lpstr>What is an Object?</vt:lpstr>
      <vt:lpstr>PowerPoint 演示文稿</vt:lpstr>
      <vt:lpstr>What is a Class?</vt:lpstr>
      <vt:lpstr>PowerPoint 演示文稿</vt:lpstr>
      <vt:lpstr>PowerPoint 演示文稿</vt:lpstr>
      <vt:lpstr>PowerPoint 演示文稿</vt:lpstr>
      <vt:lpstr>PowerPoint 演示文稿</vt:lpstr>
      <vt:lpstr>Design Methodologies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Approximate Terminology</vt:lpstr>
      <vt:lpstr>(2) Hierarchy</vt:lpstr>
      <vt:lpstr>Part of Hierarchy</vt:lpstr>
      <vt:lpstr>Is-Kind-of Hierarchy (Taxonomy)</vt:lpstr>
      <vt:lpstr>So where are we right now?</vt:lpstr>
      <vt:lpstr>4.5 Software Engineering Concepts</vt:lpstr>
      <vt:lpstr>5. Development Activities </vt:lpstr>
      <vt:lpstr>5.1 Software Lifecycle Definition</vt:lpstr>
      <vt:lpstr>5.2 Software Lifecycle Activities</vt:lpstr>
      <vt:lpstr>5.3 object-oriented software engineering development activities and their products.</vt:lpstr>
      <vt:lpstr>PowerPoint 演示文稿</vt:lpstr>
      <vt:lpstr>PowerPoint 演示文稿</vt:lpstr>
      <vt:lpstr>(1) Requirement Elicitation</vt:lpstr>
      <vt:lpstr>(2)Analysis//</vt:lpstr>
      <vt:lpstr>PowerPoint 演示文稿</vt:lpstr>
      <vt:lpstr>(3) System Design</vt:lpstr>
      <vt:lpstr>PowerPoint 演示文稿</vt:lpstr>
      <vt:lpstr>Summary</vt:lpstr>
      <vt:lpstr>Thanks  cao-jian@cs.sjtu.edu.cn</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Qianni</dc:creator>
  <cp:lastModifiedBy>Microsoft Office 用户</cp:lastModifiedBy>
  <cp:revision>2648</cp:revision>
  <cp:lastPrinted>1601-01-01T00:00:00Z</cp:lastPrinted>
  <dcterms:created xsi:type="dcterms:W3CDTF">1601-01-01T00:00:00Z</dcterms:created>
  <dcterms:modified xsi:type="dcterms:W3CDTF">2019-02-18T02:32:41Z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r8>1</vt:r8>
  </property>
</Properties>
</file>